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FC66B-1E5A-4187-888B-906CAB968F85}" type="datetimeFigureOut">
              <a:rPr lang="es-ES" smtClean="0"/>
              <a:t>21/12/2016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E6AB1-2E37-48FB-ABD5-6AAC99DE2C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2975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D2265E-2C94-4AF2-A824-61AA78E1DCF0}" type="slidenum">
              <a:rPr lang="en-US" altLang="es-ES" smtClean="0">
                <a:solidFill>
                  <a:prstClr val="white"/>
                </a:solidFill>
              </a:rPr>
              <a:pPr/>
              <a:t>1</a:t>
            </a:fld>
            <a:endParaRPr lang="en-US" altLang="es-ES" smtClean="0">
              <a:solidFill>
                <a:prstClr val="white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7150" y="981075"/>
            <a:ext cx="7261225" cy="1158875"/>
          </a:xfrm>
        </p:spPr>
        <p:txBody>
          <a:bodyPr anchor="t"/>
          <a:lstStyle>
            <a:lvl1pPr>
              <a:defRPr sz="2600" b="1">
                <a:solidFill>
                  <a:srgbClr val="000000"/>
                </a:solidFill>
                <a:latin typeface="SRA Sans 1.0" pitchFamily="50" charset="0"/>
              </a:defRPr>
            </a:lvl1pPr>
          </a:lstStyle>
          <a:p>
            <a:pPr lvl="0"/>
            <a:r>
              <a:rPr lang="en-US" altLang="es-ES" noProof="0" dirty="0" smtClean="0"/>
              <a:t/>
            </a:r>
            <a:br>
              <a:rPr lang="en-US" altLang="es-ES" noProof="0" dirty="0" smtClean="0"/>
            </a:br>
            <a:r>
              <a:rPr lang="en-US" altLang="es-ES" noProof="0" dirty="0" smtClean="0"/>
              <a:t>TÍTULO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06513" y="2289175"/>
            <a:ext cx="7264400" cy="460375"/>
          </a:xfrm>
        </p:spPr>
        <p:txBody>
          <a:bodyPr rIns="0"/>
          <a:lstStyle>
            <a:lvl1pPr>
              <a:spcBef>
                <a:spcPct val="0"/>
              </a:spcBef>
              <a:defRPr>
                <a:solidFill>
                  <a:srgbClr val="000000"/>
                </a:solidFill>
                <a:latin typeface="SRA Sans 1.0" pitchFamily="50" charset="0"/>
              </a:defRPr>
            </a:lvl1pPr>
          </a:lstStyle>
          <a:p>
            <a:pPr lvl="0"/>
            <a:r>
              <a:rPr lang="en-US" altLang="es-ES" noProof="0" dirty="0" smtClean="0"/>
              <a:t>SUBTITULO</a:t>
            </a:r>
          </a:p>
        </p:txBody>
      </p:sp>
    </p:spTree>
    <p:extLst>
      <p:ext uri="{BB962C8B-B14F-4D97-AF65-F5344CB8AC3E}">
        <p14:creationId xmlns:p14="http://schemas.microsoft.com/office/powerpoint/2010/main" val="216001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C75EF-E3C3-40A5-B966-CFA7A1456C5F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971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92888" y="631825"/>
            <a:ext cx="1863725" cy="548481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00125" y="631825"/>
            <a:ext cx="5440363" cy="548481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15C9A-2146-485B-9994-5ED63F7A72A2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43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7150" y="981075"/>
            <a:ext cx="7261225" cy="1158875"/>
          </a:xfrm>
        </p:spPr>
        <p:txBody>
          <a:bodyPr anchor="t"/>
          <a:lstStyle>
            <a:lvl1pPr>
              <a:defRPr sz="2600" b="1">
                <a:solidFill>
                  <a:srgbClr val="000000"/>
                </a:solidFill>
                <a:latin typeface="SRA Sans 1.0" pitchFamily="50" charset="0"/>
              </a:defRPr>
            </a:lvl1pPr>
          </a:lstStyle>
          <a:p>
            <a:pPr lvl="0"/>
            <a:r>
              <a:rPr lang="en-US" altLang="es-ES" noProof="0" dirty="0" smtClean="0"/>
              <a:t/>
            </a:r>
            <a:br>
              <a:rPr lang="en-US" altLang="es-ES" noProof="0" dirty="0" smtClean="0"/>
            </a:br>
            <a:r>
              <a:rPr lang="en-US" altLang="es-ES" noProof="0" dirty="0" smtClean="0"/>
              <a:t>TÍTULO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06513" y="2289175"/>
            <a:ext cx="7264400" cy="460375"/>
          </a:xfrm>
        </p:spPr>
        <p:txBody>
          <a:bodyPr rIns="0"/>
          <a:lstStyle>
            <a:lvl1pPr>
              <a:spcBef>
                <a:spcPct val="0"/>
              </a:spcBef>
              <a:defRPr>
                <a:solidFill>
                  <a:srgbClr val="000000"/>
                </a:solidFill>
                <a:latin typeface="SRA Sans 1.0" pitchFamily="50" charset="0"/>
              </a:defRPr>
            </a:lvl1pPr>
          </a:lstStyle>
          <a:p>
            <a:pPr lvl="0"/>
            <a:r>
              <a:rPr lang="en-US" altLang="es-ES" noProof="0" dirty="0" smtClean="0"/>
              <a:t>SUBTITULO</a:t>
            </a:r>
          </a:p>
        </p:txBody>
      </p:sp>
    </p:spTree>
    <p:extLst>
      <p:ext uri="{BB962C8B-B14F-4D97-AF65-F5344CB8AC3E}">
        <p14:creationId xmlns:p14="http://schemas.microsoft.com/office/powerpoint/2010/main" val="1385662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F4D27-C4FD-48D9-AEBA-18835535CD60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826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7D199-E2FF-452E-95D5-BC6682CC3DA3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346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00125" y="1438275"/>
            <a:ext cx="365125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03775" y="1438275"/>
            <a:ext cx="3652838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FB6BF-DFD0-47E9-B31E-1174A99C77EB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47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CE0-CD42-4531-ADFA-3A49F8B5F3C2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414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AB01B-5336-438E-ADD8-63F969EF7AB1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0534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2E15C-194F-468C-9066-CBDB3D82E32F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582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1AB91-B4C0-4B91-83EC-91260C088E6B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9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F4D27-C4FD-48D9-AEBA-18835535CD60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6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C556D-8143-45AA-9793-23C911F6BDA3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256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C75EF-E3C3-40A5-B966-CFA7A1456C5F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557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92888" y="631825"/>
            <a:ext cx="1863725" cy="548481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00125" y="631825"/>
            <a:ext cx="5440363" cy="548481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15C9A-2146-485B-9994-5ED63F7A72A2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87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7D199-E2FF-452E-95D5-BC6682CC3DA3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61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00125" y="1438275"/>
            <a:ext cx="365125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03775" y="1438275"/>
            <a:ext cx="3652838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FB6BF-DFD0-47E9-B31E-1174A99C77EB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59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CE0-CD42-4531-ADFA-3A49F8B5F3C2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98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AB01B-5336-438E-ADD8-63F969EF7AB1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25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2E15C-194F-468C-9066-CBDB3D82E32F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64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1AB91-B4C0-4B91-83EC-91260C088E6B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77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C556D-8143-45AA-9793-23C911F6BDA3}" type="slidenum">
              <a:rPr lang="en-US" alt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n-US" alt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2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339407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0125" y="1438275"/>
            <a:ext cx="7456488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Nivel 1</a:t>
            </a:r>
          </a:p>
          <a:p>
            <a:pPr lvl="1"/>
            <a:r>
              <a:rPr lang="en-US" altLang="es-ES" smtClean="0"/>
              <a:t>Nivel 2</a:t>
            </a:r>
          </a:p>
          <a:p>
            <a:pPr lvl="2"/>
            <a:r>
              <a:rPr lang="en-US" altLang="es-ES" smtClean="0"/>
              <a:t>Nivel 3</a:t>
            </a:r>
          </a:p>
          <a:p>
            <a:pPr lvl="3"/>
            <a:r>
              <a:rPr lang="en-US" altLang="es-ES" smtClean="0"/>
              <a:t>Nivel 4</a:t>
            </a:r>
          </a:p>
          <a:p>
            <a:pPr lvl="4"/>
            <a:r>
              <a:rPr lang="en-US" altLang="es-ES" smtClean="0"/>
              <a:t>Nivel 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2188" y="6297613"/>
            <a:ext cx="2041525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900" b="0" dirty="0">
                <a:solidFill>
                  <a:schemeClr val="tx1"/>
                </a:solidFill>
                <a:latin typeface="SRA Sans 1.0" pitchFamily="50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297613"/>
            <a:ext cx="457200" cy="247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chemeClr val="tx1"/>
                </a:solidFill>
                <a:latin typeface="SRA Sans 1.0" pitchFamily="50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48D31F-2037-4E8B-912D-7A1578462D58}" type="slidenum">
              <a:rPr lang="en-US" altLang="es-ES" b="1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altLang="es-ES" b="1" dirty="0">
              <a:solidFill>
                <a:srgbClr val="000000"/>
              </a:solidFill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44613" y="631825"/>
            <a:ext cx="3444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93036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SRA Sans 1.0" pitchFamily="50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SRA Sans 1.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SRA Sans 1.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SRA Sans 1.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SRA Sans 1.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100000"/>
        </a:spcBef>
        <a:spcAft>
          <a:spcPct val="0"/>
        </a:spcAft>
        <a:defRPr sz="2600">
          <a:solidFill>
            <a:schemeClr val="accent2"/>
          </a:solidFill>
          <a:latin typeface="SRA Sans 1.0" pitchFamily="50" charset="0"/>
          <a:ea typeface="+mn-ea"/>
          <a:cs typeface="+mn-cs"/>
        </a:defRPr>
      </a:lvl1pPr>
      <a:lvl2pPr marL="165100" indent="-163513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bg2"/>
          </a:solidFill>
          <a:latin typeface="SRA Sans 1.0" pitchFamily="50" charset="0"/>
        </a:defRPr>
      </a:lvl2pPr>
      <a:lvl3pPr marL="406400" indent="-2397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SRA Sans 1.0" pitchFamily="50" charset="0"/>
        </a:defRPr>
      </a:lvl3pPr>
      <a:lvl4pPr marL="684213" indent="-276225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SRA Sans 1.0" pitchFamily="50" charset="0"/>
        </a:defRPr>
      </a:lvl4pPr>
      <a:lvl5pPr marL="927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SRA Sans 1.0" pitchFamily="50" charset="0"/>
        </a:defRPr>
      </a:lvl5pPr>
      <a:lvl6pPr marL="13843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6pPr>
      <a:lvl7pPr marL="18415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7pPr>
      <a:lvl8pPr marL="22987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8pPr>
      <a:lvl9pPr marL="27559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339407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0125" y="1438275"/>
            <a:ext cx="7456488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Nivel 1</a:t>
            </a:r>
          </a:p>
          <a:p>
            <a:pPr lvl="1"/>
            <a:r>
              <a:rPr lang="en-US" altLang="es-ES" smtClean="0"/>
              <a:t>Nivel 2</a:t>
            </a:r>
          </a:p>
          <a:p>
            <a:pPr lvl="2"/>
            <a:r>
              <a:rPr lang="en-US" altLang="es-ES" smtClean="0"/>
              <a:t>Nivel 3</a:t>
            </a:r>
          </a:p>
          <a:p>
            <a:pPr lvl="3"/>
            <a:r>
              <a:rPr lang="en-US" altLang="es-ES" smtClean="0"/>
              <a:t>Nivel 4</a:t>
            </a:r>
          </a:p>
          <a:p>
            <a:pPr lvl="4"/>
            <a:r>
              <a:rPr lang="en-US" altLang="es-ES" smtClean="0"/>
              <a:t>Nivel 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2188" y="6297613"/>
            <a:ext cx="2041525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900" b="0" dirty="0">
                <a:solidFill>
                  <a:schemeClr val="tx1"/>
                </a:solidFill>
                <a:latin typeface="SRA Sans 1.0" pitchFamily="50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297613"/>
            <a:ext cx="457200" cy="247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chemeClr val="tx1"/>
                </a:solidFill>
                <a:latin typeface="SRA Sans 1.0" pitchFamily="50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48D31F-2037-4E8B-912D-7A1578462D58}" type="slidenum">
              <a:rPr lang="en-US" altLang="es-ES" b="1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altLang="es-ES" b="1" dirty="0">
              <a:solidFill>
                <a:srgbClr val="000000"/>
              </a:solidFill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44613" y="631825"/>
            <a:ext cx="3444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381047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SRA Sans 1.0" pitchFamily="50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SRA Sans 1.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SRA Sans 1.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SRA Sans 1.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SRA Sans 1.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100000"/>
        </a:spcBef>
        <a:spcAft>
          <a:spcPct val="0"/>
        </a:spcAft>
        <a:defRPr sz="2600">
          <a:solidFill>
            <a:schemeClr val="accent2"/>
          </a:solidFill>
          <a:latin typeface="SRA Sans 1.0" pitchFamily="50" charset="0"/>
          <a:ea typeface="+mn-ea"/>
          <a:cs typeface="+mn-cs"/>
        </a:defRPr>
      </a:lvl1pPr>
      <a:lvl2pPr marL="165100" indent="-163513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bg2"/>
          </a:solidFill>
          <a:latin typeface="SRA Sans 1.0" pitchFamily="50" charset="0"/>
        </a:defRPr>
      </a:lvl2pPr>
      <a:lvl3pPr marL="406400" indent="-2397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SRA Sans 1.0" pitchFamily="50" charset="0"/>
        </a:defRPr>
      </a:lvl3pPr>
      <a:lvl4pPr marL="684213" indent="-276225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SRA Sans 1.0" pitchFamily="50" charset="0"/>
        </a:defRPr>
      </a:lvl4pPr>
      <a:lvl5pPr marL="927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SRA Sans 1.0" pitchFamily="50" charset="0"/>
        </a:defRPr>
      </a:lvl5pPr>
      <a:lvl6pPr marL="13843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6pPr>
      <a:lvl7pPr marL="18415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7pPr>
      <a:lvl8pPr marL="22987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8pPr>
      <a:lvl9pPr marL="27559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3238500" y="1890713"/>
            <a:ext cx="4498975" cy="1779587"/>
          </a:xfrm>
        </p:spPr>
        <p:txBody>
          <a:bodyPr/>
          <a:lstStyle/>
          <a:p>
            <a:pPr algn="ctr" eaLnBrk="1" hangingPunct="1"/>
            <a:endParaRPr lang="es-ES_tradnl" altLang="es-ES" dirty="0" smtClean="0">
              <a:latin typeface="SRA Sans 1.0"/>
            </a:endParaRPr>
          </a:p>
          <a:p>
            <a:pPr algn="ctr" eaLnBrk="1" hangingPunct="1"/>
            <a:r>
              <a:rPr lang="es-ES_tradnl" altLang="es-ES" b="1" smtClean="0">
                <a:latin typeface="SRA Sans 1.0"/>
              </a:rPr>
              <a:t>Tabulaciones </a:t>
            </a:r>
            <a:r>
              <a:rPr lang="es-ES_tradnl" altLang="es-ES" b="1" dirty="0" smtClean="0">
                <a:latin typeface="SRA Sans 1.0"/>
              </a:rPr>
              <a:t>y Sangrías de párrafos</a:t>
            </a:r>
            <a:endParaRPr lang="es-ES" altLang="es-ES" b="1" dirty="0" smtClean="0">
              <a:latin typeface="SRA Sans 1.0"/>
            </a:endParaRPr>
          </a:p>
          <a:p>
            <a:pPr algn="ctr" eaLnBrk="1" hangingPunct="1"/>
            <a:endParaRPr lang="es-ES" altLang="es-ES" dirty="0" smtClean="0">
              <a:latin typeface="SRA Sans 1.0"/>
            </a:endParaRPr>
          </a:p>
          <a:p>
            <a:pPr algn="ctr" eaLnBrk="1" hangingPunct="1"/>
            <a:endParaRPr lang="es-ES" altLang="es-ES" dirty="0" smtClean="0">
              <a:latin typeface="SRA Sans 1.0"/>
            </a:endParaRPr>
          </a:p>
        </p:txBody>
      </p:sp>
      <p:pic>
        <p:nvPicPr>
          <p:cNvPr id="1026" name="Picture 2" descr="Resultado de imagen de imagenes de documen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2322512"/>
            <a:ext cx="1943100" cy="19431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26171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911" y="669925"/>
            <a:ext cx="6113463" cy="539750"/>
          </a:xfrm>
        </p:spPr>
        <p:txBody>
          <a:bodyPr/>
          <a:lstStyle/>
          <a:p>
            <a:pPr algn="ctr"/>
            <a:r>
              <a:rPr lang="es-ES" sz="2600" b="1" dirty="0" smtClean="0">
                <a:solidFill>
                  <a:srgbClr val="0070C0"/>
                </a:solidFill>
              </a:rPr>
              <a:t>¿Qué es la sangría?</a:t>
            </a:r>
            <a:endParaRPr lang="es-ES" sz="26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4725" y="1781175"/>
            <a:ext cx="7456488" cy="3794125"/>
          </a:xfrm>
        </p:spPr>
        <p:txBody>
          <a:bodyPr/>
          <a:lstStyle/>
          <a:p>
            <a:pPr algn="just"/>
            <a:r>
              <a:rPr lang="es-ES" dirty="0" smtClean="0">
                <a:solidFill>
                  <a:srgbClr val="000000"/>
                </a:solidFill>
              </a:rPr>
              <a:t>Es la distancia existente entre el texto y los márgenes establecidos.</a:t>
            </a:r>
          </a:p>
          <a:p>
            <a:pPr algn="just"/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EF4D27-C4FD-48D9-AEBA-18835535CD60}" type="slidenum">
              <a:rPr lang="en-US" altLang="es-E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s-ES" dirty="0">
              <a:solidFill>
                <a:srgbClr val="000000"/>
              </a:solidFill>
            </a:endParaRPr>
          </a:p>
        </p:txBody>
      </p:sp>
      <p:grpSp>
        <p:nvGrpSpPr>
          <p:cNvPr id="76" name="75 Grupo"/>
          <p:cNvGrpSpPr/>
          <p:nvPr/>
        </p:nvGrpSpPr>
        <p:grpSpPr>
          <a:xfrm>
            <a:off x="1003300" y="2870200"/>
            <a:ext cx="7543800" cy="3225800"/>
            <a:chOff x="1003300" y="2870200"/>
            <a:chExt cx="7543800" cy="3225800"/>
          </a:xfrm>
        </p:grpSpPr>
        <p:grpSp>
          <p:nvGrpSpPr>
            <p:cNvPr id="47" name="46 Grupo"/>
            <p:cNvGrpSpPr/>
            <p:nvPr/>
          </p:nvGrpSpPr>
          <p:grpSpPr>
            <a:xfrm>
              <a:off x="1003300" y="2870200"/>
              <a:ext cx="7543800" cy="3225800"/>
              <a:chOff x="1003300" y="2628900"/>
              <a:chExt cx="7543800" cy="3225800"/>
            </a:xfrm>
          </p:grpSpPr>
          <p:sp>
            <p:nvSpPr>
              <p:cNvPr id="10" name="9 CuadroTexto"/>
              <p:cNvSpPr txBox="1"/>
              <p:nvPr/>
            </p:nvSpPr>
            <p:spPr>
              <a:xfrm>
                <a:off x="6273800" y="4502245"/>
                <a:ext cx="22733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ES_tradnl" sz="1600" b="1" dirty="0">
                    <a:solidFill>
                      <a:srgbClr val="0070C0"/>
                    </a:solidFill>
                  </a:rPr>
                  <a:t>Márgenes de página </a:t>
                </a:r>
                <a:endParaRPr lang="es-ES" sz="1600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0" name="19 CuadroTexto"/>
              <p:cNvSpPr txBox="1"/>
              <p:nvPr/>
            </p:nvSpPr>
            <p:spPr>
              <a:xfrm>
                <a:off x="6477000" y="2696760"/>
                <a:ext cx="1447800" cy="64633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ES_tradnl" b="1" dirty="0">
                    <a:solidFill>
                      <a:srgbClr val="0070C0"/>
                    </a:solidFill>
                  </a:rPr>
                  <a:t>Sangría de 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ES_tradnl" b="1" dirty="0">
                    <a:solidFill>
                      <a:srgbClr val="0070C0"/>
                    </a:solidFill>
                  </a:rPr>
                  <a:t>párrafo </a:t>
                </a:r>
                <a:endParaRPr lang="es-ES" b="1" dirty="0">
                  <a:solidFill>
                    <a:srgbClr val="0070C0"/>
                  </a:solidFill>
                </a:endParaRPr>
              </a:p>
            </p:txBody>
          </p:sp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408086" y="2689225"/>
                <a:ext cx="2325963" cy="2898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p:spPr>
          </p:pic>
          <p:grpSp>
            <p:nvGrpSpPr>
              <p:cNvPr id="27" name="26 Grupo"/>
              <p:cNvGrpSpPr/>
              <p:nvPr/>
            </p:nvGrpSpPr>
            <p:grpSpPr>
              <a:xfrm>
                <a:off x="3568700" y="3848100"/>
                <a:ext cx="469900" cy="736600"/>
                <a:chOff x="3543300" y="3848100"/>
                <a:chExt cx="469900" cy="736600"/>
              </a:xfrm>
            </p:grpSpPr>
            <p:cxnSp>
              <p:nvCxnSpPr>
                <p:cNvPr id="22" name="21 Conector recto"/>
                <p:cNvCxnSpPr/>
                <p:nvPr/>
              </p:nvCxnSpPr>
              <p:spPr bwMode="auto">
                <a:xfrm>
                  <a:off x="4013200" y="3848100"/>
                  <a:ext cx="0" cy="736600"/>
                </a:xfrm>
                <a:prstGeom prst="line">
                  <a:avLst/>
                </a:prstGeom>
                <a:noFill/>
                <a:ln w="19050">
                  <a:solidFill>
                    <a:srgbClr val="FF9933"/>
                  </a:solidFill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5" name="24 Conector recto"/>
                <p:cNvCxnSpPr/>
                <p:nvPr/>
              </p:nvCxnSpPr>
              <p:spPr bwMode="auto">
                <a:xfrm>
                  <a:off x="3543300" y="4216400"/>
                  <a:ext cx="469900" cy="0"/>
                </a:xfrm>
                <a:prstGeom prst="line">
                  <a:avLst/>
                </a:prstGeom>
                <a:noFill/>
                <a:ln w="19050">
                  <a:solidFill>
                    <a:srgbClr val="FF9933"/>
                  </a:solidFill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28" name="27 Grupo"/>
              <p:cNvGrpSpPr/>
              <p:nvPr/>
            </p:nvGrpSpPr>
            <p:grpSpPr>
              <a:xfrm rot="10800000">
                <a:off x="5372101" y="2870200"/>
                <a:ext cx="888999" cy="736600"/>
                <a:chOff x="2971801" y="3848100"/>
                <a:chExt cx="1041399" cy="736600"/>
              </a:xfrm>
            </p:grpSpPr>
            <p:cxnSp>
              <p:nvCxnSpPr>
                <p:cNvPr id="29" name="28 Conector recto"/>
                <p:cNvCxnSpPr/>
                <p:nvPr/>
              </p:nvCxnSpPr>
              <p:spPr bwMode="auto">
                <a:xfrm>
                  <a:off x="4013200" y="3848100"/>
                  <a:ext cx="0" cy="736600"/>
                </a:xfrm>
                <a:prstGeom prst="line">
                  <a:avLst/>
                </a:prstGeom>
                <a:noFill/>
                <a:ln w="19050">
                  <a:solidFill>
                    <a:srgbClr val="FF9933"/>
                  </a:solidFill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0" name="29 Conector recto"/>
                <p:cNvCxnSpPr/>
                <p:nvPr/>
              </p:nvCxnSpPr>
              <p:spPr bwMode="auto">
                <a:xfrm rot="10800000" flipH="1">
                  <a:off x="2971801" y="4406900"/>
                  <a:ext cx="922383" cy="0"/>
                </a:xfrm>
                <a:prstGeom prst="line">
                  <a:avLst/>
                </a:prstGeom>
                <a:noFill/>
                <a:ln w="19050">
                  <a:solidFill>
                    <a:srgbClr val="FF9933"/>
                  </a:solidFill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31" name="30 Datos almacenados"/>
              <p:cNvSpPr/>
              <p:nvPr/>
            </p:nvSpPr>
            <p:spPr bwMode="auto">
              <a:xfrm>
                <a:off x="6235700" y="2628900"/>
                <a:ext cx="2082800" cy="825500"/>
              </a:xfrm>
              <a:prstGeom prst="flowChartOnlineStorage">
                <a:avLst/>
              </a:prstGeom>
              <a:noFill/>
              <a:ln w="19050">
                <a:solidFill>
                  <a:srgbClr val="FF9933"/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ES" b="1" dirty="0">
                  <a:solidFill>
                    <a:srgbClr val="0070C0"/>
                  </a:solidFill>
                </a:endParaRPr>
              </a:p>
            </p:txBody>
          </p:sp>
          <p:grpSp>
            <p:nvGrpSpPr>
              <p:cNvPr id="39" name="38 Grupo"/>
              <p:cNvGrpSpPr/>
              <p:nvPr/>
            </p:nvGrpSpPr>
            <p:grpSpPr>
              <a:xfrm>
                <a:off x="1003300" y="3581400"/>
                <a:ext cx="2082800" cy="825500"/>
                <a:chOff x="5943600" y="5270500"/>
                <a:chExt cx="2082800" cy="825500"/>
              </a:xfrm>
            </p:grpSpPr>
            <p:sp>
              <p:nvSpPr>
                <p:cNvPr id="35" name="34 Datos almacenados"/>
                <p:cNvSpPr/>
                <p:nvPr/>
              </p:nvSpPr>
              <p:spPr bwMode="auto">
                <a:xfrm rot="10800000">
                  <a:off x="5943600" y="5270500"/>
                  <a:ext cx="2082800" cy="825500"/>
                </a:xfrm>
                <a:prstGeom prst="flowChartOnlineStorage">
                  <a:avLst/>
                </a:prstGeom>
                <a:noFill/>
                <a:ln w="19050">
                  <a:solidFill>
                    <a:srgbClr val="FF9933"/>
                  </a:solidFill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0" tIns="0" rIns="0" bIns="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s-ES" b="1" dirty="0">
                    <a:solidFill>
                      <a:srgbClr val="0070C0"/>
                    </a:solidFill>
                  </a:endParaRPr>
                </a:p>
              </p:txBody>
            </p:sp>
            <p:sp>
              <p:nvSpPr>
                <p:cNvPr id="37" name="36 CuadroTexto"/>
                <p:cNvSpPr txBox="1"/>
                <p:nvPr/>
              </p:nvSpPr>
              <p:spPr>
                <a:xfrm>
                  <a:off x="6324600" y="5351060"/>
                  <a:ext cx="1447800" cy="64633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bg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s-ES_tradnl" b="1" dirty="0">
                      <a:solidFill>
                        <a:srgbClr val="0070C0"/>
                      </a:solidFill>
                    </a:rPr>
                    <a:t>Sangría de </a:t>
                  </a: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s-ES_tradnl" b="1" dirty="0">
                      <a:solidFill>
                        <a:srgbClr val="0070C0"/>
                      </a:solidFill>
                    </a:rPr>
                    <a:t>párrafo </a:t>
                  </a:r>
                  <a:endParaRPr lang="es-ES" b="1" dirty="0">
                    <a:solidFill>
                      <a:srgbClr val="0070C0"/>
                    </a:solidFill>
                  </a:endParaRPr>
                </a:p>
              </p:txBody>
            </p:sp>
          </p:grpSp>
          <p:cxnSp>
            <p:nvCxnSpPr>
              <p:cNvPr id="43" name="42 Conector recto de flecha"/>
              <p:cNvCxnSpPr/>
              <p:nvPr/>
            </p:nvCxnSpPr>
            <p:spPr bwMode="auto">
              <a:xfrm>
                <a:off x="6146800" y="4940300"/>
                <a:ext cx="914400" cy="914400"/>
              </a:xfrm>
              <a:prstGeom prst="straightConnector1">
                <a:avLst/>
              </a:prstGeom>
              <a:noFill/>
              <a:ln>
                <a:noFill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" name="45 Conector recto de flecha"/>
              <p:cNvCxnSpPr/>
              <p:nvPr/>
            </p:nvCxnSpPr>
            <p:spPr bwMode="auto">
              <a:xfrm flipH="1">
                <a:off x="5562600" y="4673600"/>
                <a:ext cx="723900" cy="0"/>
              </a:xfrm>
              <a:prstGeom prst="straightConnector1">
                <a:avLst/>
              </a:prstGeom>
              <a:noFill/>
              <a:ln w="19050">
                <a:solidFill>
                  <a:srgbClr val="FF9933"/>
                </a:solidFill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55" name="54 Conector recto"/>
            <p:cNvCxnSpPr/>
            <p:nvPr/>
          </p:nvCxnSpPr>
          <p:spPr bwMode="auto">
            <a:xfrm>
              <a:off x="3073400" y="4203700"/>
              <a:ext cx="723900" cy="12700"/>
            </a:xfrm>
            <a:prstGeom prst="line">
              <a:avLst/>
            </a:prstGeom>
            <a:noFill/>
            <a:ln w="19050">
              <a:solidFill>
                <a:srgbClr val="FF9933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69 Conector recto de flecha"/>
            <p:cNvCxnSpPr/>
            <p:nvPr/>
          </p:nvCxnSpPr>
          <p:spPr bwMode="auto">
            <a:xfrm>
              <a:off x="3797300" y="4216400"/>
              <a:ext cx="0" cy="165100"/>
            </a:xfrm>
            <a:prstGeom prst="straightConnector1">
              <a:avLst/>
            </a:prstGeom>
            <a:noFill/>
            <a:ln w="19050">
              <a:solidFill>
                <a:srgbClr val="FF9933"/>
              </a:solidFill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71 Conector recto"/>
            <p:cNvCxnSpPr/>
            <p:nvPr/>
          </p:nvCxnSpPr>
          <p:spPr bwMode="auto">
            <a:xfrm>
              <a:off x="5372100" y="3492500"/>
              <a:ext cx="165100" cy="0"/>
            </a:xfrm>
            <a:prstGeom prst="line">
              <a:avLst/>
            </a:prstGeom>
            <a:noFill/>
            <a:ln w="19050">
              <a:solidFill>
                <a:srgbClr val="FF9933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74 Conector recto de flecha"/>
            <p:cNvCxnSpPr/>
            <p:nvPr/>
          </p:nvCxnSpPr>
          <p:spPr bwMode="auto">
            <a:xfrm>
              <a:off x="5473700" y="3276600"/>
              <a:ext cx="0" cy="165100"/>
            </a:xfrm>
            <a:prstGeom prst="straightConnector1">
              <a:avLst/>
            </a:prstGeom>
            <a:noFill/>
            <a:ln w="19050">
              <a:solidFill>
                <a:srgbClr val="FF9933"/>
              </a:solidFill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29013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EF4D27-C4FD-48D9-AEBA-18835535CD60}" type="slidenum">
              <a:rPr lang="en-US" altLang="es-E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s-ES" dirty="0">
              <a:solidFill>
                <a:srgbClr val="000000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1331911" y="822325"/>
            <a:ext cx="4675189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600" b="1" kern="0" dirty="0">
                <a:solidFill>
                  <a:srgbClr val="0070C0"/>
                </a:solidFill>
                <a:latin typeface="SRA Sans 1.0" pitchFamily="50" charset="0"/>
              </a:rPr>
              <a:t>Tipos de sangrías</a:t>
            </a:r>
          </a:p>
        </p:txBody>
      </p:sp>
      <p:grpSp>
        <p:nvGrpSpPr>
          <p:cNvPr id="23" name="22 Grupo"/>
          <p:cNvGrpSpPr/>
          <p:nvPr/>
        </p:nvGrpSpPr>
        <p:grpSpPr>
          <a:xfrm>
            <a:off x="355600" y="1028700"/>
            <a:ext cx="8216900" cy="5093732"/>
            <a:chOff x="355600" y="1028700"/>
            <a:chExt cx="8216900" cy="5093732"/>
          </a:xfrm>
        </p:grpSpPr>
        <p:grpSp>
          <p:nvGrpSpPr>
            <p:cNvPr id="60" name="59 Grupo"/>
            <p:cNvGrpSpPr/>
            <p:nvPr/>
          </p:nvGrpSpPr>
          <p:grpSpPr>
            <a:xfrm>
              <a:off x="355600" y="1028700"/>
              <a:ext cx="8216900" cy="4782220"/>
              <a:chOff x="355600" y="1028700"/>
              <a:chExt cx="8216900" cy="4782220"/>
            </a:xfrm>
          </p:grpSpPr>
          <p:pic>
            <p:nvPicPr>
              <p:cNvPr id="2053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352675" y="2311401"/>
                <a:ext cx="5661025" cy="3307582"/>
              </a:xfrm>
              <a:prstGeom prst="rect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p:spPr>
          </p:pic>
          <p:sp>
            <p:nvSpPr>
              <p:cNvPr id="18" name="17 Pantalla"/>
              <p:cNvSpPr/>
              <p:nvPr/>
            </p:nvSpPr>
            <p:spPr bwMode="auto">
              <a:xfrm>
                <a:off x="355600" y="2349500"/>
                <a:ext cx="2133600" cy="1054100"/>
              </a:xfrm>
              <a:prstGeom prst="flowChartDisplay">
                <a:avLst/>
              </a:prstGeom>
              <a:noFill/>
              <a:ln w="19050">
                <a:solidFill>
                  <a:srgbClr val="FF9933"/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ES" b="1">
                  <a:solidFill>
                    <a:srgbClr val="0070C0"/>
                  </a:solidFill>
                </a:endParaRP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723900" y="2404660"/>
                <a:ext cx="1447800" cy="92333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ES_tradnl" b="1" dirty="0">
                    <a:solidFill>
                      <a:srgbClr val="0070C0"/>
                    </a:solidFill>
                  </a:rPr>
                  <a:t>Marcador de sangría izquierda </a:t>
                </a:r>
                <a:endParaRPr lang="es-ES" b="1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21" name="20 Conector recto"/>
              <p:cNvCxnSpPr/>
              <p:nvPr/>
            </p:nvCxnSpPr>
            <p:spPr bwMode="auto">
              <a:xfrm flipV="1">
                <a:off x="2476500" y="2895600"/>
                <a:ext cx="660400" cy="6350"/>
              </a:xfrm>
              <a:prstGeom prst="line">
                <a:avLst/>
              </a:prstGeom>
              <a:noFill/>
              <a:ln w="19050">
                <a:solidFill>
                  <a:srgbClr val="FF9933"/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26 Conector recto de flecha"/>
              <p:cNvCxnSpPr/>
              <p:nvPr/>
            </p:nvCxnSpPr>
            <p:spPr bwMode="auto">
              <a:xfrm flipH="1" flipV="1">
                <a:off x="3111500" y="2717800"/>
                <a:ext cx="12700" cy="190500"/>
              </a:xfrm>
              <a:prstGeom prst="straightConnector1">
                <a:avLst/>
              </a:prstGeom>
              <a:ln w="19050">
                <a:solidFill>
                  <a:srgbClr val="FF9933"/>
                </a:solidFill>
                <a:tailEnd type="arrow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33 Rectángulo"/>
              <p:cNvSpPr/>
              <p:nvPr/>
            </p:nvSpPr>
            <p:spPr bwMode="auto">
              <a:xfrm>
                <a:off x="2921000" y="2565400"/>
                <a:ext cx="355600" cy="139700"/>
              </a:xfrm>
              <a:prstGeom prst="rect">
                <a:avLst/>
              </a:prstGeom>
              <a:noFill/>
              <a:ln w="19050">
                <a:solidFill>
                  <a:srgbClr val="FF9933"/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ES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36 Rectángulo"/>
              <p:cNvSpPr/>
              <p:nvPr/>
            </p:nvSpPr>
            <p:spPr bwMode="auto">
              <a:xfrm>
                <a:off x="7429500" y="2463800"/>
                <a:ext cx="355600" cy="139700"/>
              </a:xfrm>
              <a:prstGeom prst="rect">
                <a:avLst/>
              </a:prstGeom>
              <a:noFill/>
              <a:ln w="19050">
                <a:solidFill>
                  <a:srgbClr val="FF9933"/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ES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9" name="38 Conector recto"/>
              <p:cNvCxnSpPr/>
              <p:nvPr/>
            </p:nvCxnSpPr>
            <p:spPr bwMode="auto">
              <a:xfrm>
                <a:off x="3086100" y="3200400"/>
                <a:ext cx="0" cy="2171700"/>
              </a:xfrm>
              <a:prstGeom prst="line">
                <a:avLst/>
              </a:prstGeom>
              <a:noFill/>
              <a:ln w="19050">
                <a:solidFill>
                  <a:srgbClr val="FF9933"/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0" name="39 Conector recto"/>
              <p:cNvCxnSpPr/>
              <p:nvPr/>
            </p:nvCxnSpPr>
            <p:spPr bwMode="auto">
              <a:xfrm>
                <a:off x="7632700" y="3213100"/>
                <a:ext cx="0" cy="2171700"/>
              </a:xfrm>
              <a:prstGeom prst="line">
                <a:avLst/>
              </a:prstGeom>
              <a:noFill/>
              <a:ln w="19050">
                <a:solidFill>
                  <a:srgbClr val="FF9933"/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1" name="40 CuadroTexto"/>
              <p:cNvSpPr txBox="1"/>
              <p:nvPr/>
            </p:nvSpPr>
            <p:spPr>
              <a:xfrm>
                <a:off x="469900" y="5226145"/>
                <a:ext cx="1485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ES_tradnl" sz="1600" b="1" dirty="0">
                    <a:solidFill>
                      <a:srgbClr val="0070C0"/>
                    </a:solidFill>
                  </a:rPr>
                  <a:t>Márgenes de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ES_tradnl" sz="1600" b="1" dirty="0">
                    <a:solidFill>
                      <a:srgbClr val="0070C0"/>
                    </a:solidFill>
                  </a:rPr>
                  <a:t>página </a:t>
                </a:r>
                <a:endParaRPr lang="es-ES" sz="1600" b="1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45" name="44 Conector recto de flecha"/>
              <p:cNvCxnSpPr/>
              <p:nvPr/>
            </p:nvCxnSpPr>
            <p:spPr bwMode="auto">
              <a:xfrm>
                <a:off x="1803400" y="5499100"/>
                <a:ext cx="584200" cy="1"/>
              </a:xfrm>
              <a:prstGeom prst="straightConnector1">
                <a:avLst/>
              </a:prstGeom>
              <a:ln w="28575">
                <a:solidFill>
                  <a:srgbClr val="FF9933"/>
                </a:solidFill>
                <a:tailEnd type="arrow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52 Pantalla"/>
              <p:cNvSpPr/>
              <p:nvPr/>
            </p:nvSpPr>
            <p:spPr bwMode="auto">
              <a:xfrm>
                <a:off x="6438900" y="1028700"/>
                <a:ext cx="2133600" cy="1028700"/>
              </a:xfrm>
              <a:prstGeom prst="flowChartDisplay">
                <a:avLst/>
              </a:prstGeom>
              <a:noFill/>
              <a:ln w="19050">
                <a:solidFill>
                  <a:srgbClr val="FF9933"/>
                </a:solidFill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ES" b="1">
                  <a:solidFill>
                    <a:srgbClr val="0070C0"/>
                  </a:solidFill>
                </a:endParaRPr>
              </a:p>
            </p:txBody>
          </p:sp>
          <p:sp>
            <p:nvSpPr>
              <p:cNvPr id="54" name="53 CuadroTexto"/>
              <p:cNvSpPr txBox="1"/>
              <p:nvPr/>
            </p:nvSpPr>
            <p:spPr>
              <a:xfrm>
                <a:off x="6807200" y="1071160"/>
                <a:ext cx="1447800" cy="92333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ES_tradnl" b="1" dirty="0">
                    <a:solidFill>
                      <a:srgbClr val="0070C0"/>
                    </a:solidFill>
                  </a:rPr>
                  <a:t>Marcador de sangría derecha </a:t>
                </a:r>
                <a:endParaRPr lang="es-ES" b="1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59" name="58 Conector recto de flecha"/>
              <p:cNvCxnSpPr/>
              <p:nvPr/>
            </p:nvCxnSpPr>
            <p:spPr bwMode="auto">
              <a:xfrm flipH="1">
                <a:off x="7594600" y="2044700"/>
                <a:ext cx="12700" cy="393700"/>
              </a:xfrm>
              <a:prstGeom prst="straightConnector1">
                <a:avLst/>
              </a:prstGeom>
              <a:noFill/>
              <a:ln w="28575">
                <a:solidFill>
                  <a:srgbClr val="FF9933"/>
                </a:solidFill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8" name="27 CuadroTexto"/>
            <p:cNvSpPr txBox="1"/>
            <p:nvPr/>
          </p:nvSpPr>
          <p:spPr>
            <a:xfrm>
              <a:off x="520700" y="3987800"/>
              <a:ext cx="12319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b="1" dirty="0">
                  <a:solidFill>
                    <a:srgbClr val="FF0000"/>
                  </a:solidFill>
                </a:rPr>
                <a:t>Sangría izquierda </a:t>
              </a:r>
              <a:endParaRPr lang="es-ES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6108700" y="5753100"/>
              <a:ext cx="1968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b="1" dirty="0">
                  <a:solidFill>
                    <a:srgbClr val="FF0000"/>
                  </a:solidFill>
                </a:rPr>
                <a:t>Sangría derecha </a:t>
              </a:r>
              <a:endParaRPr lang="es-ES" b="1" dirty="0">
                <a:solidFill>
                  <a:srgbClr val="FF0000"/>
                </a:solidFill>
              </a:endParaRPr>
            </a:p>
          </p:txBody>
        </p:sp>
        <p:cxnSp>
          <p:nvCxnSpPr>
            <p:cNvPr id="31" name="30 Conector recto de flecha"/>
            <p:cNvCxnSpPr/>
            <p:nvPr/>
          </p:nvCxnSpPr>
          <p:spPr bwMode="auto">
            <a:xfrm flipH="1" flipV="1">
              <a:off x="7772400" y="5194300"/>
              <a:ext cx="25400" cy="60960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prstDash val="dash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34 Conector recto de flecha"/>
            <p:cNvCxnSpPr/>
            <p:nvPr/>
          </p:nvCxnSpPr>
          <p:spPr bwMode="auto">
            <a:xfrm flipV="1">
              <a:off x="1714500" y="4292600"/>
              <a:ext cx="952500" cy="1270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prstDash val="dash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73822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EF4D27-C4FD-48D9-AEBA-18835535CD60}" type="slidenum">
              <a:rPr lang="en-US" altLang="es-E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s-ES" dirty="0">
              <a:solidFill>
                <a:srgbClr val="0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4650" y="3522663"/>
            <a:ext cx="46863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grpSp>
        <p:nvGrpSpPr>
          <p:cNvPr id="24" name="23 Grupo"/>
          <p:cNvGrpSpPr/>
          <p:nvPr/>
        </p:nvGrpSpPr>
        <p:grpSpPr>
          <a:xfrm>
            <a:off x="1104900" y="711200"/>
            <a:ext cx="7321550" cy="3022600"/>
            <a:chOff x="863600" y="711200"/>
            <a:chExt cx="7321550" cy="302260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98850" y="715963"/>
              <a:ext cx="4686300" cy="2505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</p:spPr>
        </p:pic>
        <p:sp>
          <p:nvSpPr>
            <p:cNvPr id="5" name="4 Rectángulo"/>
            <p:cNvSpPr/>
            <p:nvPr/>
          </p:nvSpPr>
          <p:spPr bwMode="auto">
            <a:xfrm>
              <a:off x="4127500" y="749300"/>
              <a:ext cx="355600" cy="139700"/>
            </a:xfrm>
            <a:prstGeom prst="rect">
              <a:avLst/>
            </a:prstGeom>
            <a:noFill/>
            <a:ln w="19050">
              <a:solidFill>
                <a:srgbClr val="FF9933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es-ES" b="1">
                <a:solidFill>
                  <a:srgbClr val="FFFFFF"/>
                </a:solidFill>
              </a:endParaRPr>
            </a:p>
          </p:txBody>
        </p:sp>
        <p:sp>
          <p:nvSpPr>
            <p:cNvPr id="6" name="5 Pantalla"/>
            <p:cNvSpPr/>
            <p:nvPr/>
          </p:nvSpPr>
          <p:spPr bwMode="auto">
            <a:xfrm>
              <a:off x="863600" y="711200"/>
              <a:ext cx="2413000" cy="1003300"/>
            </a:xfrm>
            <a:prstGeom prst="flowChartDisplay">
              <a:avLst/>
            </a:prstGeom>
            <a:noFill/>
            <a:ln w="19050">
              <a:solidFill>
                <a:srgbClr val="FF9933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ES" b="1">
                <a:solidFill>
                  <a:srgbClr val="0070C0"/>
                </a:solidFill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1282700" y="753660"/>
              <a:ext cx="1625600" cy="92333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b="1" dirty="0">
                  <a:solidFill>
                    <a:srgbClr val="0070C0"/>
                  </a:solidFill>
                </a:rPr>
                <a:t>Marcador de sangría de primera línea </a:t>
              </a:r>
              <a:endParaRPr lang="es-ES" b="1" dirty="0">
                <a:solidFill>
                  <a:srgbClr val="0070C0"/>
                </a:solidFill>
              </a:endParaRPr>
            </a:p>
          </p:txBody>
        </p:sp>
        <p:cxnSp>
          <p:nvCxnSpPr>
            <p:cNvPr id="8" name="7 Conector recto"/>
            <p:cNvCxnSpPr/>
            <p:nvPr/>
          </p:nvCxnSpPr>
          <p:spPr bwMode="auto">
            <a:xfrm>
              <a:off x="3263900" y="1219200"/>
              <a:ext cx="1028700" cy="0"/>
            </a:xfrm>
            <a:prstGeom prst="line">
              <a:avLst/>
            </a:prstGeom>
            <a:noFill/>
            <a:ln w="19050">
              <a:solidFill>
                <a:srgbClr val="FF9933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16 Conector recto de flecha"/>
            <p:cNvCxnSpPr/>
            <p:nvPr/>
          </p:nvCxnSpPr>
          <p:spPr bwMode="auto">
            <a:xfrm flipH="1" flipV="1">
              <a:off x="4267200" y="965200"/>
              <a:ext cx="12700" cy="241300"/>
            </a:xfrm>
            <a:prstGeom prst="straightConnector1">
              <a:avLst/>
            </a:prstGeom>
            <a:noFill/>
            <a:ln w="19050">
              <a:solidFill>
                <a:srgbClr val="FF9933"/>
              </a:solidFill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18 Conector recto"/>
            <p:cNvCxnSpPr/>
            <p:nvPr/>
          </p:nvCxnSpPr>
          <p:spPr bwMode="auto">
            <a:xfrm flipH="1">
              <a:off x="3606800" y="1536700"/>
              <a:ext cx="673100" cy="12700"/>
            </a:xfrm>
            <a:prstGeom prst="line">
              <a:avLst/>
            </a:prstGeom>
            <a:noFill/>
            <a:ln w="19050">
              <a:solidFill>
                <a:srgbClr val="FF9933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20 Conector recto"/>
            <p:cNvCxnSpPr/>
            <p:nvPr/>
          </p:nvCxnSpPr>
          <p:spPr bwMode="auto">
            <a:xfrm flipH="1">
              <a:off x="3594100" y="2184400"/>
              <a:ext cx="673100" cy="12700"/>
            </a:xfrm>
            <a:prstGeom prst="line">
              <a:avLst/>
            </a:prstGeom>
            <a:noFill/>
            <a:ln w="19050">
              <a:solidFill>
                <a:srgbClr val="FF9933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21 Conector recto"/>
            <p:cNvCxnSpPr/>
            <p:nvPr/>
          </p:nvCxnSpPr>
          <p:spPr bwMode="auto">
            <a:xfrm flipH="1">
              <a:off x="3594100" y="2692400"/>
              <a:ext cx="673100" cy="12700"/>
            </a:xfrm>
            <a:prstGeom prst="line">
              <a:avLst/>
            </a:prstGeom>
            <a:noFill/>
            <a:ln w="19050">
              <a:solidFill>
                <a:srgbClr val="FF9933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27 Rectángulo"/>
            <p:cNvSpPr/>
            <p:nvPr/>
          </p:nvSpPr>
          <p:spPr bwMode="auto">
            <a:xfrm>
              <a:off x="3276600" y="3594100"/>
              <a:ext cx="355600" cy="139700"/>
            </a:xfrm>
            <a:prstGeom prst="rect">
              <a:avLst/>
            </a:prstGeom>
            <a:noFill/>
            <a:ln w="19050">
              <a:solidFill>
                <a:srgbClr val="FF9933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es-ES" b="1">
                <a:solidFill>
                  <a:srgbClr val="FFFFFF"/>
                </a:solidFill>
              </a:endParaRPr>
            </a:p>
          </p:txBody>
        </p:sp>
        <p:cxnSp>
          <p:nvCxnSpPr>
            <p:cNvPr id="32" name="31 Conector recto"/>
            <p:cNvCxnSpPr/>
            <p:nvPr/>
          </p:nvCxnSpPr>
          <p:spPr bwMode="auto">
            <a:xfrm flipH="1">
              <a:off x="2578100" y="3683000"/>
              <a:ext cx="673100" cy="12700"/>
            </a:xfrm>
            <a:prstGeom prst="line">
              <a:avLst/>
            </a:prstGeom>
            <a:noFill/>
            <a:ln w="19050">
              <a:solidFill>
                <a:srgbClr val="FF9933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6" name="25 Grupo"/>
          <p:cNvGrpSpPr/>
          <p:nvPr/>
        </p:nvGrpSpPr>
        <p:grpSpPr>
          <a:xfrm>
            <a:off x="558800" y="3263900"/>
            <a:ext cx="2273300" cy="1016000"/>
            <a:chOff x="0" y="3467100"/>
            <a:chExt cx="2273300" cy="1016000"/>
          </a:xfrm>
        </p:grpSpPr>
        <p:sp>
          <p:nvSpPr>
            <p:cNvPr id="23" name="22 Pantalla"/>
            <p:cNvSpPr/>
            <p:nvPr/>
          </p:nvSpPr>
          <p:spPr bwMode="auto">
            <a:xfrm>
              <a:off x="0" y="3467100"/>
              <a:ext cx="2273300" cy="1016000"/>
            </a:xfrm>
            <a:prstGeom prst="flowChartDisplay">
              <a:avLst/>
            </a:prstGeom>
            <a:noFill/>
            <a:ln w="19050">
              <a:solidFill>
                <a:srgbClr val="FF9933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ES" b="1">
                <a:solidFill>
                  <a:srgbClr val="0070C0"/>
                </a:solidFill>
              </a:endParaRPr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393700" y="3496860"/>
              <a:ext cx="1549400" cy="92333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_tradnl" b="1" dirty="0">
                  <a:solidFill>
                    <a:srgbClr val="0070C0"/>
                  </a:solidFill>
                </a:rPr>
                <a:t>Marcador de sangría francesa</a:t>
              </a:r>
              <a:endParaRPr lang="es-ES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26 CuadroTexto"/>
          <p:cNvSpPr txBox="1"/>
          <p:nvPr/>
        </p:nvSpPr>
        <p:spPr>
          <a:xfrm>
            <a:off x="1485900" y="1854200"/>
            <a:ext cx="1689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srgbClr val="FF0000"/>
                </a:solidFill>
              </a:rPr>
              <a:t>Sangría de primera línea </a:t>
            </a:r>
            <a:endParaRPr lang="es-ES" b="1" dirty="0">
              <a:solidFill>
                <a:srgbClr val="FF0000"/>
              </a:solidFill>
            </a:endParaRPr>
          </a:p>
        </p:txBody>
      </p:sp>
      <p:cxnSp>
        <p:nvCxnSpPr>
          <p:cNvPr id="33" name="32 Conector recto de flecha"/>
          <p:cNvCxnSpPr/>
          <p:nvPr/>
        </p:nvCxnSpPr>
        <p:spPr bwMode="auto">
          <a:xfrm flipV="1">
            <a:off x="2997200" y="2120900"/>
            <a:ext cx="825500" cy="1270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37 CuadroTexto"/>
          <p:cNvSpPr txBox="1"/>
          <p:nvPr/>
        </p:nvSpPr>
        <p:spPr>
          <a:xfrm>
            <a:off x="1549400" y="4432300"/>
            <a:ext cx="123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srgbClr val="FF0000"/>
                </a:solidFill>
              </a:rPr>
              <a:t>Sangría francesa</a:t>
            </a:r>
            <a:endParaRPr lang="es-ES" b="1" dirty="0">
              <a:solidFill>
                <a:srgbClr val="FF0000"/>
              </a:solidFill>
            </a:endParaRPr>
          </a:p>
        </p:txBody>
      </p:sp>
      <p:cxnSp>
        <p:nvCxnSpPr>
          <p:cNvPr id="52" name="51 Conector recto"/>
          <p:cNvCxnSpPr/>
          <p:nvPr/>
        </p:nvCxnSpPr>
        <p:spPr bwMode="auto">
          <a:xfrm>
            <a:off x="3670300" y="4406900"/>
            <a:ext cx="0" cy="406400"/>
          </a:xfrm>
          <a:prstGeom prst="line">
            <a:avLst/>
          </a:prstGeom>
          <a:noFill/>
          <a:ln w="19050">
            <a:solidFill>
              <a:srgbClr val="FF99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53 Conector recto"/>
          <p:cNvCxnSpPr/>
          <p:nvPr/>
        </p:nvCxnSpPr>
        <p:spPr bwMode="auto">
          <a:xfrm>
            <a:off x="3683000" y="5067300"/>
            <a:ext cx="0" cy="304800"/>
          </a:xfrm>
          <a:prstGeom prst="line">
            <a:avLst/>
          </a:prstGeom>
          <a:noFill/>
          <a:ln w="19050">
            <a:solidFill>
              <a:srgbClr val="FF99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54 Conector recto"/>
          <p:cNvCxnSpPr/>
          <p:nvPr/>
        </p:nvCxnSpPr>
        <p:spPr bwMode="auto">
          <a:xfrm>
            <a:off x="3683000" y="5537200"/>
            <a:ext cx="0" cy="304800"/>
          </a:xfrm>
          <a:prstGeom prst="line">
            <a:avLst/>
          </a:prstGeom>
          <a:noFill/>
          <a:ln w="19050">
            <a:solidFill>
              <a:srgbClr val="FF993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57 Conector recto de flecha"/>
          <p:cNvCxnSpPr/>
          <p:nvPr/>
        </p:nvCxnSpPr>
        <p:spPr bwMode="auto">
          <a:xfrm flipV="1">
            <a:off x="2616200" y="4648200"/>
            <a:ext cx="825500" cy="1270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9167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911" y="669925"/>
            <a:ext cx="6113463" cy="539750"/>
          </a:xfrm>
        </p:spPr>
        <p:txBody>
          <a:bodyPr/>
          <a:lstStyle/>
          <a:p>
            <a:pPr algn="ctr"/>
            <a:r>
              <a:rPr lang="es-ES" sz="2600" b="1" dirty="0" smtClean="0">
                <a:solidFill>
                  <a:srgbClr val="29B9A8"/>
                </a:solidFill>
              </a:rPr>
              <a:t>¿Qué son las tabulaciones?</a:t>
            </a:r>
            <a:endParaRPr lang="es-ES" sz="2600" b="1" dirty="0">
              <a:solidFill>
                <a:srgbClr val="29B9A8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4725" y="1473201"/>
            <a:ext cx="7456488" cy="4102100"/>
          </a:xfrm>
        </p:spPr>
        <p:txBody>
          <a:bodyPr/>
          <a:lstStyle/>
          <a:p>
            <a:pPr algn="just"/>
            <a:r>
              <a:rPr lang="es-ES" dirty="0" smtClean="0">
                <a:solidFill>
                  <a:srgbClr val="000000"/>
                </a:solidFill>
              </a:rPr>
              <a:t>Las tabulaciones son posiciones invisibles que se pueden establecer dentro de los márgenes de una página para colocar y alinear fragmentos de texto.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EF4D27-C4FD-48D9-AEBA-18835535CD60}" type="slidenum">
              <a:rPr lang="en-US" altLang="es-E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s-ES" dirty="0">
              <a:solidFill>
                <a:srgbClr val="000000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652" y="3149600"/>
            <a:ext cx="3464403" cy="2451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375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4696" y="2997200"/>
            <a:ext cx="6734704" cy="2404456"/>
          </a:xfrm>
          <a:prstGeom prst="rect">
            <a:avLst/>
          </a:prstGeom>
          <a:noFill/>
          <a:ln w="9525">
            <a:solidFill>
              <a:srgbClr val="29B9A8"/>
            </a:solidFill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EF4D27-C4FD-48D9-AEBA-18835535CD60}" type="slidenum">
              <a:rPr lang="en-US" altLang="es-E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es-ES" dirty="0">
              <a:solidFill>
                <a:srgbClr val="000000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 bwMode="auto">
          <a:xfrm>
            <a:off x="1778000" y="3276600"/>
            <a:ext cx="0" cy="2108200"/>
          </a:xfrm>
          <a:prstGeom prst="line">
            <a:avLst/>
          </a:prstGeom>
          <a:noFill/>
          <a:ln w="12700">
            <a:solidFill>
              <a:srgbClr val="29B9A8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8 Conector recto"/>
          <p:cNvCxnSpPr/>
          <p:nvPr/>
        </p:nvCxnSpPr>
        <p:spPr bwMode="auto">
          <a:xfrm>
            <a:off x="3517900" y="3276600"/>
            <a:ext cx="0" cy="2108200"/>
          </a:xfrm>
          <a:prstGeom prst="line">
            <a:avLst/>
          </a:prstGeom>
          <a:noFill/>
          <a:ln w="12700">
            <a:solidFill>
              <a:srgbClr val="29B9A8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9 Conector recto"/>
          <p:cNvCxnSpPr/>
          <p:nvPr/>
        </p:nvCxnSpPr>
        <p:spPr bwMode="auto">
          <a:xfrm>
            <a:off x="5905500" y="3276600"/>
            <a:ext cx="0" cy="2108200"/>
          </a:xfrm>
          <a:prstGeom prst="line">
            <a:avLst/>
          </a:prstGeom>
          <a:noFill/>
          <a:ln w="12700">
            <a:solidFill>
              <a:srgbClr val="29B9A8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12 Conector recto"/>
          <p:cNvCxnSpPr/>
          <p:nvPr/>
        </p:nvCxnSpPr>
        <p:spPr bwMode="auto">
          <a:xfrm>
            <a:off x="7467600" y="3276600"/>
            <a:ext cx="0" cy="2108200"/>
          </a:xfrm>
          <a:prstGeom prst="line">
            <a:avLst/>
          </a:prstGeom>
          <a:noFill/>
          <a:ln w="12700">
            <a:solidFill>
              <a:srgbClr val="29B9A8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1 Título"/>
          <p:cNvSpPr>
            <a:spLocks noGrp="1"/>
          </p:cNvSpPr>
          <p:nvPr>
            <p:ph type="title"/>
          </p:nvPr>
        </p:nvSpPr>
        <p:spPr>
          <a:xfrm>
            <a:off x="1331911" y="669925"/>
            <a:ext cx="6113463" cy="539750"/>
          </a:xfrm>
        </p:spPr>
        <p:txBody>
          <a:bodyPr/>
          <a:lstStyle/>
          <a:p>
            <a:pPr algn="ctr"/>
            <a:r>
              <a:rPr lang="es-ES" sz="2600" b="1" dirty="0" smtClean="0">
                <a:solidFill>
                  <a:srgbClr val="29B9A8"/>
                </a:solidFill>
              </a:rPr>
              <a:t>Marcadores de tabulación sobre la Regla horizontal</a:t>
            </a:r>
            <a:endParaRPr lang="es-ES" sz="2600" b="1" dirty="0">
              <a:solidFill>
                <a:srgbClr val="29B9A8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74700" y="1536700"/>
            <a:ext cx="2019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1400" b="1" dirty="0">
                <a:solidFill>
                  <a:srgbClr val="FF0000"/>
                </a:solidFill>
              </a:rPr>
              <a:t>Marcador de tabulación izquierda</a:t>
            </a:r>
            <a:endParaRPr lang="es-ES" sz="1400" b="1" dirty="0">
              <a:solidFill>
                <a:srgbClr val="FF0000"/>
              </a:solidFill>
            </a:endParaRPr>
          </a:p>
        </p:txBody>
      </p:sp>
      <p:cxnSp>
        <p:nvCxnSpPr>
          <p:cNvPr id="17" name="16 Conector recto de flecha"/>
          <p:cNvCxnSpPr>
            <a:stCxn id="15" idx="2"/>
          </p:cNvCxnSpPr>
          <p:nvPr/>
        </p:nvCxnSpPr>
        <p:spPr bwMode="auto">
          <a:xfrm>
            <a:off x="1784350" y="2059920"/>
            <a:ext cx="19050" cy="107698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18 CuadroTexto"/>
          <p:cNvSpPr txBox="1"/>
          <p:nvPr/>
        </p:nvSpPr>
        <p:spPr>
          <a:xfrm>
            <a:off x="2514600" y="2019300"/>
            <a:ext cx="2019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1400" b="1" dirty="0">
                <a:solidFill>
                  <a:srgbClr val="FF0000"/>
                </a:solidFill>
              </a:rPr>
              <a:t>Marcador de tabulación centrada</a:t>
            </a:r>
            <a:endParaRPr lang="es-ES" sz="1400" b="1" dirty="0">
              <a:solidFill>
                <a:srgbClr val="FF0000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826000" y="1524000"/>
            <a:ext cx="2019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1400" b="1" dirty="0">
                <a:solidFill>
                  <a:srgbClr val="FF0000"/>
                </a:solidFill>
              </a:rPr>
              <a:t>Marcador de tabulación decimal</a:t>
            </a:r>
            <a:endParaRPr lang="es-ES" sz="1400" b="1" dirty="0">
              <a:solidFill>
                <a:srgbClr val="FF0000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477000" y="2006600"/>
            <a:ext cx="2019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1400" b="1" dirty="0">
                <a:solidFill>
                  <a:srgbClr val="FF0000"/>
                </a:solidFill>
              </a:rPr>
              <a:t>Marcador de tabulación derecha</a:t>
            </a:r>
            <a:endParaRPr lang="es-ES" sz="1400" b="1" dirty="0">
              <a:solidFill>
                <a:srgbClr val="FF0000"/>
              </a:solidFill>
            </a:endParaRPr>
          </a:p>
        </p:txBody>
      </p:sp>
      <p:cxnSp>
        <p:nvCxnSpPr>
          <p:cNvPr id="23" name="22 Conector recto de flecha"/>
          <p:cNvCxnSpPr/>
          <p:nvPr/>
        </p:nvCxnSpPr>
        <p:spPr bwMode="auto">
          <a:xfrm>
            <a:off x="3517900" y="2514600"/>
            <a:ext cx="12700" cy="62230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24 Conector recto de flecha"/>
          <p:cNvCxnSpPr/>
          <p:nvPr/>
        </p:nvCxnSpPr>
        <p:spPr bwMode="auto">
          <a:xfrm>
            <a:off x="5861050" y="2034520"/>
            <a:ext cx="19050" cy="107698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25 Conector recto de flecha"/>
          <p:cNvCxnSpPr/>
          <p:nvPr/>
        </p:nvCxnSpPr>
        <p:spPr bwMode="auto">
          <a:xfrm>
            <a:off x="7480300" y="2489200"/>
            <a:ext cx="12700" cy="62230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0848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EF4D27-C4FD-48D9-AEBA-18835535CD60}" type="slidenum">
              <a:rPr lang="en-US" altLang="es-E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s-ES" dirty="0">
              <a:solidFill>
                <a:srgbClr val="000000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1484311" y="606425"/>
            <a:ext cx="61134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RA Sans 1.0" pitchFamily="50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RA Sans 1.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RA Sans 1.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RA Sans 1.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RA Sans 1.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s-ES" sz="2600" b="1" dirty="0">
                <a:solidFill>
                  <a:srgbClr val="29B9A8"/>
                </a:solidFill>
              </a:rPr>
              <a:t>Cuadro de diálogo </a:t>
            </a:r>
            <a:r>
              <a:rPr lang="es-ES" sz="2600" b="1" dirty="0" smtClean="0">
                <a:solidFill>
                  <a:srgbClr val="29B9A8"/>
                </a:solidFill>
              </a:rPr>
              <a:t>Tabulaciones</a:t>
            </a:r>
            <a:endParaRPr lang="es-ES" sz="2600" b="1" dirty="0">
              <a:solidFill>
                <a:srgbClr val="29B9A8"/>
              </a:solidFill>
            </a:endParaRPr>
          </a:p>
        </p:txBody>
      </p:sp>
      <p:pic>
        <p:nvPicPr>
          <p:cNvPr id="2051" name="Picture 3" descr="E:\Sin títul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660" y="1448991"/>
            <a:ext cx="3618140" cy="3777296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355601" y="3278681"/>
            <a:ext cx="2336800" cy="461665"/>
          </a:xfrm>
          <a:prstGeom prst="rect">
            <a:avLst/>
          </a:prstGeom>
          <a:solidFill>
            <a:srgbClr val="CCECFF"/>
          </a:solidFill>
          <a:ln>
            <a:solidFill>
              <a:srgbClr val="29B9A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200" b="1" dirty="0">
                <a:solidFill>
                  <a:srgbClr val="FF0000"/>
                </a:solidFill>
              </a:rPr>
              <a:t>El contenido dentro de cada tabulación puede alinearse.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55601" y="3874924"/>
            <a:ext cx="2349499" cy="646331"/>
          </a:xfrm>
          <a:prstGeom prst="rect">
            <a:avLst/>
          </a:prstGeom>
          <a:solidFill>
            <a:srgbClr val="CCECFF"/>
          </a:solidFill>
          <a:ln>
            <a:solidFill>
              <a:srgbClr val="29B9A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200" b="1" dirty="0">
                <a:solidFill>
                  <a:srgbClr val="FF0000"/>
                </a:solidFill>
              </a:rPr>
              <a:t>El espacio entre tabulaciones puede rellenarse con determinados caracteres.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55599" y="1741981"/>
            <a:ext cx="2311401" cy="830997"/>
          </a:xfrm>
          <a:prstGeom prst="rect">
            <a:avLst/>
          </a:prstGeom>
          <a:solidFill>
            <a:srgbClr val="CCECFF"/>
          </a:solidFill>
          <a:ln>
            <a:solidFill>
              <a:srgbClr val="29B9A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200" b="1" dirty="0">
                <a:solidFill>
                  <a:srgbClr val="FF0000"/>
                </a:solidFill>
              </a:rPr>
              <a:t>Se añaden tabulaciones indicando los centímetros de distancia respecto al margen izquierdo.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781799" y="1785914"/>
            <a:ext cx="2019301" cy="646331"/>
          </a:xfrm>
          <a:prstGeom prst="rect">
            <a:avLst/>
          </a:prstGeom>
          <a:solidFill>
            <a:srgbClr val="CCECFF"/>
          </a:solidFill>
          <a:ln>
            <a:solidFill>
              <a:srgbClr val="29B9A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200" b="1" dirty="0">
                <a:solidFill>
                  <a:srgbClr val="FF0000"/>
                </a:solidFill>
              </a:rPr>
              <a:t>Por defecto, se crean tabulaciones cada 1,25 cm.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832600" y="4382755"/>
            <a:ext cx="1968501" cy="461665"/>
          </a:xfrm>
          <a:prstGeom prst="rect">
            <a:avLst/>
          </a:prstGeom>
          <a:solidFill>
            <a:srgbClr val="CCECFF"/>
          </a:solidFill>
          <a:ln>
            <a:solidFill>
              <a:srgbClr val="29B9A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200" b="1" dirty="0">
                <a:solidFill>
                  <a:srgbClr val="FF0000"/>
                </a:solidFill>
              </a:rPr>
              <a:t>Eliminación de todas las tabulaciones.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3060700" y="3975100"/>
            <a:ext cx="3251200" cy="43180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s-ES" b="1">
              <a:solidFill>
                <a:srgbClr val="FFFFFF"/>
              </a:solidFill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3073400" y="3314700"/>
            <a:ext cx="3251200" cy="43180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s-ES" b="1">
              <a:solidFill>
                <a:srgbClr val="FFFFFF"/>
              </a:solidFill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3035300" y="1993900"/>
            <a:ext cx="1651000" cy="25400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s-ES" b="1">
              <a:solidFill>
                <a:srgbClr val="FFFFFF"/>
              </a:solidFill>
            </a:endParaRPr>
          </a:p>
        </p:txBody>
      </p:sp>
      <p:sp>
        <p:nvSpPr>
          <p:cNvPr id="17" name="16 Rectángulo"/>
          <p:cNvSpPr/>
          <p:nvPr/>
        </p:nvSpPr>
        <p:spPr bwMode="auto">
          <a:xfrm>
            <a:off x="4749800" y="1993900"/>
            <a:ext cx="1651000" cy="25400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s-ES" b="1">
              <a:solidFill>
                <a:srgbClr val="FFFFFF"/>
              </a:solidFill>
            </a:endParaRPr>
          </a:p>
        </p:txBody>
      </p:sp>
      <p:sp>
        <p:nvSpPr>
          <p:cNvPr id="18" name="17 Rectángulo"/>
          <p:cNvSpPr/>
          <p:nvPr/>
        </p:nvSpPr>
        <p:spPr bwMode="auto">
          <a:xfrm>
            <a:off x="5499100" y="4483100"/>
            <a:ext cx="889000" cy="24130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s-ES" b="1">
              <a:solidFill>
                <a:srgbClr val="FFFFFF"/>
              </a:solidFill>
            </a:endParaRPr>
          </a:p>
        </p:txBody>
      </p:sp>
      <p:cxnSp>
        <p:nvCxnSpPr>
          <p:cNvPr id="19" name="18 Conector recto de flecha"/>
          <p:cNvCxnSpPr/>
          <p:nvPr/>
        </p:nvCxnSpPr>
        <p:spPr bwMode="auto">
          <a:xfrm>
            <a:off x="2641600" y="4203700"/>
            <a:ext cx="431800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22 Conector recto de flecha"/>
          <p:cNvCxnSpPr/>
          <p:nvPr/>
        </p:nvCxnSpPr>
        <p:spPr bwMode="auto">
          <a:xfrm>
            <a:off x="2667000" y="3530600"/>
            <a:ext cx="431800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23 Conector recto de flecha"/>
          <p:cNvCxnSpPr/>
          <p:nvPr/>
        </p:nvCxnSpPr>
        <p:spPr bwMode="auto">
          <a:xfrm>
            <a:off x="2603500" y="2133600"/>
            <a:ext cx="431800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24 Conector recto de flecha"/>
          <p:cNvCxnSpPr/>
          <p:nvPr/>
        </p:nvCxnSpPr>
        <p:spPr bwMode="auto">
          <a:xfrm flipH="1">
            <a:off x="6388100" y="2108200"/>
            <a:ext cx="406400" cy="1270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27 Conector recto de flecha"/>
          <p:cNvCxnSpPr/>
          <p:nvPr/>
        </p:nvCxnSpPr>
        <p:spPr bwMode="auto">
          <a:xfrm flipH="1">
            <a:off x="6388100" y="4610100"/>
            <a:ext cx="406400" cy="1270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815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">
      <a:dk1>
        <a:srgbClr val="000000"/>
      </a:dk1>
      <a:lt1>
        <a:srgbClr val="FFFFFF"/>
      </a:lt1>
      <a:dk2>
        <a:srgbClr val="FFCC00"/>
      </a:dk2>
      <a:lt2>
        <a:srgbClr val="919191"/>
      </a:lt2>
      <a:accent1>
        <a:srgbClr val="FF0000"/>
      </a:accent1>
      <a:accent2>
        <a:srgbClr val="4C4C4C"/>
      </a:accent2>
      <a:accent3>
        <a:srgbClr val="FFFFFF"/>
      </a:accent3>
      <a:accent4>
        <a:srgbClr val="000000"/>
      </a:accent4>
      <a:accent5>
        <a:srgbClr val="FFAAAA"/>
      </a:accent5>
      <a:accent6>
        <a:srgbClr val="444444"/>
      </a:accent6>
      <a:hlink>
        <a:srgbClr val="003F7E"/>
      </a:hlink>
      <a:folHlink>
        <a:srgbClr val="FF66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FFCC00"/>
        </a:dk2>
        <a:lt2>
          <a:srgbClr val="999999"/>
        </a:lt2>
        <a:accent1>
          <a:srgbClr val="FF66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0000"/>
        </a:accent6>
        <a:hlink>
          <a:srgbClr val="339933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">
      <a:dk1>
        <a:srgbClr val="000000"/>
      </a:dk1>
      <a:lt1>
        <a:srgbClr val="FFFFFF"/>
      </a:lt1>
      <a:dk2>
        <a:srgbClr val="FFCC00"/>
      </a:dk2>
      <a:lt2>
        <a:srgbClr val="919191"/>
      </a:lt2>
      <a:accent1>
        <a:srgbClr val="FF0000"/>
      </a:accent1>
      <a:accent2>
        <a:srgbClr val="4C4C4C"/>
      </a:accent2>
      <a:accent3>
        <a:srgbClr val="FFFFFF"/>
      </a:accent3>
      <a:accent4>
        <a:srgbClr val="000000"/>
      </a:accent4>
      <a:accent5>
        <a:srgbClr val="FFAAAA"/>
      </a:accent5>
      <a:accent6>
        <a:srgbClr val="444444"/>
      </a:accent6>
      <a:hlink>
        <a:srgbClr val="003F7E"/>
      </a:hlink>
      <a:folHlink>
        <a:srgbClr val="FF66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FFCC00"/>
        </a:dk2>
        <a:lt2>
          <a:srgbClr val="999999"/>
        </a:lt2>
        <a:accent1>
          <a:srgbClr val="FF66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0000"/>
        </a:accent6>
        <a:hlink>
          <a:srgbClr val="339933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178</Words>
  <Application>Microsoft Office PowerPoint</Application>
  <PresentationFormat>Presentación en pantalla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Diseño predeterminado</vt:lpstr>
      <vt:lpstr>1_Diseño predeterminado</vt:lpstr>
      <vt:lpstr>Presentación de PowerPoint</vt:lpstr>
      <vt:lpstr>¿Qué es la sangría?</vt:lpstr>
      <vt:lpstr>Presentación de PowerPoint</vt:lpstr>
      <vt:lpstr>Presentación de PowerPoint</vt:lpstr>
      <vt:lpstr>¿Qué son las tabulaciones?</vt:lpstr>
      <vt:lpstr>Marcadores de tabulación sobre la Regla horizontal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Garcia Penas, Oliva</dc:creator>
  <cp:lastModifiedBy>Garcia Penas, Oliva</cp:lastModifiedBy>
  <cp:revision>2</cp:revision>
  <dcterms:created xsi:type="dcterms:W3CDTF">2016-12-15T14:17:01Z</dcterms:created>
  <dcterms:modified xsi:type="dcterms:W3CDTF">2016-12-21T10:25:13Z</dcterms:modified>
</cp:coreProperties>
</file>