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BC1"/>
    <a:srgbClr val="E8F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3AFE0-4EB6-44B3-956D-F17BE9BFBFC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B85CF-DD34-4B52-B6EE-7FF72D229C9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3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D2265E-2C94-4AF2-A824-61AA78E1DCF0}" type="slidenum">
              <a:rPr lang="en-US" altLang="es-ES" smtClean="0"/>
              <a:pPr/>
              <a:t>1</a:t>
            </a:fld>
            <a:endParaRPr lang="en-US" altLang="es-E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404777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C3E2-1449-4506-92F8-601D8B1F31E1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B5765-9E2E-4C4E-842E-3E4F801931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899592" y="2060848"/>
            <a:ext cx="7261225" cy="1758950"/>
          </a:xfrm>
        </p:spPr>
        <p:txBody>
          <a:bodyPr>
            <a:normAutofit/>
          </a:bodyPr>
          <a:lstStyle/>
          <a:p>
            <a:r>
              <a:rPr lang="es-ES_tradnl" altLang="es-ES" sz="3200" b="1" dirty="0">
                <a:latin typeface="SRA Sans 1.0"/>
              </a:rPr>
              <a:t>Vínculos e hipervínculos</a:t>
            </a:r>
            <a:r>
              <a:rPr lang="es-ES" altLang="es-ES" sz="3200" dirty="0">
                <a:latin typeface="SRA Sans 1.0"/>
              </a:rPr>
              <a:t/>
            </a:r>
            <a:br>
              <a:rPr lang="es-ES" altLang="es-ES" sz="3200" dirty="0">
                <a:latin typeface="SRA Sans 1.0"/>
              </a:rPr>
            </a:br>
            <a:endParaRPr lang="es-ES" altLang="es-ES" sz="3100" dirty="0" smtClean="0">
              <a:latin typeface="SRA Sans 1.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6889" y="980728"/>
            <a:ext cx="6113463" cy="539750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s-ES" sz="3200" b="1" kern="1200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¿En qué consiste esta operación?</a:t>
            </a:r>
            <a:endParaRPr lang="es-ES" sz="3200" b="1" kern="1200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F4D27-C4FD-48D9-AEBA-18835535CD60}" type="slidenum">
              <a:rPr lang="en-US" altLang="es-ES" smtClean="0"/>
              <a:pPr>
                <a:defRPr/>
              </a:pPr>
              <a:t>2</a:t>
            </a:fld>
            <a:endParaRPr lang="en-US" altLang="es-ES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071538" y="2428868"/>
            <a:ext cx="6840760" cy="1872208"/>
          </a:xfrm>
          <a:prstGeom prst="rect">
            <a:avLst/>
          </a:prstGeom>
          <a:solidFill>
            <a:srgbClr val="FCFBC1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179388" indent="17463" algn="just">
              <a:buNone/>
            </a:pPr>
            <a:r>
              <a:rPr lang="es-ES" sz="2400" dirty="0" smtClean="0">
                <a:solidFill>
                  <a:srgbClr val="000000"/>
                </a:solidFill>
              </a:rPr>
              <a:t>Una fórmula no tiene porqué contener referencias a las celdas de la misma hoja. Puede referirse a celdas de otras hojas, del mismo libro de trabajo o de otro libro.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785794"/>
            <a:ext cx="8472518" cy="58579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s-ES" sz="2800" b="1" dirty="0" smtClean="0"/>
              <a:t>Vincula hojas de un mismo libro.</a:t>
            </a:r>
          </a:p>
          <a:p>
            <a:pPr marL="514350" indent="-514350"/>
            <a:r>
              <a:rPr lang="es-ES" sz="2800" dirty="0" smtClean="0"/>
              <a:t>Abre un libro y en la hoja1 crea la siguiente tabla:</a:t>
            </a:r>
          </a:p>
          <a:p>
            <a:pPr marL="514350" indent="-514350"/>
            <a:endParaRPr lang="es-ES" sz="2800" dirty="0" smtClean="0"/>
          </a:p>
          <a:p>
            <a:pPr marL="514350" indent="-514350"/>
            <a:endParaRPr lang="es-ES" sz="2800" dirty="0" smtClean="0"/>
          </a:p>
          <a:p>
            <a:pPr marL="514350" indent="-514350"/>
            <a:endParaRPr lang="es-ES" sz="2800" dirty="0" smtClean="0"/>
          </a:p>
          <a:p>
            <a:pPr marL="514350" indent="-514350"/>
            <a:endParaRPr lang="es-ES" sz="2800" dirty="0" smtClean="0"/>
          </a:p>
          <a:p>
            <a:pPr marL="514350" indent="-514350"/>
            <a:r>
              <a:rPr lang="es-ES" sz="2800" dirty="0" smtClean="0"/>
              <a:t>En la hoja2:</a:t>
            </a:r>
          </a:p>
          <a:p>
            <a:pPr marL="514350" indent="-514350"/>
            <a:endParaRPr lang="es-ES" sz="2800" dirty="0" smtClean="0"/>
          </a:p>
          <a:p>
            <a:pPr marL="514350" indent="-514350"/>
            <a:endParaRPr lang="es-ES" sz="2800" dirty="0" smtClean="0"/>
          </a:p>
          <a:p>
            <a:pPr marL="514350" indent="-514350"/>
            <a:endParaRPr lang="es-ES" sz="2800" dirty="0" smtClean="0"/>
          </a:p>
          <a:p>
            <a:pPr marL="514350" indent="-514350"/>
            <a:r>
              <a:rPr lang="es-ES" sz="2800" dirty="0" smtClean="0"/>
              <a:t>Realiza los cálculos de las fórmulas correspondientes.</a:t>
            </a:r>
          </a:p>
          <a:p>
            <a:pPr marL="514350" indent="-514350"/>
            <a:endParaRPr lang="es-ES" sz="2800" dirty="0" smtClean="0"/>
          </a:p>
          <a:p>
            <a:pPr marL="514350" indent="-514350"/>
            <a:endParaRPr lang="es-ES" sz="28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39784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s-ES" sz="3200" b="1" kern="1200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Ejemplo de vínculos e hipervínculos</a:t>
            </a:r>
            <a:endParaRPr lang="es-ES" sz="3200" b="1" kern="1200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857364"/>
            <a:ext cx="30956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000504"/>
            <a:ext cx="34575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28596" y="214290"/>
            <a:ext cx="8258204" cy="5911873"/>
          </a:xfrm>
        </p:spPr>
        <p:txBody>
          <a:bodyPr>
            <a:normAutofit/>
          </a:bodyPr>
          <a:lstStyle/>
          <a:p>
            <a:pPr marL="514350" indent="-514350">
              <a:buAutoNum type="alphaLcParenR" startAt="2"/>
            </a:pPr>
            <a:r>
              <a:rPr lang="es-ES" sz="2800" b="1" dirty="0" smtClean="0"/>
              <a:t>Crea un hipervínculo a una ubicación específica de un libro.</a:t>
            </a:r>
          </a:p>
          <a:p>
            <a:pPr marL="514350" indent="-514350"/>
            <a:r>
              <a:rPr lang="es-ES" sz="2800" dirty="0" smtClean="0"/>
              <a:t>Con los hipervínculos en Excel se pueden combinar una serie de libros relacionados o bien proporcionar acceso a documentos de apoyo o a material de Internet. Vamos a insertar un hipervínculo en la Hoja 1 y Hoja 2 (del libro anterior) celda B12, a la Hoja 3, donde existe un resumen de todas. Para ello debemos activar la Hoja3.</a:t>
            </a:r>
          </a:p>
          <a:p>
            <a:pPr marL="514350" indent="-514350"/>
            <a:r>
              <a:rPr lang="es-ES" sz="2800" dirty="0" smtClean="0"/>
              <a:t>Realiza la tabla resumen.</a:t>
            </a:r>
          </a:p>
          <a:p>
            <a:pPr marL="514350" indent="-514350"/>
            <a:endParaRPr lang="es-ES" sz="2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429132"/>
            <a:ext cx="15335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>
            <a:normAutofit/>
          </a:bodyPr>
          <a:lstStyle/>
          <a:p>
            <a:r>
              <a:rPr lang="es-ES" sz="2800" dirty="0" smtClean="0"/>
              <a:t>Haz clic sobre la etiqueta de la Hoja1 y activa la celda B12. Escribe la palabra </a:t>
            </a:r>
            <a:r>
              <a:rPr lang="es-ES" sz="2800" i="1" dirty="0" smtClean="0"/>
              <a:t>Resumen</a:t>
            </a:r>
            <a:r>
              <a:rPr lang="es-ES" sz="2800" dirty="0" smtClean="0"/>
              <a:t>.</a:t>
            </a:r>
          </a:p>
          <a:p>
            <a:r>
              <a:rPr lang="es-ES" sz="2800" dirty="0" smtClean="0"/>
              <a:t>Pulsa el botón </a:t>
            </a:r>
            <a:r>
              <a:rPr lang="es-ES" sz="2800" i="1" dirty="0" smtClean="0"/>
              <a:t>Hipervínculo</a:t>
            </a:r>
            <a:r>
              <a:rPr lang="es-ES" sz="2800" dirty="0" smtClean="0"/>
              <a:t> del grupo </a:t>
            </a:r>
            <a:r>
              <a:rPr lang="es-ES" sz="2800" i="1" dirty="0" smtClean="0"/>
              <a:t>Vínculos </a:t>
            </a:r>
            <a:r>
              <a:rPr lang="es-ES" sz="2800" dirty="0" smtClean="0"/>
              <a:t>de la ficha </a:t>
            </a:r>
            <a:r>
              <a:rPr lang="es-ES" sz="2800" i="1" dirty="0" smtClean="0"/>
              <a:t>Insertar</a:t>
            </a:r>
            <a:r>
              <a:rPr lang="es-ES" sz="2800" dirty="0" smtClean="0"/>
              <a:t>. </a:t>
            </a:r>
          </a:p>
          <a:p>
            <a:endParaRPr lang="es-ES" sz="2800" dirty="0" smtClean="0"/>
          </a:p>
          <a:p>
            <a:r>
              <a:rPr lang="es-ES" sz="2800" dirty="0" smtClean="0"/>
              <a:t>Pulsa el botón </a:t>
            </a:r>
            <a:r>
              <a:rPr lang="es-ES" sz="2800" b="1" i="1" dirty="0" smtClean="0"/>
              <a:t>Lugar de este documento </a:t>
            </a:r>
            <a:r>
              <a:rPr lang="es-ES" sz="2800" dirty="0" smtClean="0"/>
              <a:t>de la sección </a:t>
            </a:r>
            <a:r>
              <a:rPr lang="es-ES" sz="2800" b="1" i="1" dirty="0" smtClean="0"/>
              <a:t>Vincular a</a:t>
            </a:r>
            <a:r>
              <a:rPr lang="es-ES" sz="2800" dirty="0" smtClean="0"/>
              <a:t>. Haz clic sobre la Hoja3 y pulsa Aceptar. Repite el proceso para la hoja2.</a:t>
            </a:r>
          </a:p>
          <a:p>
            <a:endParaRPr lang="es-E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2606" y="1772816"/>
            <a:ext cx="61150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3832"/>
            <a:ext cx="5232772" cy="235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/>
          </a:bodyPr>
          <a:lstStyle/>
          <a:p>
            <a:r>
              <a:rPr lang="es-ES" sz="2800" dirty="0" smtClean="0"/>
              <a:t>Repite el proceso para la Hoja2.</a:t>
            </a:r>
          </a:p>
          <a:p>
            <a:r>
              <a:rPr lang="es-ES" sz="2800" dirty="0" smtClean="0"/>
              <a:t>Como resultado, en las Hojas 1 y2, en la celda B12 de cada una, se muestra la palabra “Resumen” </a:t>
            </a:r>
            <a:r>
              <a:rPr lang="es-ES" sz="2800" dirty="0" err="1" smtClean="0"/>
              <a:t>ilumniada</a:t>
            </a:r>
            <a:r>
              <a:rPr lang="es-ES" sz="2800" dirty="0" smtClean="0"/>
              <a:t> en color azul. </a:t>
            </a:r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 smtClean="0"/>
          </a:p>
          <a:p>
            <a:r>
              <a:rPr lang="es-ES" sz="2800" dirty="0" smtClean="0"/>
              <a:t>Al hacer clic sobre la celda, se verá inmediatamente el resumen de la Hoja3.</a:t>
            </a:r>
          </a:p>
          <a:p>
            <a:r>
              <a:rPr lang="es-ES" sz="2800" dirty="0" smtClean="0"/>
              <a:t>Cambia el nombre de las hojas por: ventas primer trimestre, ventas segundo trimestre y Resumen.</a:t>
            </a:r>
            <a:endParaRPr lang="es-E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535" y="2204864"/>
            <a:ext cx="4014265" cy="191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293</Words>
  <Application>Microsoft Office PowerPoint</Application>
  <PresentationFormat>Presentación en pantalla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Vínculos e hipervínculos </vt:lpstr>
      <vt:lpstr>¿En qué consiste esta operación?</vt:lpstr>
      <vt:lpstr>Ejemplo de vínculos e hipervínculos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Paqui</dc:creator>
  <cp:lastModifiedBy>Garcia Penas, Oliva</cp:lastModifiedBy>
  <cp:revision>51</cp:revision>
  <dcterms:created xsi:type="dcterms:W3CDTF">2014-04-19T16:49:18Z</dcterms:created>
  <dcterms:modified xsi:type="dcterms:W3CDTF">2016-09-29T12:16:55Z</dcterms:modified>
</cp:coreProperties>
</file>