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04" r:id="rId3"/>
    <p:sldId id="317" r:id="rId4"/>
    <p:sldId id="318" r:id="rId5"/>
    <p:sldId id="262" r:id="rId6"/>
    <p:sldId id="263" r:id="rId7"/>
    <p:sldId id="309" r:id="rId8"/>
    <p:sldId id="310" r:id="rId9"/>
    <p:sldId id="312" r:id="rId10"/>
    <p:sldId id="313" r:id="rId11"/>
    <p:sldId id="264" r:id="rId12"/>
  </p:sldIdLst>
  <p:sldSz cx="9144000" cy="5143500" type="screen16x9"/>
  <p:notesSz cx="6799263" cy="9929813"/>
  <p:embeddedFontLs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Berlin Sans FB" panose="020E0602020502020306" pitchFamily="34" charset="0"/>
      <p:regular r:id="rId18"/>
      <p:bold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EDA"/>
    <a:srgbClr val="FF21D5"/>
    <a:srgbClr val="C957C1"/>
    <a:srgbClr val="33ED37"/>
    <a:srgbClr val="FFCC00"/>
    <a:srgbClr val="FF0000"/>
    <a:srgbClr val="A27E9F"/>
    <a:srgbClr val="2C8436"/>
    <a:srgbClr val="218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8bf829b8c_0_31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00" tIns="89300" rIns="89300" bIns="89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/>
          </a:p>
        </p:txBody>
      </p:sp>
      <p:sp>
        <p:nvSpPr>
          <p:cNvPr id="52" name="Google Shape;52;g138bf829b8c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592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95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37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181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8bf829b8c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8bf829b8c_0_53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8bf829b8c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8bf829b8c_0_54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53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14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58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4.0/?ref=chooser-v1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fif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93605" y="2165514"/>
            <a:ext cx="8250000" cy="1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u-ES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ERALDI</a:t>
            </a:r>
            <a:endParaRPr sz="3400" b="1" dirty="0" smtClean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SzPts val="4680"/>
            </a:pP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TRANSVERSALES DIGITALES </a:t>
            </a:r>
            <a:b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u-ES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5.1  IDENTIFICACIÓN Y RESOLUCIÓN PROBLEMAS TECNICOS</a:t>
            </a: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8" name="Rectángulo 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4568" y="4745949"/>
            <a:ext cx="803486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© 2024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by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 ERALDI TARTANGA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is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licensed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under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Creative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Commons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Attribution-NonCommercial-ShareAlike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4.0 International         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200" b="0" i="0" u="none" strike="noStrike" cap="none" normalizeH="0" baseline="0" dirty="0" smtClean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3" name="AutoShape 2" descr="https://chooser-beta.creativecommons.org/img/cc-logo.f0ab4ebe.sv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8739188" y="-90488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3" descr="https://chooser-beta.creativecommons.org/img/cc-by.21b728bb.svg"/>
          <p:cNvSpPr>
            <a:spLocks noChangeAspect="1" noChangeArrowheads="1"/>
          </p:cNvSpPr>
          <p:nvPr/>
        </p:nvSpPr>
        <p:spPr bwMode="auto">
          <a:xfrm>
            <a:off x="8799513" y="-90488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https://chooser-beta.creativecommons.org/img/cc-nc.218f18fc.svg"/>
          <p:cNvSpPr>
            <a:spLocks noChangeAspect="1" noChangeArrowheads="1"/>
          </p:cNvSpPr>
          <p:nvPr/>
        </p:nvSpPr>
        <p:spPr bwMode="auto">
          <a:xfrm>
            <a:off x="8859838" y="-90488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5" descr="https://chooser-beta.creativecommons.org/img/cc-sa.d1572b71.svg"/>
          <p:cNvSpPr>
            <a:spLocks noChangeAspect="1" noChangeArrowheads="1"/>
          </p:cNvSpPr>
          <p:nvPr/>
        </p:nvSpPr>
        <p:spPr bwMode="auto">
          <a:xfrm>
            <a:off x="8920163" y="-90488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483" y="4456239"/>
            <a:ext cx="2128244" cy="22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sp>
        <p:nvSpPr>
          <p:cNvPr id="9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CuadroTexto 9"/>
          <p:cNvSpPr txBox="1"/>
          <p:nvPr/>
        </p:nvSpPr>
        <p:spPr>
          <a:xfrm>
            <a:off x="0" y="1171522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err="1" smtClean="0">
                <a:solidFill>
                  <a:schemeClr val="bg1"/>
                </a:solidFill>
              </a:rPr>
              <a:t>Bibliografia</a:t>
            </a:r>
            <a:r>
              <a:rPr lang="es-ES" sz="2400" b="1" dirty="0" smtClean="0">
                <a:solidFill>
                  <a:schemeClr val="bg1"/>
                </a:solidFill>
              </a:rPr>
              <a:t>: 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588875" y="2062138"/>
            <a:ext cx="6457950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0" dirty="0">
                <a:solidFill>
                  <a:schemeClr val="bg1"/>
                </a:solidFill>
                <a:latin typeface="Tahoma"/>
                <a:cs typeface="Tahoma"/>
              </a:rPr>
              <a:t>Viceconsejería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de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Formación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Profesional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Tahoma"/>
                <a:cs typeface="Tahoma"/>
              </a:rPr>
              <a:t>del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Gobierno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chemeClr val="bg1"/>
                </a:solidFill>
                <a:latin typeface="Tahoma"/>
                <a:cs typeface="Tahoma"/>
              </a:rPr>
              <a:t>Vasco.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chemeClr val="bg1"/>
                </a:solidFill>
                <a:latin typeface="Tahoma"/>
                <a:cs typeface="Tahoma"/>
              </a:rPr>
              <a:t>Este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chemeClr val="bg1"/>
                </a:solidFill>
                <a:latin typeface="Tahoma"/>
                <a:cs typeface="Tahoma"/>
              </a:rPr>
              <a:t>trabajo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cuenta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con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bg1"/>
                </a:solidFill>
                <a:latin typeface="Tahoma"/>
                <a:cs typeface="Tahoma"/>
              </a:rPr>
              <a:t>la </a:t>
            </a:r>
            <a:r>
              <a:rPr sz="1400" spc="-42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Autorización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Internacional </a:t>
            </a:r>
            <a:r>
              <a:rPr sz="1400" spc="-35" dirty="0">
                <a:solidFill>
                  <a:schemeClr val="bg1"/>
                </a:solidFill>
                <a:latin typeface="Tahoma"/>
                <a:cs typeface="Tahoma"/>
              </a:rPr>
              <a:t>Creative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Commons Reconocimiento-NoComercial-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CompartirIgual</a:t>
            </a:r>
            <a:r>
              <a:rPr sz="1400" spc="-1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chemeClr val="bg1"/>
                </a:solidFill>
                <a:latin typeface="Tahoma"/>
                <a:cs typeface="Tahoma"/>
              </a:rPr>
              <a:t>4.0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chemeClr val="bg1"/>
                </a:solidFill>
                <a:latin typeface="Tahoma"/>
                <a:cs typeface="Tahoma"/>
              </a:rPr>
              <a:t>(CC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chemeClr val="bg1"/>
                </a:solidFill>
                <a:latin typeface="Tahoma"/>
                <a:cs typeface="Tahoma"/>
              </a:rPr>
              <a:t>BY-NC-SA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chemeClr val="bg1"/>
                </a:solidFill>
                <a:latin typeface="Tahoma"/>
                <a:cs typeface="Tahoma"/>
              </a:rPr>
              <a:t>4.0).</a:t>
            </a:r>
            <a:endParaRPr sz="1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2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76724" y="2174575"/>
            <a:ext cx="1493823" cy="3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3144453" y="2139710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</a:rPr>
              <a:t>LASTER ARTE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0"/>
            <a:ext cx="8976360" cy="681911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CuadroTexto 15"/>
          <p:cNvSpPr txBox="1"/>
          <p:nvPr/>
        </p:nvSpPr>
        <p:spPr>
          <a:xfrm>
            <a:off x="430530" y="922695"/>
            <a:ext cx="832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Objetivo: </a:t>
            </a:r>
            <a:r>
              <a:rPr lang="es-ES" dirty="0">
                <a:solidFill>
                  <a:schemeClr val="bg1"/>
                </a:solidFill>
              </a:rPr>
              <a:t>Identificar la causa de un fallo técnico y aplicar la solución más adecuada de forma autónoma </a:t>
            </a:r>
            <a:r>
              <a:rPr lang="es-ES" dirty="0" smtClean="0">
                <a:solidFill>
                  <a:schemeClr val="bg1"/>
                </a:solidFill>
              </a:rPr>
              <a:t>       y eficaz.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8" name="Rectángulo 1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1" name="Google Shape;108;p20"/>
          <p:cNvSpPr/>
          <p:nvPr/>
        </p:nvSpPr>
        <p:spPr>
          <a:xfrm>
            <a:off x="566928" y="1544810"/>
            <a:ext cx="8192262" cy="39981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Identificación y Resolución de Problemas Técnicos (</a:t>
            </a:r>
            <a:r>
              <a:rPr lang="es-ES" dirty="0" err="1">
                <a:solidFill>
                  <a:schemeClr val="bg1"/>
                </a:solidFill>
              </a:rPr>
              <a:t>DigComp</a:t>
            </a:r>
            <a:r>
              <a:rPr lang="es-ES" dirty="0">
                <a:solidFill>
                  <a:schemeClr val="bg1"/>
                </a:solidFill>
              </a:rPr>
              <a:t> 5.1)</a:t>
            </a:r>
          </a:p>
        </p:txBody>
      </p:sp>
      <p:sp>
        <p:nvSpPr>
          <p:cNvPr id="22" name="Rectangle 2"/>
          <p:cNvSpPr/>
          <p:nvPr/>
        </p:nvSpPr>
        <p:spPr>
          <a:xfrm>
            <a:off x="3915986" y="2034831"/>
            <a:ext cx="1371600" cy="22345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900" dirty="0"/>
              <a:t>OCURRE UN FALLO</a:t>
            </a:r>
          </a:p>
        </p:txBody>
      </p:sp>
      <p:sp>
        <p:nvSpPr>
          <p:cNvPr id="26" name="Rectangle 7"/>
          <p:cNvSpPr/>
          <p:nvPr/>
        </p:nvSpPr>
        <p:spPr>
          <a:xfrm>
            <a:off x="4134468" y="4840929"/>
            <a:ext cx="904843" cy="231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900" dirty="0"/>
              <a:t>HARDWARE</a:t>
            </a:r>
          </a:p>
        </p:txBody>
      </p:sp>
      <p:sp>
        <p:nvSpPr>
          <p:cNvPr id="2" name="Rombo 1"/>
          <p:cNvSpPr/>
          <p:nvPr/>
        </p:nvSpPr>
        <p:spPr>
          <a:xfrm>
            <a:off x="3555768" y="2448778"/>
            <a:ext cx="2092036" cy="529120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¿IDENTIFICA </a:t>
            </a:r>
            <a:r>
              <a:rPr lang="es-ES" sz="800" dirty="0" smtClean="0"/>
              <a:t>LA EXISTENCIA DE UN </a:t>
            </a:r>
            <a:r>
              <a:rPr lang="es-ES" sz="800" dirty="0"/>
              <a:t>FALLO</a:t>
            </a:r>
            <a:r>
              <a:rPr lang="es-ES" sz="800" dirty="0" smtClean="0"/>
              <a:t>?</a:t>
            </a:r>
            <a:endParaRPr lang="es-ES" sz="800" dirty="0"/>
          </a:p>
        </p:txBody>
      </p:sp>
      <p:cxnSp>
        <p:nvCxnSpPr>
          <p:cNvPr id="5" name="Conector angular 4"/>
          <p:cNvCxnSpPr>
            <a:stCxn id="2" idx="2"/>
            <a:endCxn id="29" idx="0"/>
          </p:cNvCxnSpPr>
          <p:nvPr/>
        </p:nvCxnSpPr>
        <p:spPr>
          <a:xfrm rot="5400000">
            <a:off x="4524550" y="3040240"/>
            <a:ext cx="139578" cy="1489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629774" y="2948185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cxnSp>
        <p:nvCxnSpPr>
          <p:cNvPr id="30" name="Conector angular 29"/>
          <p:cNvCxnSpPr>
            <a:stCxn id="22" idx="2"/>
          </p:cNvCxnSpPr>
          <p:nvPr/>
        </p:nvCxnSpPr>
        <p:spPr>
          <a:xfrm rot="16200000" flipH="1">
            <a:off x="4481927" y="2378143"/>
            <a:ext cx="239720" cy="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5"/>
          <p:cNvSpPr/>
          <p:nvPr/>
        </p:nvSpPr>
        <p:spPr>
          <a:xfrm>
            <a:off x="1511531" y="3068979"/>
            <a:ext cx="1386751" cy="27612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/>
              <a:t>Solicita </a:t>
            </a:r>
            <a:r>
              <a:rPr lang="es-ES" sz="900" dirty="0"/>
              <a:t>ayuda técnica</a:t>
            </a:r>
            <a:r>
              <a:rPr lang="es-ES" sz="900" dirty="0" smtClean="0"/>
              <a:t>.</a:t>
            </a:r>
            <a:endParaRPr lang="es-ES" sz="900" dirty="0"/>
          </a:p>
        </p:txBody>
      </p:sp>
      <p:cxnSp>
        <p:nvCxnSpPr>
          <p:cNvPr id="33" name="Conector angular 32"/>
          <p:cNvCxnSpPr>
            <a:stCxn id="2" idx="1"/>
            <a:endCxn id="32" idx="0"/>
          </p:cNvCxnSpPr>
          <p:nvPr/>
        </p:nvCxnSpPr>
        <p:spPr>
          <a:xfrm rot="10800000" flipV="1">
            <a:off x="2204908" y="2713337"/>
            <a:ext cx="1350861" cy="355641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2898282" y="2711223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sp>
        <p:nvSpPr>
          <p:cNvPr id="36" name="Rombo 35"/>
          <p:cNvSpPr/>
          <p:nvPr/>
        </p:nvSpPr>
        <p:spPr>
          <a:xfrm>
            <a:off x="3769472" y="3989689"/>
            <a:ext cx="1634837" cy="693583"/>
          </a:xfrm>
          <a:prstGeom prst="diamond">
            <a:avLst/>
          </a:pr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75000"/>
                  <a:lumOff val="25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¿FALLO DE HARDWARE O SOFTWARE?</a:t>
            </a:r>
          </a:p>
        </p:txBody>
      </p:sp>
      <p:cxnSp>
        <p:nvCxnSpPr>
          <p:cNvPr id="37" name="Conector angular 36"/>
          <p:cNvCxnSpPr>
            <a:stCxn id="29" idx="2"/>
            <a:endCxn id="36" idx="0"/>
          </p:cNvCxnSpPr>
          <p:nvPr/>
        </p:nvCxnSpPr>
        <p:spPr>
          <a:xfrm rot="5400000">
            <a:off x="4450092" y="3852889"/>
            <a:ext cx="27360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/>
          <p:nvPr/>
        </p:nvSpPr>
        <p:spPr>
          <a:xfrm>
            <a:off x="3444018" y="3117476"/>
            <a:ext cx="2285747" cy="598613"/>
          </a:xfrm>
          <a:prstGeom prst="rect">
            <a:avLst/>
          </a:prstGeom>
          <a:gradFill>
            <a:gsLst>
              <a:gs pos="0">
                <a:srgbClr val="A27E9F"/>
              </a:gs>
              <a:gs pos="100000">
                <a:srgbClr val="C957C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/>
              <a:t>Analiza el origen del fallo. </a:t>
            </a:r>
          </a:p>
          <a:p>
            <a:r>
              <a:rPr lang="es-ES" sz="900" dirty="0" smtClean="0">
                <a:solidFill>
                  <a:schemeClr val="bg1"/>
                </a:solidFill>
              </a:rPr>
              <a:t>Anota </a:t>
            </a:r>
            <a:r>
              <a:rPr lang="es-ES" sz="900" dirty="0">
                <a:solidFill>
                  <a:schemeClr val="bg1"/>
                </a:solidFill>
              </a:rPr>
              <a:t>los síntomas: ruidos, sobrecalentamiento, pantallazos, falta de imagen, dispositivos no reconocidos…</a:t>
            </a:r>
          </a:p>
        </p:txBody>
      </p:sp>
      <p:cxnSp>
        <p:nvCxnSpPr>
          <p:cNvPr id="45" name="Conector recto de flecha 44"/>
          <p:cNvCxnSpPr>
            <a:stCxn id="36" idx="2"/>
            <a:endCxn id="26" idx="0"/>
          </p:cNvCxnSpPr>
          <p:nvPr/>
        </p:nvCxnSpPr>
        <p:spPr>
          <a:xfrm flipH="1">
            <a:off x="4586890" y="4683272"/>
            <a:ext cx="1" cy="1576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1"/>
          <p:cNvSpPr/>
          <p:nvPr/>
        </p:nvSpPr>
        <p:spPr>
          <a:xfrm>
            <a:off x="1497470" y="3716089"/>
            <a:ext cx="1414874" cy="2266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C957C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FIN </a:t>
            </a:r>
            <a:r>
              <a:rPr lang="es-E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r>
              <a:rPr lang="es-ES" sz="900" dirty="0" smtClean="0"/>
              <a:t>.</a:t>
            </a:r>
            <a:endParaRPr sz="900" dirty="0"/>
          </a:p>
        </p:txBody>
      </p:sp>
      <p:cxnSp>
        <p:nvCxnSpPr>
          <p:cNvPr id="12" name="Conector recto de flecha 11"/>
          <p:cNvCxnSpPr>
            <a:stCxn id="32" idx="2"/>
            <a:endCxn id="27" idx="0"/>
          </p:cNvCxnSpPr>
          <p:nvPr/>
        </p:nvCxnSpPr>
        <p:spPr>
          <a:xfrm>
            <a:off x="2204907" y="3345099"/>
            <a:ext cx="0" cy="3709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o 1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8" name="Rectángulo 1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1" name="Google Shape;108;p20"/>
          <p:cNvSpPr/>
          <p:nvPr/>
        </p:nvSpPr>
        <p:spPr>
          <a:xfrm>
            <a:off x="475869" y="807722"/>
            <a:ext cx="8192262" cy="39981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Identificación y Resolución de Problemas Técnicos (</a:t>
            </a:r>
            <a:r>
              <a:rPr lang="es-ES" dirty="0" err="1">
                <a:solidFill>
                  <a:schemeClr val="bg1"/>
                </a:solidFill>
              </a:rPr>
              <a:t>DigComp</a:t>
            </a:r>
            <a:r>
              <a:rPr lang="es-ES" dirty="0">
                <a:solidFill>
                  <a:schemeClr val="bg1"/>
                </a:solidFill>
              </a:rPr>
              <a:t> 5.1)</a:t>
            </a:r>
          </a:p>
        </p:txBody>
      </p:sp>
      <p:sp>
        <p:nvSpPr>
          <p:cNvPr id="26" name="Rectangle 7"/>
          <p:cNvSpPr/>
          <p:nvPr/>
        </p:nvSpPr>
        <p:spPr>
          <a:xfrm>
            <a:off x="3815727" y="1299873"/>
            <a:ext cx="927146" cy="2864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900" dirty="0"/>
              <a:t>HARDWARE</a:t>
            </a:r>
          </a:p>
        </p:txBody>
      </p:sp>
      <p:sp>
        <p:nvSpPr>
          <p:cNvPr id="27" name="Rectangle 11"/>
          <p:cNvSpPr/>
          <p:nvPr/>
        </p:nvSpPr>
        <p:spPr>
          <a:xfrm>
            <a:off x="3956513" y="3744213"/>
            <a:ext cx="643613" cy="41148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/>
              <a:t> Revisar software</a:t>
            </a:r>
            <a:endParaRPr sz="900" dirty="0"/>
          </a:p>
        </p:txBody>
      </p:sp>
      <p:sp>
        <p:nvSpPr>
          <p:cNvPr id="2" name="Rombo 1"/>
          <p:cNvSpPr/>
          <p:nvPr/>
        </p:nvSpPr>
        <p:spPr>
          <a:xfrm>
            <a:off x="3501298" y="1817968"/>
            <a:ext cx="1556004" cy="751743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¿Hay alimentación eléctrica en nuestro equipo?</a:t>
            </a:r>
            <a:endParaRPr lang="es-ES" sz="800" dirty="0"/>
          </a:p>
        </p:txBody>
      </p:sp>
      <p:sp>
        <p:nvSpPr>
          <p:cNvPr id="8" name="Rectángulo 7"/>
          <p:cNvSpPr/>
          <p:nvPr/>
        </p:nvSpPr>
        <p:spPr>
          <a:xfrm>
            <a:off x="3938574" y="2573030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sp>
        <p:nvSpPr>
          <p:cNvPr id="32" name="Rectangle 5"/>
          <p:cNvSpPr/>
          <p:nvPr/>
        </p:nvSpPr>
        <p:spPr>
          <a:xfrm>
            <a:off x="400142" y="1783640"/>
            <a:ext cx="801888" cy="841815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/>
              <a:t>Avisar electricista o revisar instalación aguas arriba.</a:t>
            </a:r>
            <a:endParaRPr lang="es-ES" sz="900" dirty="0"/>
          </a:p>
        </p:txBody>
      </p:sp>
      <p:cxnSp>
        <p:nvCxnSpPr>
          <p:cNvPr id="33" name="Conector angular 32"/>
          <p:cNvCxnSpPr>
            <a:endCxn id="35" idx="3"/>
          </p:cNvCxnSpPr>
          <p:nvPr/>
        </p:nvCxnSpPr>
        <p:spPr>
          <a:xfrm rot="10800000" flipV="1">
            <a:off x="3191272" y="2193840"/>
            <a:ext cx="320236" cy="256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3206405" y="1909675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cxnSp>
        <p:nvCxnSpPr>
          <p:cNvPr id="46" name="Conector angular 45"/>
          <p:cNvCxnSpPr>
            <a:stCxn id="104" idx="2"/>
          </p:cNvCxnSpPr>
          <p:nvPr/>
        </p:nvCxnSpPr>
        <p:spPr>
          <a:xfrm rot="5400000">
            <a:off x="7211840" y="3733136"/>
            <a:ext cx="36268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8"/>
          <p:cNvSpPr/>
          <p:nvPr/>
        </p:nvSpPr>
        <p:spPr>
          <a:xfrm>
            <a:off x="5421040" y="3590507"/>
            <a:ext cx="831066" cy="5486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Sustituir o reparar componente</a:t>
            </a:r>
            <a:endParaRPr sz="900" dirty="0"/>
          </a:p>
        </p:txBody>
      </p:sp>
      <p:cxnSp>
        <p:nvCxnSpPr>
          <p:cNvPr id="31" name="Conector angular 30"/>
          <p:cNvCxnSpPr/>
          <p:nvPr/>
        </p:nvCxnSpPr>
        <p:spPr>
          <a:xfrm rot="16200000" flipH="1">
            <a:off x="4170791" y="2678219"/>
            <a:ext cx="217018" cy="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mbo 34"/>
          <p:cNvSpPr/>
          <p:nvPr/>
        </p:nvSpPr>
        <p:spPr>
          <a:xfrm>
            <a:off x="1434241" y="1928635"/>
            <a:ext cx="1757031" cy="535546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¿Hay electricidad en los enchufes?</a:t>
            </a:r>
            <a:endParaRPr lang="es-ES" sz="800" dirty="0"/>
          </a:p>
        </p:txBody>
      </p:sp>
      <p:cxnSp>
        <p:nvCxnSpPr>
          <p:cNvPr id="50" name="Conector recto de flecha 49"/>
          <p:cNvCxnSpPr>
            <a:stCxn id="26" idx="2"/>
            <a:endCxn id="2" idx="0"/>
          </p:cNvCxnSpPr>
          <p:nvPr/>
        </p:nvCxnSpPr>
        <p:spPr>
          <a:xfrm>
            <a:off x="4279300" y="1586368"/>
            <a:ext cx="0" cy="231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55"/>
          <p:cNvSpPr/>
          <p:nvPr/>
        </p:nvSpPr>
        <p:spPr>
          <a:xfrm>
            <a:off x="1220712" y="1969289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sp>
        <p:nvSpPr>
          <p:cNvPr id="57" name="Rectángulo 56"/>
          <p:cNvSpPr/>
          <p:nvPr/>
        </p:nvSpPr>
        <p:spPr>
          <a:xfrm>
            <a:off x="2321033" y="2458081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cxnSp>
        <p:nvCxnSpPr>
          <p:cNvPr id="58" name="Conector angular 57"/>
          <p:cNvCxnSpPr>
            <a:stCxn id="35" idx="2"/>
          </p:cNvCxnSpPr>
          <p:nvPr/>
        </p:nvCxnSpPr>
        <p:spPr>
          <a:xfrm rot="16200000" flipH="1">
            <a:off x="2137356" y="2639581"/>
            <a:ext cx="350802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stCxn id="35" idx="1"/>
            <a:endCxn id="32" idx="3"/>
          </p:cNvCxnSpPr>
          <p:nvPr/>
        </p:nvCxnSpPr>
        <p:spPr>
          <a:xfrm flipH="1">
            <a:off x="1202030" y="2196408"/>
            <a:ext cx="232211" cy="81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5"/>
          <p:cNvSpPr/>
          <p:nvPr/>
        </p:nvSpPr>
        <p:spPr>
          <a:xfrm>
            <a:off x="969818" y="2786730"/>
            <a:ext cx="2168237" cy="50844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/>
              <a:t>1-Revisar enchufe de alimentación.</a:t>
            </a:r>
          </a:p>
          <a:p>
            <a:r>
              <a:rPr lang="es-ES" sz="900" dirty="0" smtClean="0"/>
              <a:t>2- Revisar conector PC.</a:t>
            </a:r>
          </a:p>
          <a:p>
            <a:r>
              <a:rPr lang="es-ES" sz="900" dirty="0" smtClean="0"/>
              <a:t>3- Revisar Fuente de alimentación.</a:t>
            </a:r>
            <a:endParaRPr lang="es-ES" sz="900" dirty="0"/>
          </a:p>
        </p:txBody>
      </p:sp>
      <p:sp>
        <p:nvSpPr>
          <p:cNvPr id="70" name="Rombo 69"/>
          <p:cNvSpPr/>
          <p:nvPr/>
        </p:nvSpPr>
        <p:spPr>
          <a:xfrm>
            <a:off x="3501296" y="2785123"/>
            <a:ext cx="1556004" cy="751743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¿Funcionan los </a:t>
            </a:r>
            <a:r>
              <a:rPr lang="es-ES" sz="800" dirty="0" smtClean="0"/>
              <a:t>periféricos</a:t>
            </a:r>
            <a:r>
              <a:rPr lang="es-ES" sz="800" dirty="0" smtClean="0"/>
              <a:t>?</a:t>
            </a:r>
            <a:endParaRPr lang="es-ES" sz="800" dirty="0"/>
          </a:p>
        </p:txBody>
      </p:sp>
      <p:cxnSp>
        <p:nvCxnSpPr>
          <p:cNvPr id="77" name="Conector recto de flecha 76"/>
          <p:cNvCxnSpPr>
            <a:stCxn id="70" idx="3"/>
          </p:cNvCxnSpPr>
          <p:nvPr/>
        </p:nvCxnSpPr>
        <p:spPr>
          <a:xfrm flipV="1">
            <a:off x="5057300" y="3154665"/>
            <a:ext cx="238916" cy="63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ángulo 79"/>
          <p:cNvSpPr/>
          <p:nvPr/>
        </p:nvSpPr>
        <p:spPr>
          <a:xfrm>
            <a:off x="5007481" y="2890382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sp>
        <p:nvSpPr>
          <p:cNvPr id="84" name="Rectángulo 83"/>
          <p:cNvSpPr/>
          <p:nvPr/>
        </p:nvSpPr>
        <p:spPr>
          <a:xfrm>
            <a:off x="4305686" y="3512894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cxnSp>
        <p:nvCxnSpPr>
          <p:cNvPr id="85" name="Conector angular 84"/>
          <p:cNvCxnSpPr/>
          <p:nvPr/>
        </p:nvCxnSpPr>
        <p:spPr>
          <a:xfrm rot="16200000" flipH="1">
            <a:off x="4170791" y="3635702"/>
            <a:ext cx="217018" cy="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mbo 85"/>
          <p:cNvSpPr/>
          <p:nvPr/>
        </p:nvSpPr>
        <p:spPr>
          <a:xfrm>
            <a:off x="5292712" y="2916450"/>
            <a:ext cx="1073727" cy="463337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¿Hay daños físicos?</a:t>
            </a:r>
            <a:endParaRPr lang="es-ES" sz="800" dirty="0"/>
          </a:p>
        </p:txBody>
      </p:sp>
      <p:sp>
        <p:nvSpPr>
          <p:cNvPr id="95" name="Rectángulo 94"/>
          <p:cNvSpPr/>
          <p:nvPr/>
        </p:nvSpPr>
        <p:spPr>
          <a:xfrm>
            <a:off x="5845763" y="3359849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cxnSp>
        <p:nvCxnSpPr>
          <p:cNvPr id="96" name="Conector angular 95"/>
          <p:cNvCxnSpPr/>
          <p:nvPr/>
        </p:nvCxnSpPr>
        <p:spPr>
          <a:xfrm rot="16200000" flipH="1">
            <a:off x="5733412" y="3481996"/>
            <a:ext cx="217018" cy="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ángulo 96"/>
          <p:cNvSpPr/>
          <p:nvPr/>
        </p:nvSpPr>
        <p:spPr>
          <a:xfrm>
            <a:off x="6263297" y="2910956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sp>
        <p:nvSpPr>
          <p:cNvPr id="104" name="Rombo 103"/>
          <p:cNvSpPr/>
          <p:nvPr/>
        </p:nvSpPr>
        <p:spPr>
          <a:xfrm>
            <a:off x="6527212" y="2744444"/>
            <a:ext cx="1731941" cy="807349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¿Hay fallo interno?. Revisar teclado, ratón , pantalla etc.</a:t>
            </a:r>
          </a:p>
        </p:txBody>
      </p:sp>
      <p:cxnSp>
        <p:nvCxnSpPr>
          <p:cNvPr id="106" name="Conector recto de flecha 105"/>
          <p:cNvCxnSpPr>
            <a:stCxn id="86" idx="3"/>
          </p:cNvCxnSpPr>
          <p:nvPr/>
        </p:nvCxnSpPr>
        <p:spPr>
          <a:xfrm>
            <a:off x="6366439" y="3148119"/>
            <a:ext cx="165500" cy="65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8"/>
          <p:cNvSpPr/>
          <p:nvPr/>
        </p:nvSpPr>
        <p:spPr>
          <a:xfrm>
            <a:off x="6922158" y="3914480"/>
            <a:ext cx="831066" cy="5486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Sustituir o reparar componente</a:t>
            </a:r>
            <a:endParaRPr sz="900" dirty="0"/>
          </a:p>
        </p:txBody>
      </p:sp>
      <p:sp>
        <p:nvSpPr>
          <p:cNvPr id="115" name="Rectángulo 114"/>
          <p:cNvSpPr/>
          <p:nvPr/>
        </p:nvSpPr>
        <p:spPr>
          <a:xfrm>
            <a:off x="8217609" y="2886364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sp>
        <p:nvSpPr>
          <p:cNvPr id="116" name="Rectangle 11"/>
          <p:cNvSpPr/>
          <p:nvPr/>
        </p:nvSpPr>
        <p:spPr>
          <a:xfrm>
            <a:off x="8191182" y="3321454"/>
            <a:ext cx="643613" cy="41148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/>
              <a:t> Revisar software</a:t>
            </a:r>
            <a:endParaRPr sz="900" dirty="0"/>
          </a:p>
        </p:txBody>
      </p:sp>
      <p:cxnSp>
        <p:nvCxnSpPr>
          <p:cNvPr id="118" name="Conector angular 117"/>
          <p:cNvCxnSpPr>
            <a:stCxn id="104" idx="3"/>
            <a:endCxn id="116" idx="0"/>
          </p:cNvCxnSpPr>
          <p:nvPr/>
        </p:nvCxnSpPr>
        <p:spPr>
          <a:xfrm>
            <a:off x="8259153" y="3148119"/>
            <a:ext cx="253836" cy="17333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ángulo 121"/>
          <p:cNvSpPr/>
          <p:nvPr/>
        </p:nvSpPr>
        <p:spPr>
          <a:xfrm>
            <a:off x="7368508" y="3575293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cxnSp>
        <p:nvCxnSpPr>
          <p:cNvPr id="28" name="Conector angular 27"/>
          <p:cNvCxnSpPr>
            <a:stCxn id="66" idx="1"/>
          </p:cNvCxnSpPr>
          <p:nvPr/>
        </p:nvCxnSpPr>
        <p:spPr>
          <a:xfrm rot="10800000" flipH="1">
            <a:off x="969817" y="1699574"/>
            <a:ext cx="3300291" cy="1341377"/>
          </a:xfrm>
          <a:prstGeom prst="bentConnector3">
            <a:avLst>
              <a:gd name="adj1" fmla="val -2455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angular 70"/>
          <p:cNvCxnSpPr>
            <a:stCxn id="32" idx="1"/>
          </p:cNvCxnSpPr>
          <p:nvPr/>
        </p:nvCxnSpPr>
        <p:spPr>
          <a:xfrm rot="10800000">
            <a:off x="152400" y="2203860"/>
            <a:ext cx="247742" cy="68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angular 82"/>
          <p:cNvCxnSpPr>
            <a:stCxn id="25" idx="2"/>
          </p:cNvCxnSpPr>
          <p:nvPr/>
        </p:nvCxnSpPr>
        <p:spPr>
          <a:xfrm rot="5400000" flipH="1">
            <a:off x="4314437" y="2617011"/>
            <a:ext cx="1513692" cy="1530580"/>
          </a:xfrm>
          <a:prstGeom prst="bentConnector4">
            <a:avLst>
              <a:gd name="adj1" fmla="val -41645"/>
              <a:gd name="adj2" fmla="val -203908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angular 89"/>
          <p:cNvCxnSpPr>
            <a:stCxn id="110" idx="2"/>
          </p:cNvCxnSpPr>
          <p:nvPr/>
        </p:nvCxnSpPr>
        <p:spPr>
          <a:xfrm rot="5400000">
            <a:off x="7189733" y="4611078"/>
            <a:ext cx="29591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6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o 1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8" name="Rectángulo 1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1" name="Google Shape;108;p20"/>
          <p:cNvSpPr/>
          <p:nvPr/>
        </p:nvSpPr>
        <p:spPr>
          <a:xfrm>
            <a:off x="475869" y="807722"/>
            <a:ext cx="8192262" cy="39981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Identificación y Resolución de Problemas Técnicos (</a:t>
            </a:r>
            <a:r>
              <a:rPr lang="es-ES" dirty="0" err="1">
                <a:solidFill>
                  <a:schemeClr val="bg1"/>
                </a:solidFill>
              </a:rPr>
              <a:t>DigComp</a:t>
            </a:r>
            <a:r>
              <a:rPr lang="es-ES" dirty="0">
                <a:solidFill>
                  <a:schemeClr val="bg1"/>
                </a:solidFill>
              </a:rPr>
              <a:t> 5.1)</a:t>
            </a:r>
          </a:p>
        </p:txBody>
      </p:sp>
      <p:sp>
        <p:nvSpPr>
          <p:cNvPr id="24" name="Rectangle 5"/>
          <p:cNvSpPr/>
          <p:nvPr/>
        </p:nvSpPr>
        <p:spPr>
          <a:xfrm>
            <a:off x="5651726" y="3260546"/>
            <a:ext cx="1413831" cy="437636"/>
          </a:xfrm>
          <a:prstGeom prst="rect">
            <a:avLst/>
          </a:prstGeom>
          <a:gradFill>
            <a:gsLst>
              <a:gs pos="0">
                <a:srgbClr val="A27E9F"/>
              </a:gs>
              <a:gs pos="100000">
                <a:srgbClr val="C957C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/>
              <a:t>Reinstalar el programa uno mismo o con servicio técnico.</a:t>
            </a:r>
            <a:endParaRPr sz="900" dirty="0"/>
          </a:p>
        </p:txBody>
      </p:sp>
      <p:sp>
        <p:nvSpPr>
          <p:cNvPr id="27" name="Rectangle 11"/>
          <p:cNvSpPr/>
          <p:nvPr/>
        </p:nvSpPr>
        <p:spPr>
          <a:xfrm>
            <a:off x="5761623" y="4002048"/>
            <a:ext cx="1414874" cy="69770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Revisar actualización, licencias o renovar </a:t>
            </a:r>
            <a:r>
              <a:rPr lang="es-ES" sz="900" dirty="0"/>
              <a:t>suscripciones uno mismo o con servicio técnico.</a:t>
            </a:r>
            <a:endParaRPr sz="900" dirty="0"/>
          </a:p>
        </p:txBody>
      </p:sp>
      <p:sp>
        <p:nvSpPr>
          <p:cNvPr id="2" name="Rombo 1"/>
          <p:cNvSpPr/>
          <p:nvPr/>
        </p:nvSpPr>
        <p:spPr>
          <a:xfrm>
            <a:off x="3807096" y="2484569"/>
            <a:ext cx="1478748" cy="496171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¿El sistema arranca?</a:t>
            </a:r>
            <a:endParaRPr lang="es-ES" sz="800" dirty="0"/>
          </a:p>
        </p:txBody>
      </p:sp>
      <p:sp>
        <p:nvSpPr>
          <p:cNvPr id="8" name="Rectángulo 7"/>
          <p:cNvSpPr/>
          <p:nvPr/>
        </p:nvSpPr>
        <p:spPr>
          <a:xfrm>
            <a:off x="4183697" y="2966439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sp>
        <p:nvSpPr>
          <p:cNvPr id="32" name="Rectangle 5"/>
          <p:cNvSpPr/>
          <p:nvPr/>
        </p:nvSpPr>
        <p:spPr>
          <a:xfrm>
            <a:off x="2265541" y="2520131"/>
            <a:ext cx="1080002" cy="425046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¿Error del sistema operativo?</a:t>
            </a:r>
            <a:endParaRPr lang="es-ES" sz="900" dirty="0"/>
          </a:p>
        </p:txBody>
      </p:sp>
      <p:sp>
        <p:nvSpPr>
          <p:cNvPr id="34" name="Rectángulo 33"/>
          <p:cNvSpPr/>
          <p:nvPr/>
        </p:nvSpPr>
        <p:spPr>
          <a:xfrm>
            <a:off x="3529794" y="2523664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cxnSp>
        <p:nvCxnSpPr>
          <p:cNvPr id="50" name="Conector recto de flecha 49"/>
          <p:cNvCxnSpPr>
            <a:stCxn id="29" idx="2"/>
          </p:cNvCxnSpPr>
          <p:nvPr/>
        </p:nvCxnSpPr>
        <p:spPr>
          <a:xfrm>
            <a:off x="4546471" y="2275547"/>
            <a:ext cx="0" cy="2250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stCxn id="2" idx="1"/>
            <a:endCxn id="32" idx="3"/>
          </p:cNvCxnSpPr>
          <p:nvPr/>
        </p:nvCxnSpPr>
        <p:spPr>
          <a:xfrm flipH="1" flipV="1">
            <a:off x="3345543" y="2732654"/>
            <a:ext cx="461553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mbo 69"/>
          <p:cNvSpPr/>
          <p:nvPr/>
        </p:nvSpPr>
        <p:spPr>
          <a:xfrm>
            <a:off x="3928899" y="3194886"/>
            <a:ext cx="1241575" cy="567310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¿El programa se abre?</a:t>
            </a:r>
            <a:endParaRPr lang="es-ES" sz="800" dirty="0"/>
          </a:p>
        </p:txBody>
      </p:sp>
      <p:cxnSp>
        <p:nvCxnSpPr>
          <p:cNvPr id="77" name="Conector recto de flecha 76"/>
          <p:cNvCxnSpPr>
            <a:stCxn id="70" idx="3"/>
          </p:cNvCxnSpPr>
          <p:nvPr/>
        </p:nvCxnSpPr>
        <p:spPr>
          <a:xfrm flipV="1">
            <a:off x="5170474" y="3461901"/>
            <a:ext cx="509004" cy="166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ángulo 79"/>
          <p:cNvSpPr/>
          <p:nvPr/>
        </p:nvSpPr>
        <p:spPr>
          <a:xfrm>
            <a:off x="5146097" y="3260546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sp>
        <p:nvSpPr>
          <p:cNvPr id="84" name="Rectángulo 83"/>
          <p:cNvSpPr/>
          <p:nvPr/>
        </p:nvSpPr>
        <p:spPr>
          <a:xfrm>
            <a:off x="4169274" y="3737086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sp>
        <p:nvSpPr>
          <p:cNvPr id="39" name="Rectangle 11"/>
          <p:cNvSpPr/>
          <p:nvPr/>
        </p:nvSpPr>
        <p:spPr>
          <a:xfrm>
            <a:off x="3849209" y="4825595"/>
            <a:ext cx="1414874" cy="226659"/>
          </a:xfrm>
          <a:prstGeom prst="rect">
            <a:avLst/>
          </a:prstGeom>
          <a:gradFill>
            <a:gsLst>
              <a:gs pos="0">
                <a:srgbClr val="33ED37"/>
              </a:gs>
              <a:gs pos="100000">
                <a:srgbClr val="33ED37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FIN </a:t>
            </a:r>
            <a:r>
              <a:rPr lang="es-E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900" dirty="0"/>
          </a:p>
        </p:txBody>
      </p:sp>
      <p:sp>
        <p:nvSpPr>
          <p:cNvPr id="40" name="Rectángulo 39"/>
          <p:cNvSpPr/>
          <p:nvPr/>
        </p:nvSpPr>
        <p:spPr>
          <a:xfrm>
            <a:off x="4264020" y="4610151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sp>
        <p:nvSpPr>
          <p:cNvPr id="43" name="Rombo 42"/>
          <p:cNvSpPr/>
          <p:nvPr/>
        </p:nvSpPr>
        <p:spPr>
          <a:xfrm>
            <a:off x="3603385" y="4054948"/>
            <a:ext cx="1906522" cy="567310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¿Funciona correctamente?</a:t>
            </a:r>
            <a:endParaRPr lang="es-ES" sz="800" dirty="0"/>
          </a:p>
        </p:txBody>
      </p:sp>
      <p:cxnSp>
        <p:nvCxnSpPr>
          <p:cNvPr id="44" name="Conector recto de flecha 43"/>
          <p:cNvCxnSpPr>
            <a:stCxn id="43" idx="3"/>
            <a:endCxn id="27" idx="1"/>
          </p:cNvCxnSpPr>
          <p:nvPr/>
        </p:nvCxnSpPr>
        <p:spPr>
          <a:xfrm>
            <a:off x="5509907" y="4338603"/>
            <a:ext cx="251716" cy="122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/>
          <p:cNvSpPr/>
          <p:nvPr/>
        </p:nvSpPr>
        <p:spPr>
          <a:xfrm>
            <a:off x="5427010" y="3981836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sp>
        <p:nvSpPr>
          <p:cNvPr id="29" name="Rombo 28"/>
          <p:cNvSpPr/>
          <p:nvPr/>
        </p:nvSpPr>
        <p:spPr>
          <a:xfrm>
            <a:off x="3828858" y="1779376"/>
            <a:ext cx="1435225" cy="496171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¿Copia seguridad?</a:t>
            </a:r>
            <a:endParaRPr lang="es-ES" sz="800" dirty="0"/>
          </a:p>
        </p:txBody>
      </p:sp>
      <p:cxnSp>
        <p:nvCxnSpPr>
          <p:cNvPr id="33" name="Conector recto de flecha 32"/>
          <p:cNvCxnSpPr>
            <a:endCxn id="29" idx="0"/>
          </p:cNvCxnSpPr>
          <p:nvPr/>
        </p:nvCxnSpPr>
        <p:spPr>
          <a:xfrm flipH="1">
            <a:off x="4546471" y="1586370"/>
            <a:ext cx="820" cy="1930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4583980" y="2285151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sp>
        <p:nvSpPr>
          <p:cNvPr id="38" name="Rectangle 5"/>
          <p:cNvSpPr/>
          <p:nvPr/>
        </p:nvSpPr>
        <p:spPr>
          <a:xfrm>
            <a:off x="5672223" y="1856797"/>
            <a:ext cx="899266" cy="27612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accent6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/>
              <a:t>Hacer copia.</a:t>
            </a:r>
            <a:endParaRPr sz="900" dirty="0"/>
          </a:p>
        </p:txBody>
      </p:sp>
      <p:cxnSp>
        <p:nvCxnSpPr>
          <p:cNvPr id="42" name="Conector recto de flecha 41"/>
          <p:cNvCxnSpPr>
            <a:stCxn id="29" idx="3"/>
          </p:cNvCxnSpPr>
          <p:nvPr/>
        </p:nvCxnSpPr>
        <p:spPr>
          <a:xfrm flipV="1">
            <a:off x="5264083" y="2018000"/>
            <a:ext cx="408139" cy="94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5170474" y="1753747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cxnSp>
        <p:nvCxnSpPr>
          <p:cNvPr id="53" name="Conector recto de flecha 52"/>
          <p:cNvCxnSpPr>
            <a:stCxn id="2" idx="2"/>
            <a:endCxn id="70" idx="0"/>
          </p:cNvCxnSpPr>
          <p:nvPr/>
        </p:nvCxnSpPr>
        <p:spPr>
          <a:xfrm>
            <a:off x="4546470" y="2980740"/>
            <a:ext cx="3217" cy="2141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>
            <a:stCxn id="70" idx="2"/>
            <a:endCxn id="43" idx="0"/>
          </p:cNvCxnSpPr>
          <p:nvPr/>
        </p:nvCxnSpPr>
        <p:spPr>
          <a:xfrm>
            <a:off x="4549687" y="3762196"/>
            <a:ext cx="6959" cy="2927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>
            <a:stCxn id="43" idx="2"/>
            <a:endCxn id="39" idx="0"/>
          </p:cNvCxnSpPr>
          <p:nvPr/>
        </p:nvCxnSpPr>
        <p:spPr>
          <a:xfrm>
            <a:off x="4556646" y="4622258"/>
            <a:ext cx="0" cy="20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mbo 40"/>
          <p:cNvSpPr/>
          <p:nvPr/>
        </p:nvSpPr>
        <p:spPr>
          <a:xfrm>
            <a:off x="2062123" y="3194886"/>
            <a:ext cx="1478748" cy="674020"/>
          </a:xfrm>
          <a:prstGeom prst="diamond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¿Sé reinstalar el sistema operativo?</a:t>
            </a:r>
            <a:endParaRPr lang="es-ES" sz="800" dirty="0"/>
          </a:p>
        </p:txBody>
      </p:sp>
      <p:cxnSp>
        <p:nvCxnSpPr>
          <p:cNvPr id="47" name="Conector recto de flecha 46"/>
          <p:cNvCxnSpPr>
            <a:stCxn id="32" idx="2"/>
            <a:endCxn id="41" idx="0"/>
          </p:cNvCxnSpPr>
          <p:nvPr/>
        </p:nvCxnSpPr>
        <p:spPr>
          <a:xfrm flipH="1">
            <a:off x="2801497" y="2945177"/>
            <a:ext cx="4045" cy="2497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"/>
          <p:cNvSpPr/>
          <p:nvPr/>
        </p:nvSpPr>
        <p:spPr>
          <a:xfrm>
            <a:off x="2400553" y="4060723"/>
            <a:ext cx="801888" cy="43072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/>
              <a:t>Avisar al servicio técnico</a:t>
            </a:r>
            <a:endParaRPr lang="es-ES" sz="900" dirty="0"/>
          </a:p>
        </p:txBody>
      </p:sp>
      <p:cxnSp>
        <p:nvCxnSpPr>
          <p:cNvPr id="49" name="Conector recto de flecha 48"/>
          <p:cNvCxnSpPr>
            <a:stCxn id="41" idx="2"/>
            <a:endCxn id="48" idx="0"/>
          </p:cNvCxnSpPr>
          <p:nvPr/>
        </p:nvCxnSpPr>
        <p:spPr>
          <a:xfrm>
            <a:off x="2801497" y="3868906"/>
            <a:ext cx="0" cy="1918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2854848" y="3806750"/>
            <a:ext cx="338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NO</a:t>
            </a:r>
            <a:endParaRPr lang="es-ES" sz="800" dirty="0"/>
          </a:p>
        </p:txBody>
      </p:sp>
      <p:sp>
        <p:nvSpPr>
          <p:cNvPr id="55" name="Rectángulo 54"/>
          <p:cNvSpPr/>
          <p:nvPr/>
        </p:nvSpPr>
        <p:spPr>
          <a:xfrm>
            <a:off x="1787044" y="3310566"/>
            <a:ext cx="2824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SI</a:t>
            </a:r>
            <a:endParaRPr lang="es-ES" sz="800" dirty="0"/>
          </a:p>
        </p:txBody>
      </p:sp>
      <p:cxnSp>
        <p:nvCxnSpPr>
          <p:cNvPr id="58" name="Conector angular 57"/>
          <p:cNvCxnSpPr>
            <a:endCxn id="78" idx="2"/>
          </p:cNvCxnSpPr>
          <p:nvPr/>
        </p:nvCxnSpPr>
        <p:spPr>
          <a:xfrm rot="16200000" flipV="1">
            <a:off x="1521808" y="3010258"/>
            <a:ext cx="605396" cy="475234"/>
          </a:xfrm>
          <a:prstGeom prst="bentConnector3">
            <a:avLst>
              <a:gd name="adj1" fmla="val 194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r 67"/>
          <p:cNvCxnSpPr>
            <a:stCxn id="48" idx="1"/>
            <a:endCxn id="78" idx="2"/>
          </p:cNvCxnSpPr>
          <p:nvPr/>
        </p:nvCxnSpPr>
        <p:spPr>
          <a:xfrm rot="10800000">
            <a:off x="1586889" y="2945177"/>
            <a:ext cx="813664" cy="1330906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11"/>
          <p:cNvSpPr/>
          <p:nvPr/>
        </p:nvSpPr>
        <p:spPr>
          <a:xfrm>
            <a:off x="4096694" y="1280864"/>
            <a:ext cx="899552" cy="300676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/>
              <a:t> </a:t>
            </a:r>
            <a:r>
              <a:rPr lang="es-ES" sz="900" dirty="0"/>
              <a:t>SOFTWARE</a:t>
            </a:r>
          </a:p>
        </p:txBody>
      </p:sp>
      <p:cxnSp>
        <p:nvCxnSpPr>
          <p:cNvPr id="75" name="Conector angular 74"/>
          <p:cNvCxnSpPr>
            <a:stCxn id="38" idx="3"/>
          </p:cNvCxnSpPr>
          <p:nvPr/>
        </p:nvCxnSpPr>
        <p:spPr>
          <a:xfrm flipH="1" flipV="1">
            <a:off x="4546470" y="1678077"/>
            <a:ext cx="2025019" cy="316780"/>
          </a:xfrm>
          <a:prstGeom prst="bentConnector3">
            <a:avLst>
              <a:gd name="adj1" fmla="val -1128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5"/>
          <p:cNvSpPr/>
          <p:nvPr/>
        </p:nvSpPr>
        <p:spPr>
          <a:xfrm>
            <a:off x="1046888" y="2520131"/>
            <a:ext cx="1080002" cy="425046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Instalar el sistema operativo</a:t>
            </a:r>
            <a:endParaRPr lang="es-ES" sz="900" dirty="0"/>
          </a:p>
        </p:txBody>
      </p:sp>
      <p:cxnSp>
        <p:nvCxnSpPr>
          <p:cNvPr id="86" name="Conector angular 85"/>
          <p:cNvCxnSpPr>
            <a:stCxn id="78" idx="0"/>
          </p:cNvCxnSpPr>
          <p:nvPr/>
        </p:nvCxnSpPr>
        <p:spPr>
          <a:xfrm rot="5400000" flipH="1" flipV="1">
            <a:off x="2974887" y="948549"/>
            <a:ext cx="183584" cy="2959581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angular 90"/>
          <p:cNvCxnSpPr>
            <a:stCxn id="24" idx="3"/>
          </p:cNvCxnSpPr>
          <p:nvPr/>
        </p:nvCxnSpPr>
        <p:spPr>
          <a:xfrm flipH="1" flipV="1">
            <a:off x="4554589" y="3037398"/>
            <a:ext cx="2510968" cy="441966"/>
          </a:xfrm>
          <a:prstGeom prst="bentConnector3">
            <a:avLst>
              <a:gd name="adj1" fmla="val -910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angular 94"/>
          <p:cNvCxnSpPr>
            <a:stCxn id="27" idx="3"/>
          </p:cNvCxnSpPr>
          <p:nvPr/>
        </p:nvCxnSpPr>
        <p:spPr>
          <a:xfrm flipH="1" flipV="1">
            <a:off x="4567095" y="3868906"/>
            <a:ext cx="2609402" cy="481994"/>
          </a:xfrm>
          <a:prstGeom prst="bentConnector3">
            <a:avLst>
              <a:gd name="adj1" fmla="val -876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47000" y="1179750"/>
            <a:ext cx="8250000" cy="2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n-GB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PROPUESTA DE IMPLEMENTACIÓN EN EL AULA</a:t>
            </a:r>
            <a:br>
              <a:rPr lang="en-GB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3" name="Rectángulo 2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177800" y="901825"/>
            <a:ext cx="8813800" cy="40308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ln>
            <a:noFill/>
          </a:ln>
        </p:spPr>
      </p:pic>
      <p:grpSp>
        <p:nvGrpSpPr>
          <p:cNvPr id="8" name="Grupo 7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9" name="Rectángulo 8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40" y="958097"/>
            <a:ext cx="7951920" cy="391825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043" y="2372483"/>
            <a:ext cx="1944967" cy="30397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21" name="CuadroTexto 20"/>
          <p:cNvSpPr txBox="1"/>
          <p:nvPr/>
        </p:nvSpPr>
        <p:spPr>
          <a:xfrm>
            <a:off x="3656757" y="2188852"/>
            <a:ext cx="2071253" cy="430887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Berlin Sans FB" panose="020E0602020502020306" pitchFamily="34" charset="0"/>
              </a:rPr>
              <a:t>5.1 – RESOLUCION DE PROBLEMAS TECNICOS</a:t>
            </a:r>
            <a:endParaRPr lang="es-ES" sz="1100" dirty="0">
              <a:latin typeface="Berlin Sans FB" panose="020E0602020502020306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792" y="1508963"/>
            <a:ext cx="2134000" cy="14568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23" name="CuadroTexto 22"/>
          <p:cNvSpPr txBox="1"/>
          <p:nvPr/>
        </p:nvSpPr>
        <p:spPr>
          <a:xfrm>
            <a:off x="3488901" y="1307539"/>
            <a:ext cx="2259891" cy="276999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Berlin Sans FB" panose="020E0602020502020306" pitchFamily="34" charset="0"/>
              </a:rPr>
              <a:t>5 – RESOLUCION PROBLEMAS.</a:t>
            </a:r>
            <a:endParaRPr lang="es-ES" sz="1200" dirty="0">
              <a:latin typeface="Berlin Sans FB" panose="020E0602020502020306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112691" y="3418248"/>
            <a:ext cx="2071253" cy="5539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000" dirty="0" smtClean="0">
              <a:latin typeface="Berlin Sans FB" panose="020E0602020502020306" pitchFamily="34" charset="0"/>
            </a:endParaRPr>
          </a:p>
          <a:p>
            <a:r>
              <a:rPr lang="es-ES" sz="1000" dirty="0" err="1" smtClean="0">
                <a:latin typeface="Berlin Sans FB" panose="020E0602020502020306" pitchFamily="34" charset="0"/>
              </a:rPr>
              <a:t>Ej</a:t>
            </a:r>
            <a:r>
              <a:rPr lang="es-ES" sz="1000" dirty="0" smtClean="0">
                <a:latin typeface="Berlin Sans FB" panose="020E0602020502020306" pitchFamily="34" charset="0"/>
              </a:rPr>
              <a:t>: Creación de </a:t>
            </a:r>
            <a:r>
              <a:rPr lang="es-ES" sz="1000" dirty="0" err="1" smtClean="0">
                <a:latin typeface="Berlin Sans FB" panose="020E0602020502020306" pitchFamily="34" charset="0"/>
              </a:rPr>
              <a:t>Kahoot</a:t>
            </a:r>
            <a:r>
              <a:rPr lang="es-ES" sz="1000" dirty="0" smtClean="0">
                <a:latin typeface="Berlin Sans FB" panose="020E0602020502020306" pitchFamily="34" charset="0"/>
              </a:rPr>
              <a:t> mediante plantillas y la IA.</a:t>
            </a:r>
            <a:endParaRPr lang="es-ES" sz="1000" dirty="0">
              <a:latin typeface="Berlin Sans FB" panose="020E0602020502020306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25448" y="3320722"/>
            <a:ext cx="2071253" cy="246221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Berlin Sans FB" panose="020E0602020502020306" pitchFamily="34" charset="0"/>
              </a:rPr>
              <a:t>5.1.1 – </a:t>
            </a:r>
            <a:r>
              <a:rPr lang="es-ES" sz="1000" dirty="0" smtClean="0">
                <a:latin typeface="Berlin Sans FB" panose="020E0602020502020306" pitchFamily="34" charset="0"/>
              </a:rPr>
              <a:t>RPT </a:t>
            </a:r>
            <a:r>
              <a:rPr lang="es-ES" sz="1000" dirty="0" smtClean="0">
                <a:latin typeface="Berlin Sans FB" panose="020E0602020502020306" pitchFamily="34" charset="0"/>
              </a:rPr>
              <a:t>EVALUACIÓN INICIAL</a:t>
            </a:r>
            <a:endParaRPr lang="es-ES" sz="1000" dirty="0">
              <a:latin typeface="Berlin Sans FB" panose="020E0602020502020306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625582" y="3418248"/>
            <a:ext cx="2123210" cy="86177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000" dirty="0" smtClean="0">
              <a:latin typeface="Berlin Sans FB" panose="020E0602020502020306" pitchFamily="34" charset="0"/>
            </a:endParaRPr>
          </a:p>
          <a:p>
            <a:r>
              <a:rPr lang="es-ES" sz="1000" dirty="0" err="1" smtClean="0">
                <a:latin typeface="Berlin Sans FB" panose="020E0602020502020306" pitchFamily="34" charset="0"/>
              </a:rPr>
              <a:t>Ej</a:t>
            </a:r>
            <a:r>
              <a:rPr lang="es-ES" sz="1000" dirty="0" smtClean="0">
                <a:latin typeface="Berlin Sans FB" panose="020E0602020502020306" pitchFamily="34" charset="0"/>
              </a:rPr>
              <a:t>: Reto con alumnado</a:t>
            </a:r>
          </a:p>
          <a:p>
            <a:r>
              <a:rPr lang="es-ES" sz="1000" dirty="0" smtClean="0">
                <a:latin typeface="Berlin Sans FB" panose="020E0602020502020306" pitchFamily="34" charset="0"/>
              </a:rPr>
              <a:t>     1. </a:t>
            </a:r>
            <a:r>
              <a:rPr lang="es-ES" sz="1000" dirty="0" err="1" smtClean="0">
                <a:latin typeface="Berlin Sans FB" panose="020E0602020502020306" pitchFamily="34" charset="0"/>
              </a:rPr>
              <a:t>Brain</a:t>
            </a:r>
            <a:r>
              <a:rPr lang="es-ES" sz="1000" dirty="0" err="1">
                <a:latin typeface="Berlin Sans FB" panose="020E0602020502020306" pitchFamily="34" charset="0"/>
              </a:rPr>
              <a:t>s</a:t>
            </a:r>
            <a:r>
              <a:rPr lang="es-ES" sz="1000" dirty="0" err="1" smtClean="0">
                <a:latin typeface="Berlin Sans FB" panose="020E0602020502020306" pitchFamily="34" charset="0"/>
              </a:rPr>
              <a:t>torming</a:t>
            </a:r>
            <a:r>
              <a:rPr lang="es-ES" sz="1000" dirty="0" smtClean="0">
                <a:latin typeface="Berlin Sans FB" panose="020E0602020502020306" pitchFamily="34" charset="0"/>
              </a:rPr>
              <a:t>.</a:t>
            </a:r>
          </a:p>
          <a:p>
            <a:r>
              <a:rPr lang="es-ES" sz="1000" dirty="0" smtClean="0">
                <a:latin typeface="Berlin Sans FB" panose="020E0602020502020306" pitchFamily="34" charset="0"/>
              </a:rPr>
              <a:t>     2.Fichas resolución problemas.</a:t>
            </a:r>
          </a:p>
          <a:p>
            <a:r>
              <a:rPr lang="es-ES" sz="1000" dirty="0">
                <a:latin typeface="Berlin Sans FB" panose="020E0602020502020306" pitchFamily="34" charset="0"/>
              </a:rPr>
              <a:t> </a:t>
            </a:r>
            <a:r>
              <a:rPr lang="es-ES" sz="1000" dirty="0" smtClean="0">
                <a:latin typeface="Berlin Sans FB" panose="020E0602020502020306" pitchFamily="34" charset="0"/>
              </a:rPr>
              <a:t>    3.Videotutorial.</a:t>
            </a:r>
            <a:endParaRPr lang="es-ES" sz="1000" dirty="0">
              <a:latin typeface="Berlin Sans FB" panose="020E0602020502020306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691949" y="3295137"/>
            <a:ext cx="1997363" cy="246221"/>
          </a:xfrm>
          <a:prstGeom prst="rect">
            <a:avLst/>
          </a:prstGeom>
          <a:solidFill>
            <a:srgbClr val="33ED37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Berlin Sans FB" panose="020E0602020502020306" pitchFamily="34" charset="0"/>
              </a:rPr>
              <a:t>5.1.2 – </a:t>
            </a:r>
            <a:r>
              <a:rPr lang="es-ES" sz="1000" dirty="0" smtClean="0">
                <a:latin typeface="Berlin Sans FB" panose="020E0602020502020306" pitchFamily="34" charset="0"/>
              </a:rPr>
              <a:t>RPT </a:t>
            </a:r>
            <a:r>
              <a:rPr lang="es-ES" sz="1000" dirty="0" smtClean="0">
                <a:latin typeface="Berlin Sans FB" panose="020E0602020502020306" pitchFamily="34" charset="0"/>
              </a:rPr>
              <a:t>ACTIVIDAD-RETO</a:t>
            </a:r>
            <a:endParaRPr lang="es-ES" sz="1000" dirty="0">
              <a:latin typeface="Berlin Sans FB" panose="020E0602020502020306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022255" y="3418247"/>
            <a:ext cx="212321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000" dirty="0" smtClean="0">
              <a:latin typeface="Berlin Sans FB" panose="020E0602020502020306" pitchFamily="34" charset="0"/>
            </a:endParaRPr>
          </a:p>
          <a:p>
            <a:r>
              <a:rPr lang="es-ES" sz="1000" dirty="0" err="1" smtClean="0">
                <a:latin typeface="Berlin Sans FB" panose="020E0602020502020306" pitchFamily="34" charset="0"/>
              </a:rPr>
              <a:t>Ej</a:t>
            </a:r>
            <a:r>
              <a:rPr lang="es-ES" sz="1000" dirty="0" smtClean="0">
                <a:latin typeface="Berlin Sans FB" panose="020E0602020502020306" pitchFamily="34" charset="0"/>
              </a:rPr>
              <a:t>: Control.</a:t>
            </a:r>
          </a:p>
          <a:p>
            <a:r>
              <a:rPr lang="es-ES" sz="1000" dirty="0" smtClean="0">
                <a:latin typeface="Berlin Sans FB" panose="020E0602020502020306" pitchFamily="34" charset="0"/>
              </a:rPr>
              <a:t>     1.Auto y coevaluación.</a:t>
            </a:r>
          </a:p>
          <a:p>
            <a:r>
              <a:rPr lang="es-ES" sz="1000" dirty="0" smtClean="0">
                <a:latin typeface="Berlin Sans FB" panose="020E0602020502020306" pitchFamily="34" charset="0"/>
              </a:rPr>
              <a:t>     2.Control en el aula.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092823" y="3320721"/>
            <a:ext cx="2064326" cy="246221"/>
          </a:xfrm>
          <a:prstGeom prst="rect">
            <a:avLst/>
          </a:prstGeom>
          <a:solidFill>
            <a:srgbClr val="FF21D5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Berlin Sans FB" panose="020E0602020502020306" pitchFamily="34" charset="0"/>
              </a:rPr>
              <a:t>5.1.3 – </a:t>
            </a:r>
            <a:r>
              <a:rPr lang="es-ES" sz="1000" dirty="0" smtClean="0">
                <a:latin typeface="Berlin Sans FB" panose="020E0602020502020306" pitchFamily="34" charset="0"/>
              </a:rPr>
              <a:t>RPT </a:t>
            </a:r>
            <a:r>
              <a:rPr lang="es-ES" sz="1000" dirty="0" smtClean="0">
                <a:latin typeface="Berlin Sans FB" panose="020E0602020502020306" pitchFamily="34" charset="0"/>
              </a:rPr>
              <a:t>CONTROL-EVOLUCIÓN</a:t>
            </a:r>
            <a:endParaRPr lang="es-ES" sz="1000" dirty="0">
              <a:latin typeface="Berlin Sans FB" panose="020E0602020502020306" pitchFamily="34" charset="0"/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4681792" y="1697265"/>
            <a:ext cx="0" cy="491587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4618846" y="2718694"/>
            <a:ext cx="10592" cy="534207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>
            <a:endCxn id="26" idx="0"/>
          </p:cNvCxnSpPr>
          <p:nvPr/>
        </p:nvCxnSpPr>
        <p:spPr>
          <a:xfrm rot="10800000" flipV="1">
            <a:off x="2061075" y="2799568"/>
            <a:ext cx="2552220" cy="521153"/>
          </a:xfrm>
          <a:prstGeom prst="bentConnector2">
            <a:avLst/>
          </a:prstGeom>
          <a:ln w="317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/>
          <p:cNvCxnSpPr>
            <a:endCxn id="30" idx="0"/>
          </p:cNvCxnSpPr>
          <p:nvPr/>
        </p:nvCxnSpPr>
        <p:spPr>
          <a:xfrm>
            <a:off x="4630692" y="2799569"/>
            <a:ext cx="2494294" cy="521152"/>
          </a:xfrm>
          <a:prstGeom prst="bentConnector2">
            <a:avLst/>
          </a:prstGeom>
          <a:ln w="317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381" y="1668272"/>
            <a:ext cx="2248380" cy="9537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028" y="3121089"/>
            <a:ext cx="2322737" cy="1184211"/>
          </a:xfrm>
          <a:prstGeom prst="rect">
            <a:avLst/>
          </a:prstGeom>
        </p:spPr>
      </p:pic>
      <p:pic>
        <p:nvPicPr>
          <p:cNvPr id="1026" name="Picture 2" descr="ChatGPT ist down: Die Webseite macht vielen Nutzern derzeit Problem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0" y="3456947"/>
            <a:ext cx="1092622" cy="6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091" y="1413994"/>
            <a:ext cx="1872817" cy="18964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099" y="3121089"/>
            <a:ext cx="2489446" cy="1184211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83" y="1682409"/>
            <a:ext cx="900266" cy="230734"/>
          </a:xfrm>
          <a:prstGeom prst="rect">
            <a:avLst/>
          </a:prstGeom>
          <a:effectLst/>
        </p:spPr>
      </p:pic>
      <p:cxnSp>
        <p:nvCxnSpPr>
          <p:cNvPr id="11" name="Conector recto de flecha 10"/>
          <p:cNvCxnSpPr/>
          <p:nvPr/>
        </p:nvCxnSpPr>
        <p:spPr>
          <a:xfrm>
            <a:off x="2901520" y="1996440"/>
            <a:ext cx="714861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1303972" y="3817620"/>
            <a:ext cx="600561" cy="762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3909060" y="2621981"/>
            <a:ext cx="7620" cy="531052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927115" y="2574706"/>
            <a:ext cx="1" cy="640934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 flipV="1">
            <a:off x="5996940" y="2157385"/>
            <a:ext cx="1005151" cy="963704"/>
          </a:xfrm>
          <a:prstGeom prst="bentConnector3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440" y="1524958"/>
            <a:ext cx="2366080" cy="8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cxnSp>
        <p:nvCxnSpPr>
          <p:cNvPr id="61" name="Conector recto de flecha 60"/>
          <p:cNvCxnSpPr/>
          <p:nvPr/>
        </p:nvCxnSpPr>
        <p:spPr>
          <a:xfrm>
            <a:off x="4339908" y="2062099"/>
            <a:ext cx="2" cy="1613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n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97" y="2234069"/>
            <a:ext cx="1432454" cy="36713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777325"/>
            <a:ext cx="582891" cy="685754"/>
          </a:xfrm>
          <a:prstGeom prst="rect">
            <a:avLst/>
          </a:prstGeom>
        </p:spPr>
      </p:pic>
      <p:pic>
        <p:nvPicPr>
          <p:cNvPr id="2050" name="Picture 2" descr="La importancia de investigar los cuasi accidentes. (05/07/2021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25" y="2550080"/>
            <a:ext cx="706354" cy="5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/>
          <p:nvPr/>
        </p:nvPicPr>
        <p:blipFill>
          <a:blip r:embed="rId8"/>
          <a:stretch>
            <a:fillRect/>
          </a:stretch>
        </p:blipFill>
        <p:spPr>
          <a:xfrm>
            <a:off x="1157922" y="3639204"/>
            <a:ext cx="6363970" cy="11823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510" y="1022065"/>
            <a:ext cx="2120794" cy="10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105000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cxnSp>
        <p:nvCxnSpPr>
          <p:cNvPr id="61" name="Conector recto de flecha 60"/>
          <p:cNvCxnSpPr/>
          <p:nvPr/>
        </p:nvCxnSpPr>
        <p:spPr>
          <a:xfrm>
            <a:off x="4336854" y="1997215"/>
            <a:ext cx="2" cy="1613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814" y="1007187"/>
            <a:ext cx="2258079" cy="99002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97" y="2234069"/>
            <a:ext cx="1432454" cy="36713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777325"/>
            <a:ext cx="582891" cy="685754"/>
          </a:xfrm>
          <a:prstGeom prst="rect">
            <a:avLst/>
          </a:prstGeom>
        </p:spPr>
      </p:pic>
      <p:pic>
        <p:nvPicPr>
          <p:cNvPr id="21" name="Picture 2" descr="La importancia de investigar los cuasi accidentes. (05/07/2021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97" y="2535536"/>
            <a:ext cx="706354" cy="5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/>
          <p:nvPr/>
        </p:nvPicPr>
        <p:blipFill>
          <a:blip r:embed="rId9"/>
          <a:stretch>
            <a:fillRect/>
          </a:stretch>
        </p:blipFill>
        <p:spPr>
          <a:xfrm>
            <a:off x="564953" y="3639204"/>
            <a:ext cx="7543800" cy="10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8954</TotalTime>
  <Words>379</Words>
  <Application>Microsoft Office PowerPoint</Application>
  <PresentationFormat>Presentación en pantalla (16:9)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Source Sans Pro</vt:lpstr>
      <vt:lpstr>Berlin Sans FB</vt:lpstr>
      <vt:lpstr>Wingdings</vt:lpstr>
      <vt:lpstr>Tahoma</vt:lpstr>
      <vt:lpstr>Simple Light</vt:lpstr>
      <vt:lpstr>ERALDI TRANSVERSALES DIGITALES   5.1  IDENTIFICACIÓN Y RESOLUCIÓN PROBLEMAS TECNICOS  </vt:lpstr>
      <vt:lpstr>Presentación de PowerPoint</vt:lpstr>
      <vt:lpstr>Presentación de PowerPoint</vt:lpstr>
      <vt:lpstr>Presentación de PowerPoint</vt:lpstr>
      <vt:lpstr>PROPUESTA DE IMPLEMENTACIÓN EN EL AULA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 de la FORMACIÓN PROFESIONAL DE EUSKADI en el ÁMBITO DIGITAL</dc:title>
  <dc:creator>Eli Alvarez</dc:creator>
  <cp:lastModifiedBy>Aritz Momoitio Zulaica</cp:lastModifiedBy>
  <cp:revision>93</cp:revision>
  <cp:lastPrinted>2026-03-09T07:34:41Z</cp:lastPrinted>
  <dcterms:modified xsi:type="dcterms:W3CDTF">2026-03-12T07:32:12Z</dcterms:modified>
</cp:coreProperties>
</file>