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313" r:id="rId3"/>
    <p:sldId id="304" r:id="rId4"/>
    <p:sldId id="305" r:id="rId5"/>
    <p:sldId id="317" r:id="rId6"/>
    <p:sldId id="318" r:id="rId7"/>
    <p:sldId id="319" r:id="rId8"/>
    <p:sldId id="320" r:id="rId9"/>
    <p:sldId id="262" r:id="rId10"/>
    <p:sldId id="263" r:id="rId11"/>
    <p:sldId id="309" r:id="rId12"/>
    <p:sldId id="310" r:id="rId13"/>
    <p:sldId id="312" r:id="rId14"/>
    <p:sldId id="316" r:id="rId15"/>
    <p:sldId id="264" r:id="rId16"/>
  </p:sldIdLst>
  <p:sldSz cx="9144000" cy="5143500" type="screen16x9"/>
  <p:notesSz cx="6858000" cy="9144000"/>
  <p:embeddedFontLst>
    <p:embeddedFont>
      <p:font typeface="Source Sans Pro" panose="020B060402020202020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71D"/>
    <a:srgbClr val="F1900F"/>
    <a:srgbClr val="2C8436"/>
    <a:srgbClr val="218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82436" autoAdjust="0"/>
  </p:normalViewPr>
  <p:slideViewPr>
    <p:cSldViewPr snapToGrid="0">
      <p:cViewPr varScale="1">
        <p:scale>
          <a:sx n="130" d="100"/>
          <a:sy n="130" d="100"/>
        </p:scale>
        <p:origin x="144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8bf829b8c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00" tIns="89300" rIns="89300" bIns="89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endParaRPr dirty="0"/>
          </a:p>
        </p:txBody>
      </p:sp>
      <p:sp>
        <p:nvSpPr>
          <p:cNvPr id="52" name="Google Shape;52;g138bf829b8c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8bf829b8c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8bf829b8c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53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14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581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592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8bf829b8c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8bf829b8c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83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95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368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517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19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735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8bf829b8c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8bf829b8c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368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8bf829b8c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8bf829b8c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-nc-sa/4.0/?ref=chooser-v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93605" y="2165514"/>
            <a:ext cx="8250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u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ERALDI</a:t>
            </a:r>
            <a:endParaRPr sz="3400" b="1" dirty="0" smtClean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buSzPts val="4680"/>
            </a:pP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TRANSVERSALES DIGITALES </a:t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GB" sz="34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s-ES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PROTECCIÓN DE DISPOSITIVOS</a:t>
            </a: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8" name="Rectángulo 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54568" y="4745949"/>
            <a:ext cx="803486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© 2024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by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 ERALDI TARTANGA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is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licensed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under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Creative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Commons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</a:t>
            </a:r>
            <a:r>
              <a:rPr kumimoji="0" lang="es-ES" altLang="es-ES" sz="1200" b="0" i="0" u="none" strike="noStrike" cap="none" normalizeH="0" baseline="0" dirty="0" err="1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Attribution-NonCommercial-ShareAlike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5"/>
              </a:rPr>
              <a:t> 4.0 International         </a:t>
            </a:r>
            <a:r>
              <a:rPr kumimoji="0" lang="es-ES" alt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83" y="4456239"/>
            <a:ext cx="2128244" cy="22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77800" y="901825"/>
            <a:ext cx="8813800" cy="40308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ln>
            <a:noFill/>
          </a:ln>
        </p:spPr>
      </p:pic>
      <p:grpSp>
        <p:nvGrpSpPr>
          <p:cNvPr id="8" name="Grupo 7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9" name="Rectángulo 8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" y="1002687"/>
            <a:ext cx="7934325" cy="374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381" y="1772502"/>
            <a:ext cx="2002657" cy="8494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028" y="3121089"/>
            <a:ext cx="2322737" cy="1184211"/>
          </a:xfrm>
          <a:prstGeom prst="rect">
            <a:avLst/>
          </a:prstGeom>
        </p:spPr>
      </p:pic>
      <p:pic>
        <p:nvPicPr>
          <p:cNvPr id="1026" name="Picture 2" descr="ChatGPT ist down: Die Webseite macht vielen Nutzern derzeit Problem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0" y="3456947"/>
            <a:ext cx="1092622" cy="6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2091" y="1413994"/>
            <a:ext cx="1872817" cy="189641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099" y="3121089"/>
            <a:ext cx="2489446" cy="1184211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28" y="1413994"/>
            <a:ext cx="919994" cy="235790"/>
          </a:xfrm>
          <a:prstGeom prst="rect">
            <a:avLst/>
          </a:prstGeom>
          <a:effectLst/>
        </p:spPr>
      </p:pic>
      <p:cxnSp>
        <p:nvCxnSpPr>
          <p:cNvPr id="11" name="Conector recto de flecha 10"/>
          <p:cNvCxnSpPr/>
          <p:nvPr/>
        </p:nvCxnSpPr>
        <p:spPr>
          <a:xfrm>
            <a:off x="2901520" y="1996440"/>
            <a:ext cx="714861" cy="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303972" y="3817620"/>
            <a:ext cx="600561" cy="762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3909060" y="2621981"/>
            <a:ext cx="7620" cy="531052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4927115" y="2574706"/>
            <a:ext cx="1" cy="640934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flipV="1">
            <a:off x="5996940" y="2157385"/>
            <a:ext cx="1005151" cy="963704"/>
          </a:xfrm>
          <a:prstGeom prst="bentConnector3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801" y="1544778"/>
            <a:ext cx="2676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105000" y="835549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pic>
        <p:nvPicPr>
          <p:cNvPr id="1030" name="Picture 6" descr="Google Acadêmico - Como utilizar? Ajuda em Pesquisas e no seu TCC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57" y="2671009"/>
            <a:ext cx="1018269" cy="5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ector recto de flecha 60"/>
          <p:cNvCxnSpPr/>
          <p:nvPr/>
        </p:nvCxnSpPr>
        <p:spPr>
          <a:xfrm flipH="1">
            <a:off x="4353573" y="2448016"/>
            <a:ext cx="2" cy="9656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20" y="2579068"/>
            <a:ext cx="770475" cy="66296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690933"/>
            <a:ext cx="1432454" cy="36713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70" y="2579068"/>
            <a:ext cx="582891" cy="6857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6286" y="985048"/>
            <a:ext cx="2314575" cy="14573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442" y="3413635"/>
            <a:ext cx="7499555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17" name="Rectángulo 1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cxnSp>
        <p:nvCxnSpPr>
          <p:cNvPr id="61" name="Conector recto de flecha 60"/>
          <p:cNvCxnSpPr/>
          <p:nvPr/>
        </p:nvCxnSpPr>
        <p:spPr>
          <a:xfrm flipH="1">
            <a:off x="4323533" y="2144105"/>
            <a:ext cx="13321" cy="1093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744" y="2389227"/>
            <a:ext cx="797197" cy="679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127" y="2423506"/>
            <a:ext cx="1930586" cy="53462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" y="2579068"/>
            <a:ext cx="1432454" cy="36713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729" y="1097280"/>
            <a:ext cx="2343150" cy="11633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147" y="3336371"/>
            <a:ext cx="7499555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0" y="1171522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err="1" smtClean="0">
                <a:solidFill>
                  <a:schemeClr val="bg1"/>
                </a:solidFill>
              </a:rPr>
              <a:t>Bibliografia</a:t>
            </a:r>
            <a:r>
              <a:rPr lang="es-ES" sz="2400" b="1" dirty="0" smtClean="0">
                <a:solidFill>
                  <a:schemeClr val="bg1"/>
                </a:solidFill>
              </a:rPr>
              <a:t>: 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  <p:sp>
        <p:nvSpPr>
          <p:cNvPr id="9" name="object 3"/>
          <p:cNvSpPr txBox="1"/>
          <p:nvPr/>
        </p:nvSpPr>
        <p:spPr>
          <a:xfrm>
            <a:off x="588875" y="2062138"/>
            <a:ext cx="6457950" cy="67710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Viceconsejería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de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Formación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Profesional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chemeClr val="bg1"/>
                </a:solidFill>
                <a:latin typeface="Tahoma"/>
                <a:cs typeface="Tahoma"/>
              </a:rPr>
              <a:t>del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Gobierno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chemeClr val="bg1"/>
                </a:solidFill>
                <a:latin typeface="Tahoma"/>
                <a:cs typeface="Tahoma"/>
              </a:rPr>
              <a:t>Vasco.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45" dirty="0">
                <a:solidFill>
                  <a:schemeClr val="bg1"/>
                </a:solidFill>
                <a:latin typeface="Tahoma"/>
                <a:cs typeface="Tahoma"/>
              </a:rPr>
              <a:t>Este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chemeClr val="bg1"/>
                </a:solidFill>
                <a:latin typeface="Tahoma"/>
                <a:cs typeface="Tahoma"/>
              </a:rPr>
              <a:t>trabajo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cuenta</a:t>
            </a:r>
            <a:r>
              <a:rPr sz="1400" spc="-15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con</a:t>
            </a:r>
            <a:r>
              <a:rPr sz="1400" spc="-15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chemeClr val="bg1"/>
                </a:solidFill>
                <a:latin typeface="Tahoma"/>
                <a:cs typeface="Tahoma"/>
              </a:rPr>
              <a:t>la </a:t>
            </a:r>
            <a:r>
              <a:rPr sz="1400" spc="-42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Autorización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Internacional </a:t>
            </a:r>
            <a:r>
              <a:rPr sz="1400" spc="-35" dirty="0">
                <a:solidFill>
                  <a:schemeClr val="bg1"/>
                </a:solidFill>
                <a:latin typeface="Tahoma"/>
                <a:cs typeface="Tahoma"/>
              </a:rPr>
              <a:t>Creative </a:t>
            </a:r>
            <a:r>
              <a:rPr sz="1400" spc="-20" dirty="0">
                <a:solidFill>
                  <a:schemeClr val="bg1"/>
                </a:solidFill>
                <a:latin typeface="Tahoma"/>
                <a:cs typeface="Tahoma"/>
              </a:rPr>
              <a:t>Commons Reconocimiento-NoComercial- </a:t>
            </a:r>
            <a:r>
              <a:rPr sz="1400" spc="-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Tahoma"/>
                <a:cs typeface="Tahoma"/>
              </a:rPr>
              <a:t>CompartirIgual</a:t>
            </a:r>
            <a:r>
              <a:rPr sz="1400" spc="-16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75" dirty="0">
                <a:solidFill>
                  <a:schemeClr val="bg1"/>
                </a:solidFill>
                <a:latin typeface="Tahoma"/>
                <a:cs typeface="Tahoma"/>
              </a:rPr>
              <a:t>4.0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(CC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chemeClr val="bg1"/>
                </a:solidFill>
                <a:latin typeface="Tahoma"/>
                <a:cs typeface="Tahoma"/>
              </a:rPr>
              <a:t>BY-NC-SA</a:t>
            </a:r>
            <a:r>
              <a:rPr sz="1400" spc="-160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sz="1400" spc="-80" dirty="0">
                <a:solidFill>
                  <a:schemeClr val="bg1"/>
                </a:solidFill>
                <a:latin typeface="Tahoma"/>
                <a:cs typeface="Tahoma"/>
              </a:rPr>
              <a:t>4.0).</a:t>
            </a:r>
            <a:endParaRPr sz="1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10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6724" y="2174575"/>
            <a:ext cx="1493823" cy="35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52425" y="854250"/>
            <a:ext cx="9039000" cy="422130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84913"/>
          <a:stretch/>
        </p:blipFill>
        <p:spPr>
          <a:xfrm>
            <a:off x="0" y="0"/>
            <a:ext cx="9144000" cy="7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3144453" y="2139710"/>
            <a:ext cx="28550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</a:rPr>
              <a:t>LASTER ARTE</a:t>
            </a:r>
            <a:endParaRPr lang="es-ES" sz="24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7" name="Rectángulo 6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1154214"/>
            <a:ext cx="8976360" cy="643017"/>
          </a:xfrm>
          <a:prstGeom prst="roundRect">
            <a:avLst>
              <a:gd name="adj" fmla="val 16667"/>
            </a:avLst>
          </a:prstGeom>
          <a:solidFill>
            <a:srgbClr val="F1900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CuadroTexto 15"/>
          <p:cNvSpPr txBox="1"/>
          <p:nvPr/>
        </p:nvSpPr>
        <p:spPr>
          <a:xfrm>
            <a:off x="430530" y="1253108"/>
            <a:ext cx="8328660" cy="544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09400"/>
              </a:lnSpc>
              <a:spcBef>
                <a:spcPts val="100"/>
              </a:spcBef>
            </a:pPr>
            <a:r>
              <a:rPr lang="es-ES" b="1" dirty="0" smtClean="0">
                <a:solidFill>
                  <a:schemeClr val="tx1"/>
                </a:solidFill>
                <a:latin typeface="+mj-lt"/>
                <a:cs typeface="Tahoma"/>
              </a:rPr>
              <a:t>Mecanismos </a:t>
            </a:r>
            <a:r>
              <a:rPr lang="es-ES" b="1" dirty="0">
                <a:solidFill>
                  <a:schemeClr val="tx1"/>
                </a:solidFill>
                <a:latin typeface="+mj-lt"/>
                <a:cs typeface="Tahoma"/>
              </a:rPr>
              <a:t>de protección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 con los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Tahoma"/>
              </a:rPr>
              <a:t>que 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Tahoma"/>
              </a:rPr>
              <a:t>limitar </a:t>
            </a:r>
            <a:r>
              <a:rPr lang="es-ES" b="1" dirty="0">
                <a:solidFill>
                  <a:schemeClr val="tx1"/>
                </a:solidFill>
                <a:latin typeface="+mj-lt"/>
                <a:cs typeface="Tahoma"/>
              </a:rPr>
              <a:t>el acceso 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o ayudarnos en caso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Tahoma"/>
              </a:rPr>
              <a:t>de pérdida 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o robo, así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Tahoma"/>
              </a:rPr>
              <a:t> como 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para </a:t>
            </a:r>
            <a:r>
              <a:rPr lang="es-ES" b="1" dirty="0" smtClean="0">
                <a:solidFill>
                  <a:schemeClr val="tx1"/>
                </a:solidFill>
                <a:latin typeface="+mj-lt"/>
                <a:cs typeface="Tahoma"/>
              </a:rPr>
              <a:t>proteger nuestros </a:t>
            </a:r>
            <a:r>
              <a:rPr lang="es-ES" b="1" dirty="0">
                <a:solidFill>
                  <a:schemeClr val="tx1"/>
                </a:solidFill>
                <a:latin typeface="+mj-lt"/>
                <a:cs typeface="Tahoma"/>
              </a:rPr>
              <a:t>dispositivos 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de cualquier riesgo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Tahoma"/>
              </a:rPr>
              <a:t>o amenaza </a:t>
            </a:r>
            <a:r>
              <a:rPr lang="es-ES" dirty="0">
                <a:solidFill>
                  <a:schemeClr val="tx1"/>
                </a:solidFill>
                <a:latin typeface="+mj-lt"/>
                <a:cs typeface="Tahoma"/>
              </a:rPr>
              <a:t>y </a:t>
            </a:r>
            <a:r>
              <a:rPr lang="es-ES" dirty="0" smtClean="0">
                <a:solidFill>
                  <a:schemeClr val="tx1"/>
                </a:solidFill>
                <a:latin typeface="+mj-lt"/>
                <a:cs typeface="Tahoma"/>
              </a:rPr>
              <a:t>ataques.</a:t>
            </a:r>
            <a:endParaRPr lang="es-ES" dirty="0">
              <a:solidFill>
                <a:schemeClr val="tx1"/>
              </a:solidFill>
              <a:latin typeface="+mj-lt"/>
              <a:cs typeface="Tahoma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2" name="Google Shape;108;p20"/>
          <p:cNvSpPr/>
          <p:nvPr/>
        </p:nvSpPr>
        <p:spPr>
          <a:xfrm>
            <a:off x="106680" y="2101612"/>
            <a:ext cx="8976360" cy="1909454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/>
          <p:nvPr/>
        </p:nvSpPr>
        <p:spPr>
          <a:xfrm>
            <a:off x="430530" y="2171104"/>
            <a:ext cx="8401743" cy="1572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es-ES" b="1" dirty="0">
                <a:latin typeface="+mj-lt"/>
                <a:cs typeface="Tahoma"/>
              </a:rPr>
              <a:t>Sin estas medidas </a:t>
            </a:r>
            <a:r>
              <a:rPr lang="es-ES" b="1" dirty="0" smtClean="0">
                <a:latin typeface="+mj-lt"/>
                <a:cs typeface="Tahoma"/>
              </a:rPr>
              <a:t>de protección</a:t>
            </a:r>
            <a:r>
              <a:rPr lang="es-ES" dirty="0" smtClean="0">
                <a:latin typeface="+mj-lt"/>
                <a:cs typeface="Tahoma"/>
              </a:rPr>
              <a:t>:</a:t>
            </a:r>
          </a:p>
          <a:p>
            <a:pPr marL="12700" algn="just">
              <a:spcBef>
                <a:spcPts val="100"/>
              </a:spcBef>
            </a:pPr>
            <a:endParaRPr lang="es-ES" dirty="0" smtClean="0">
              <a:latin typeface="+mj-lt"/>
              <a:cs typeface="Tahoma"/>
            </a:endParaRPr>
          </a:p>
          <a:p>
            <a:pPr marL="29845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ahoma"/>
              </a:rPr>
              <a:t>nuestros </a:t>
            </a:r>
            <a:r>
              <a:rPr lang="es-ES" b="1" dirty="0" smtClean="0">
                <a:latin typeface="+mj-lt"/>
                <a:cs typeface="Tahoma"/>
              </a:rPr>
              <a:t>dispositivos son vulnerables </a:t>
            </a:r>
            <a:r>
              <a:rPr lang="es-ES" dirty="0">
                <a:latin typeface="+mj-lt"/>
                <a:cs typeface="Tahoma"/>
              </a:rPr>
              <a:t>y </a:t>
            </a:r>
            <a:r>
              <a:rPr lang="es-ES" dirty="0" smtClean="0">
                <a:latin typeface="+mj-lt"/>
                <a:cs typeface="Tahoma"/>
              </a:rPr>
              <a:t>corremos el </a:t>
            </a:r>
            <a:r>
              <a:rPr lang="es-ES" dirty="0">
                <a:latin typeface="+mj-lt"/>
                <a:cs typeface="Tahoma"/>
              </a:rPr>
              <a:t>riesgo de que </a:t>
            </a:r>
            <a:r>
              <a:rPr lang="es-ES" dirty="0" smtClean="0">
                <a:latin typeface="+mj-lt"/>
                <a:cs typeface="Tahoma"/>
              </a:rPr>
              <a:t>nuestra información </a:t>
            </a:r>
            <a:r>
              <a:rPr lang="es-ES" dirty="0">
                <a:latin typeface="+mj-lt"/>
                <a:cs typeface="Tahoma"/>
              </a:rPr>
              <a:t>más </a:t>
            </a:r>
            <a:r>
              <a:rPr lang="es-ES" dirty="0" smtClean="0">
                <a:latin typeface="+mj-lt"/>
                <a:cs typeface="Tahoma"/>
              </a:rPr>
              <a:t>sensible acabe </a:t>
            </a:r>
            <a:r>
              <a:rPr lang="es-ES" dirty="0">
                <a:latin typeface="+mj-lt"/>
                <a:cs typeface="Tahoma"/>
              </a:rPr>
              <a:t>en malas </a:t>
            </a:r>
            <a:r>
              <a:rPr lang="es-ES" dirty="0" smtClean="0">
                <a:latin typeface="+mj-lt"/>
                <a:cs typeface="Tahoma"/>
              </a:rPr>
              <a:t>manos. </a:t>
            </a:r>
          </a:p>
          <a:p>
            <a:pPr marL="12700" algn="just">
              <a:spcBef>
                <a:spcPts val="100"/>
              </a:spcBef>
            </a:pPr>
            <a:endParaRPr lang="es-ES" dirty="0" smtClean="0">
              <a:latin typeface="+mj-lt"/>
              <a:cs typeface="Tahoma"/>
            </a:endParaRPr>
          </a:p>
          <a:p>
            <a:pPr marL="298450" indent="-28575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latin typeface="+mj-lt"/>
                <a:cs typeface="Tahoma"/>
              </a:rPr>
              <a:t>los </a:t>
            </a:r>
            <a:r>
              <a:rPr lang="es-ES" dirty="0" err="1" smtClean="0">
                <a:latin typeface="+mj-lt"/>
                <a:cs typeface="Tahoma"/>
              </a:rPr>
              <a:t>ciberdelincuentes</a:t>
            </a:r>
            <a:r>
              <a:rPr lang="es-ES" dirty="0" smtClean="0">
                <a:latin typeface="+mj-lt"/>
                <a:cs typeface="Tahoma"/>
              </a:rPr>
              <a:t> también intentan </a:t>
            </a:r>
            <a:r>
              <a:rPr lang="es-ES" b="1" dirty="0">
                <a:latin typeface="+mj-lt"/>
                <a:cs typeface="Tahoma"/>
              </a:rPr>
              <a:t>infectar </a:t>
            </a:r>
            <a:r>
              <a:rPr lang="es-ES" b="1" dirty="0" smtClean="0">
                <a:latin typeface="+mj-lt"/>
                <a:cs typeface="Tahoma"/>
              </a:rPr>
              <a:t>nuestros dispositivos </a:t>
            </a:r>
            <a:r>
              <a:rPr lang="es-ES" dirty="0">
                <a:latin typeface="+mj-lt"/>
                <a:cs typeface="Tahoma"/>
              </a:rPr>
              <a:t>y </a:t>
            </a:r>
            <a:r>
              <a:rPr lang="es-ES" b="1" dirty="0">
                <a:latin typeface="+mj-lt"/>
                <a:cs typeface="Tahoma"/>
              </a:rPr>
              <a:t>tomar </a:t>
            </a:r>
            <a:r>
              <a:rPr lang="es-ES" b="1" dirty="0" smtClean="0">
                <a:latin typeface="+mj-lt"/>
                <a:cs typeface="Tahoma"/>
              </a:rPr>
              <a:t>el control </a:t>
            </a:r>
            <a:r>
              <a:rPr lang="es-ES" dirty="0" smtClean="0">
                <a:latin typeface="+mj-lt"/>
                <a:cs typeface="Tahoma"/>
              </a:rPr>
              <a:t>para </a:t>
            </a:r>
            <a:r>
              <a:rPr lang="es-ES" dirty="0">
                <a:latin typeface="+mj-lt"/>
                <a:cs typeface="Tahoma"/>
              </a:rPr>
              <a:t>llevar acabo todo </a:t>
            </a:r>
            <a:r>
              <a:rPr lang="es-ES" dirty="0" smtClean="0">
                <a:latin typeface="+mj-lt"/>
                <a:cs typeface="Tahoma"/>
              </a:rPr>
              <a:t>tipo de </a:t>
            </a:r>
            <a:r>
              <a:rPr lang="es-ES" dirty="0">
                <a:latin typeface="+mj-lt"/>
                <a:cs typeface="Tahoma"/>
              </a:rPr>
              <a:t>actividades </a:t>
            </a:r>
            <a:r>
              <a:rPr lang="es-ES" dirty="0" smtClean="0">
                <a:latin typeface="+mj-lt"/>
                <a:cs typeface="Tahoma"/>
              </a:rPr>
              <a:t> ilícitas</a:t>
            </a:r>
            <a:r>
              <a:rPr lang="es-ES" dirty="0">
                <a:latin typeface="+mj-lt"/>
                <a:cs typeface="Tahoma"/>
              </a:rPr>
              <a:t>.</a:t>
            </a:r>
            <a:endParaRPr sz="1400" dirty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94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upo 16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8" name="Rectángulo 17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25" name="Google Shape;108;p20"/>
          <p:cNvSpPr/>
          <p:nvPr/>
        </p:nvSpPr>
        <p:spPr>
          <a:xfrm>
            <a:off x="83820" y="958586"/>
            <a:ext cx="8976360" cy="400620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smtClean="0"/>
              <a:t>	1</a:t>
            </a:r>
            <a:r>
              <a:rPr lang="es-ES" dirty="0"/>
              <a:t>. A</a:t>
            </a:r>
            <a:r>
              <a:rPr lang="es-ES" dirty="0" smtClean="0"/>
              <a:t>ctualizar </a:t>
            </a:r>
            <a:r>
              <a:rPr lang="es-ES" dirty="0"/>
              <a:t>tus dispositivos</a:t>
            </a:r>
          </a:p>
          <a:p>
            <a:pPr lvl="0"/>
            <a:r>
              <a:rPr lang="es-ES" dirty="0" smtClean="0"/>
              <a:t>	2</a:t>
            </a:r>
            <a:r>
              <a:rPr lang="es-ES" dirty="0"/>
              <a:t>. C</a:t>
            </a:r>
            <a:r>
              <a:rPr lang="es-ES" dirty="0" smtClean="0"/>
              <a:t>omprobar </a:t>
            </a:r>
            <a:r>
              <a:rPr lang="es-ES" dirty="0"/>
              <a:t>que tus dispositivos están </a:t>
            </a:r>
            <a:r>
              <a:rPr lang="es-ES" dirty="0" smtClean="0"/>
              <a:t>protegidos (antivirus</a:t>
            </a:r>
            <a:r>
              <a:rPr lang="es-ES" dirty="0"/>
              <a:t>)</a:t>
            </a:r>
          </a:p>
          <a:p>
            <a:pPr lvl="0"/>
            <a:r>
              <a:rPr lang="es-ES" dirty="0" smtClean="0"/>
              <a:t>	3</a:t>
            </a:r>
            <a:r>
              <a:rPr lang="es-ES" dirty="0"/>
              <a:t>. C</a:t>
            </a:r>
            <a:r>
              <a:rPr lang="es-ES" dirty="0" smtClean="0"/>
              <a:t>omprobar </a:t>
            </a:r>
            <a:r>
              <a:rPr lang="es-ES" dirty="0"/>
              <a:t>que dispone de un bloqueo de acceso</a:t>
            </a:r>
          </a:p>
          <a:p>
            <a:pPr lvl="0"/>
            <a:r>
              <a:rPr lang="es-ES" dirty="0" smtClean="0"/>
              <a:t>	4</a:t>
            </a:r>
            <a:r>
              <a:rPr lang="es-ES" dirty="0"/>
              <a:t>. C</a:t>
            </a:r>
            <a:r>
              <a:rPr lang="es-ES" dirty="0" smtClean="0"/>
              <a:t>omprobar </a:t>
            </a:r>
            <a:r>
              <a:rPr lang="es-ES" dirty="0"/>
              <a:t>que tus dispositivos están cifrados</a:t>
            </a:r>
          </a:p>
          <a:p>
            <a:pPr lvl="0"/>
            <a:r>
              <a:rPr lang="es-ES" dirty="0" smtClean="0"/>
              <a:t>	5</a:t>
            </a:r>
            <a:r>
              <a:rPr lang="es-ES" dirty="0"/>
              <a:t>. D</a:t>
            </a:r>
            <a:r>
              <a:rPr lang="es-ES" dirty="0" smtClean="0"/>
              <a:t>escargar </a:t>
            </a:r>
            <a:r>
              <a:rPr lang="es-ES" dirty="0"/>
              <a:t>aplicaciones y programas sin </a:t>
            </a:r>
            <a:r>
              <a:rPr lang="es-ES" dirty="0" smtClean="0"/>
              <a:t>riesgo</a:t>
            </a:r>
            <a:endParaRPr dirty="0"/>
          </a:p>
        </p:txBody>
      </p:sp>
      <p:sp>
        <p:nvSpPr>
          <p:cNvPr id="26" name="object 3"/>
          <p:cNvSpPr txBox="1"/>
          <p:nvPr/>
        </p:nvSpPr>
        <p:spPr>
          <a:xfrm>
            <a:off x="681297" y="1264558"/>
            <a:ext cx="8401743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spc="-40" dirty="0" smtClean="0">
                <a:latin typeface="+mj-lt"/>
                <a:cs typeface="Tahoma"/>
              </a:rPr>
              <a:t>Mecanismos de protección</a:t>
            </a:r>
            <a:endParaRPr lang="eu-ES" sz="2800" spc="-40" dirty="0"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u-ES" b="1" spc="-40" dirty="0" smtClean="0">
              <a:latin typeface="+mj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Protección de dispositivos - Mecanismos 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de protección 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17918"/>
            <a:ext cx="8960480" cy="2410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u-ES" sz="1400" dirty="0" smtClean="0">
                <a:solidFill>
                  <a:schemeClr val="tx1"/>
                </a:solidFill>
              </a:rPr>
              <a:t>1.- </a:t>
            </a:r>
            <a:r>
              <a:rPr lang="eu-ES" sz="1400" dirty="0" err="1" smtClean="0">
                <a:solidFill>
                  <a:schemeClr val="tx1"/>
                </a:solidFill>
              </a:rPr>
              <a:t>Actualizar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tus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r>
              <a:rPr lang="eu-ES" sz="1400" dirty="0" err="1" smtClean="0">
                <a:solidFill>
                  <a:schemeClr val="tx1"/>
                </a:solidFill>
              </a:rPr>
              <a:t>dispositvos</a:t>
            </a:r>
            <a:r>
              <a:rPr lang="eu-ES" sz="1400" dirty="0" smtClean="0">
                <a:solidFill>
                  <a:schemeClr val="tx1"/>
                </a:solidFill>
              </a:rPr>
              <a:t> </a:t>
            </a:r>
            <a:endParaRPr lang="eu-ES" sz="1400" dirty="0">
              <a:solidFill>
                <a:schemeClr val="tx1"/>
              </a:solidFill>
            </a:endParaRPr>
          </a:p>
        </p:txBody>
      </p:sp>
      <p:sp>
        <p:nvSpPr>
          <p:cNvPr id="11" name="Google Shape;108;p20"/>
          <p:cNvSpPr/>
          <p:nvPr/>
        </p:nvSpPr>
        <p:spPr>
          <a:xfrm>
            <a:off x="83820" y="2484646"/>
            <a:ext cx="8900079" cy="248014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Las actualizaciones sirven para </a:t>
            </a:r>
            <a:r>
              <a:rPr lang="es-ES" dirty="0" smtClean="0"/>
              <a:t>resolver fallos </a:t>
            </a:r>
            <a:r>
              <a:rPr lang="es-ES" dirty="0"/>
              <a:t>o vulnerabilidades que puedan </a:t>
            </a:r>
            <a:r>
              <a:rPr lang="es-ES" dirty="0" smtClean="0"/>
              <a:t>ser aprovechados </a:t>
            </a:r>
            <a:r>
              <a:rPr lang="es-ES" dirty="0"/>
              <a:t>por los </a:t>
            </a:r>
            <a:r>
              <a:rPr lang="es-ES" dirty="0" err="1"/>
              <a:t>ciberdelincuentes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Cada sistema operativo tiene una manera diferente de comprobar que nuestro dispositivo esté debidamente actualizado.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786" y="4374011"/>
            <a:ext cx="3609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Protección de dispositivos - Mecanismos 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de protección 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24224"/>
            <a:ext cx="8960480" cy="228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ES" sz="1400" dirty="0" smtClean="0"/>
              <a:t>2</a:t>
            </a:r>
            <a:r>
              <a:rPr lang="es-ES" sz="1400" dirty="0"/>
              <a:t>. Comprobar que tus dispositivos están protegidos (antivirus)</a:t>
            </a:r>
          </a:p>
        </p:txBody>
      </p:sp>
      <p:sp>
        <p:nvSpPr>
          <p:cNvPr id="11" name="Google Shape;108;p20"/>
          <p:cNvSpPr/>
          <p:nvPr/>
        </p:nvSpPr>
        <p:spPr>
          <a:xfrm>
            <a:off x="83820" y="2484646"/>
            <a:ext cx="8900079" cy="248014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La mayoría de dispositivos ya </a:t>
            </a:r>
            <a:r>
              <a:rPr lang="es-ES" dirty="0" smtClean="0"/>
              <a:t>cuentan con </a:t>
            </a:r>
            <a:r>
              <a:rPr lang="es-ES" dirty="0"/>
              <a:t>herramientas de protección </a:t>
            </a:r>
            <a:r>
              <a:rPr lang="es-ES" dirty="0" smtClean="0"/>
              <a:t>contra diferentes </a:t>
            </a:r>
            <a:r>
              <a:rPr lang="es-ES" dirty="0"/>
              <a:t>amenazas. </a:t>
            </a:r>
            <a:endParaRPr lang="es-ES" dirty="0" smtClean="0"/>
          </a:p>
          <a:p>
            <a:pPr lvl="0"/>
            <a:r>
              <a:rPr lang="es-ES" dirty="0" smtClean="0"/>
              <a:t>El </a:t>
            </a:r>
            <a:r>
              <a:rPr lang="es-ES" b="1" dirty="0"/>
              <a:t>antivirus</a:t>
            </a:r>
            <a:r>
              <a:rPr lang="es-ES" dirty="0"/>
              <a:t> </a:t>
            </a:r>
            <a:r>
              <a:rPr lang="es-ES" dirty="0" smtClean="0"/>
              <a:t>es nuestra </a:t>
            </a:r>
            <a:r>
              <a:rPr lang="es-ES" dirty="0"/>
              <a:t>principal protección contra ellas </a:t>
            </a:r>
            <a:r>
              <a:rPr lang="es-ES" dirty="0" smtClean="0"/>
              <a:t>y es </a:t>
            </a:r>
            <a:r>
              <a:rPr lang="es-ES" dirty="0"/>
              <a:t>el mejor filtro que podemos tener </a:t>
            </a:r>
            <a:r>
              <a:rPr lang="es-ES" dirty="0" smtClean="0"/>
              <a:t>para detectar </a:t>
            </a:r>
            <a:r>
              <a:rPr lang="es-ES" dirty="0"/>
              <a:t>y eliminar cualquier tipo de </a:t>
            </a:r>
            <a:r>
              <a:rPr lang="es-ES" dirty="0" smtClean="0"/>
              <a:t>virus o </a:t>
            </a:r>
            <a:r>
              <a:rPr lang="es-ES" dirty="0"/>
              <a:t>malware.</a:t>
            </a:r>
            <a:endParaRPr lang="es-ES" dirty="0" smtClean="0"/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Cada sistema operativo tiene una manera diferente de comprobar que nuestro dispositivo esté protegido. 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786" y="4374011"/>
            <a:ext cx="3609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>
                <a:solidFill>
                  <a:schemeClr val="bg1">
                    <a:lumMod val="95000"/>
                  </a:schemeClr>
                </a:solidFill>
              </a:rPr>
              <a:t>Protección de dispositivos - Mecanismos </a:t>
            </a: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de protección 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24224"/>
            <a:ext cx="8960480" cy="4437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ES" sz="1400" dirty="0" smtClean="0"/>
              <a:t>3. </a:t>
            </a:r>
            <a:r>
              <a:rPr lang="es-ES" sz="1400" dirty="0">
                <a:solidFill>
                  <a:schemeClr val="tx1"/>
                </a:solidFill>
              </a:rPr>
              <a:t>Comprobar</a:t>
            </a:r>
            <a:r>
              <a:rPr lang="es-ES" dirty="0"/>
              <a:t> </a:t>
            </a:r>
            <a:r>
              <a:rPr lang="es-ES" sz="1400" dirty="0">
                <a:solidFill>
                  <a:schemeClr val="tx1"/>
                </a:solidFill>
              </a:rPr>
              <a:t>que dispone de un bloqueo de acceso</a:t>
            </a:r>
          </a:p>
        </p:txBody>
      </p:sp>
      <p:sp>
        <p:nvSpPr>
          <p:cNvPr id="11" name="Google Shape;108;p20"/>
          <p:cNvSpPr/>
          <p:nvPr/>
        </p:nvSpPr>
        <p:spPr>
          <a:xfrm>
            <a:off x="83820" y="2484646"/>
            <a:ext cx="8900079" cy="248014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Una de las primeras </a:t>
            </a:r>
            <a:r>
              <a:rPr lang="es-ES" dirty="0" smtClean="0"/>
              <a:t>configuraciones de </a:t>
            </a:r>
            <a:r>
              <a:rPr lang="es-ES" dirty="0"/>
              <a:t>seguridad que realizamos </a:t>
            </a:r>
            <a:r>
              <a:rPr lang="es-ES" dirty="0" smtClean="0"/>
              <a:t>cuando encendemos </a:t>
            </a:r>
            <a:r>
              <a:rPr lang="es-ES" dirty="0"/>
              <a:t>por primera vez </a:t>
            </a:r>
            <a:r>
              <a:rPr lang="es-ES" dirty="0" smtClean="0"/>
              <a:t>nuestro equipo </a:t>
            </a:r>
            <a:r>
              <a:rPr lang="es-ES" dirty="0"/>
              <a:t>es el </a:t>
            </a:r>
            <a:r>
              <a:rPr lang="es-ES" b="1" dirty="0"/>
              <a:t>bloqueo de acceso</a:t>
            </a:r>
            <a:r>
              <a:rPr lang="es-ES" dirty="0"/>
              <a:t>, ya </a:t>
            </a:r>
            <a:r>
              <a:rPr lang="es-ES" dirty="0" smtClean="0"/>
              <a:t>sea </a:t>
            </a:r>
            <a:r>
              <a:rPr lang="es-ES" b="1" dirty="0" smtClean="0"/>
              <a:t>mediante </a:t>
            </a:r>
            <a:r>
              <a:rPr lang="es-ES" b="1" dirty="0"/>
              <a:t>un PIN, un patrón o una </a:t>
            </a:r>
            <a:r>
              <a:rPr lang="es-ES" b="1" dirty="0" smtClean="0"/>
              <a:t>clave de </a:t>
            </a:r>
            <a:r>
              <a:rPr lang="es-ES" b="1" dirty="0"/>
              <a:t>seguridad</a:t>
            </a:r>
            <a:r>
              <a:rPr lang="es-ES" dirty="0"/>
              <a:t>. El bloqueo de </a:t>
            </a:r>
            <a:r>
              <a:rPr lang="es-ES" dirty="0" smtClean="0"/>
              <a:t>nuestros dispositivos </a:t>
            </a:r>
            <a:r>
              <a:rPr lang="es-ES" dirty="0"/>
              <a:t>es fundamental para </a:t>
            </a:r>
            <a:r>
              <a:rPr lang="es-ES" dirty="0" smtClean="0"/>
              <a:t>nuestra seguridad.</a:t>
            </a:r>
          </a:p>
          <a:p>
            <a:pPr lvl="0"/>
            <a:endParaRPr lang="es-ES" dirty="0" smtClean="0"/>
          </a:p>
          <a:p>
            <a:pPr lvl="0"/>
            <a:r>
              <a:rPr lang="es-ES" dirty="0"/>
              <a:t>Cada sistema operativo tiene </a:t>
            </a:r>
            <a:r>
              <a:rPr lang="es-ES" dirty="0" smtClean="0"/>
              <a:t>métodos de bloqueo diferentes.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786" y="4374011"/>
            <a:ext cx="3609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495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Protección de dispositivos - Mecanismos de protección 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24224"/>
            <a:ext cx="8960480" cy="228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ES" sz="1400" dirty="0"/>
              <a:t>4. Comprobar que tus dispositivos están cifrados</a:t>
            </a:r>
          </a:p>
        </p:txBody>
      </p:sp>
      <p:sp>
        <p:nvSpPr>
          <p:cNvPr id="11" name="Google Shape;108;p20"/>
          <p:cNvSpPr/>
          <p:nvPr/>
        </p:nvSpPr>
        <p:spPr>
          <a:xfrm>
            <a:off x="83820" y="2484646"/>
            <a:ext cx="8900079" cy="248014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El cifrado de dispositivos es </a:t>
            </a:r>
            <a:r>
              <a:rPr lang="es-ES" dirty="0" smtClean="0"/>
              <a:t>un mecanismo </a:t>
            </a:r>
            <a:r>
              <a:rPr lang="es-ES" dirty="0"/>
              <a:t>de protección que </a:t>
            </a:r>
            <a:r>
              <a:rPr lang="es-ES" dirty="0" smtClean="0"/>
              <a:t>protege todo </a:t>
            </a:r>
            <a:r>
              <a:rPr lang="es-ES" dirty="0"/>
              <a:t>el contenido del mismo, cifrándolo </a:t>
            </a:r>
            <a:r>
              <a:rPr lang="es-ES" dirty="0" smtClean="0"/>
              <a:t>y volviéndolo </a:t>
            </a:r>
            <a:r>
              <a:rPr lang="es-ES" dirty="0"/>
              <a:t>inaccesible ante terceros</a:t>
            </a:r>
            <a:r>
              <a:rPr lang="es-ES" dirty="0" smtClean="0"/>
              <a:t>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Es muy útil para evitar que el </a:t>
            </a:r>
            <a:r>
              <a:rPr lang="es-ES" dirty="0" smtClean="0"/>
              <a:t>contenido de </a:t>
            </a:r>
            <a:r>
              <a:rPr lang="es-ES" dirty="0"/>
              <a:t>nuestros dispositivos caiga en </a:t>
            </a:r>
            <a:r>
              <a:rPr lang="es-ES" dirty="0" smtClean="0"/>
              <a:t>malas manos</a:t>
            </a:r>
            <a:r>
              <a:rPr lang="es-ES" dirty="0"/>
              <a:t>, especialmente si son </a:t>
            </a:r>
            <a:r>
              <a:rPr lang="es-ES" dirty="0" smtClean="0"/>
              <a:t>dispositivos móviles</a:t>
            </a:r>
            <a:r>
              <a:rPr lang="es-ES" dirty="0"/>
              <a:t>, ya que pueden perderse.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130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85190"/>
          <a:stretch/>
        </p:blipFill>
        <p:spPr>
          <a:xfrm>
            <a:off x="0" y="0"/>
            <a:ext cx="9144000" cy="76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8;p20"/>
          <p:cNvSpPr/>
          <p:nvPr/>
        </p:nvSpPr>
        <p:spPr>
          <a:xfrm>
            <a:off x="106680" y="823801"/>
            <a:ext cx="8960480" cy="682270"/>
          </a:xfrm>
          <a:prstGeom prst="roundRect">
            <a:avLst>
              <a:gd name="adj" fmla="val 16667"/>
            </a:avLst>
          </a:prstGeom>
          <a:solidFill>
            <a:srgbClr val="43434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object 3"/>
          <p:cNvSpPr txBox="1">
            <a:spLocks noGrp="1"/>
          </p:cNvSpPr>
          <p:nvPr>
            <p:ph type="title"/>
          </p:nvPr>
        </p:nvSpPr>
        <p:spPr>
          <a:xfrm>
            <a:off x="2135519" y="919504"/>
            <a:ext cx="4780511" cy="241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393700" algn="l"/>
              </a:tabLst>
            </a:pPr>
            <a:r>
              <a:rPr lang="es-ES" sz="1400" dirty="0" smtClean="0">
                <a:solidFill>
                  <a:schemeClr val="bg1">
                    <a:lumMod val="95000"/>
                  </a:schemeClr>
                </a:solidFill>
              </a:rPr>
              <a:t>Protección de dispositivos - Mecanismos de protección </a:t>
            </a:r>
            <a:endParaRPr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021215" y="129877"/>
            <a:ext cx="975559" cy="501969"/>
            <a:chOff x="447000" y="368603"/>
            <a:chExt cx="1404660" cy="724058"/>
          </a:xfrm>
        </p:grpSpPr>
        <p:sp>
          <p:nvSpPr>
            <p:cNvPr id="14" name="Rectángulo 13"/>
            <p:cNvSpPr/>
            <p:nvPr/>
          </p:nvSpPr>
          <p:spPr>
            <a:xfrm>
              <a:off x="447000" y="368603"/>
              <a:ext cx="1404660" cy="7239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00" y="390496"/>
              <a:ext cx="1386122" cy="702165"/>
            </a:xfrm>
            <a:prstGeom prst="rect">
              <a:avLst/>
            </a:prstGeom>
          </p:spPr>
        </p:pic>
      </p:grpSp>
      <p:sp>
        <p:nvSpPr>
          <p:cNvPr id="12" name="Google Shape;108;p20"/>
          <p:cNvSpPr/>
          <p:nvPr/>
        </p:nvSpPr>
        <p:spPr>
          <a:xfrm>
            <a:off x="106680" y="1683132"/>
            <a:ext cx="8960480" cy="6822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object 3"/>
          <p:cNvSpPr txBox="1">
            <a:spLocks/>
          </p:cNvSpPr>
          <p:nvPr/>
        </p:nvSpPr>
        <p:spPr>
          <a:xfrm>
            <a:off x="106680" y="1924224"/>
            <a:ext cx="8960480" cy="228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ES" sz="1400" dirty="0"/>
              <a:t>5. Descargar aplicaciones y programas sin riesgo</a:t>
            </a:r>
          </a:p>
        </p:txBody>
      </p:sp>
      <p:sp>
        <p:nvSpPr>
          <p:cNvPr id="11" name="Google Shape;108;p20"/>
          <p:cNvSpPr/>
          <p:nvPr/>
        </p:nvSpPr>
        <p:spPr>
          <a:xfrm>
            <a:off x="83820" y="2484646"/>
            <a:ext cx="8900079" cy="2480143"/>
          </a:xfrm>
          <a:prstGeom prst="roundRect">
            <a:avLst>
              <a:gd name="adj" fmla="val 16667"/>
            </a:avLst>
          </a:prstGeom>
          <a:solidFill>
            <a:srgbClr val="E3C71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/>
              <a:t>A la hora de </a:t>
            </a:r>
            <a:r>
              <a:rPr lang="es-ES" b="1" dirty="0"/>
              <a:t>descargar aplicaciones</a:t>
            </a:r>
            <a:r>
              <a:rPr lang="es-ES" dirty="0"/>
              <a:t>, </a:t>
            </a:r>
            <a:r>
              <a:rPr lang="es-ES" dirty="0" smtClean="0"/>
              <a:t>lo más </a:t>
            </a:r>
            <a:r>
              <a:rPr lang="es-ES" dirty="0"/>
              <a:t>importante es que lo </a:t>
            </a:r>
            <a:r>
              <a:rPr lang="es-ES" dirty="0" smtClean="0"/>
              <a:t>hagamos siempre </a:t>
            </a:r>
            <a:r>
              <a:rPr lang="es-ES" dirty="0"/>
              <a:t>desde las </a:t>
            </a:r>
            <a:r>
              <a:rPr lang="es-ES" b="1" dirty="0"/>
              <a:t>tiendas oficiales</a:t>
            </a:r>
            <a:r>
              <a:rPr lang="es-ES" dirty="0"/>
              <a:t>. </a:t>
            </a:r>
            <a:r>
              <a:rPr lang="es-ES" dirty="0" smtClean="0"/>
              <a:t>Por defecto</a:t>
            </a:r>
            <a:r>
              <a:rPr lang="es-ES" dirty="0"/>
              <a:t>, todos los dispositivos </a:t>
            </a:r>
            <a:r>
              <a:rPr lang="es-ES" dirty="0" smtClean="0"/>
              <a:t>móviles Android</a:t>
            </a:r>
            <a:r>
              <a:rPr lang="es-ES" dirty="0"/>
              <a:t>, iOS (iPhone/iPad) u otros </a:t>
            </a:r>
            <a:r>
              <a:rPr lang="es-ES" dirty="0" smtClean="0"/>
              <a:t>sistemas como </a:t>
            </a:r>
            <a:r>
              <a:rPr lang="es-ES" dirty="0"/>
              <a:t>Windows o Apple, cuentan </a:t>
            </a:r>
            <a:r>
              <a:rPr lang="es-ES" dirty="0" smtClean="0"/>
              <a:t>con aplicaciones </a:t>
            </a:r>
            <a:r>
              <a:rPr lang="es-ES" dirty="0"/>
              <a:t>preinstaladas para </a:t>
            </a:r>
            <a:r>
              <a:rPr lang="es-ES" dirty="0" smtClean="0"/>
              <a:t>descargar otras </a:t>
            </a:r>
            <a:r>
              <a:rPr lang="es-ES" dirty="0"/>
              <a:t>aplicaciones: Play Store, App Store </a:t>
            </a:r>
            <a:r>
              <a:rPr lang="es-ES" dirty="0" smtClean="0"/>
              <a:t>o Microsoft </a:t>
            </a:r>
            <a:r>
              <a:rPr lang="es-ES" dirty="0"/>
              <a:t>Store</a:t>
            </a:r>
            <a:r>
              <a:rPr lang="es-ES" dirty="0" smtClean="0"/>
              <a:t>.</a:t>
            </a:r>
          </a:p>
          <a:p>
            <a:pPr lvl="0"/>
            <a:endParaRPr lang="es-ES" dirty="0"/>
          </a:p>
          <a:p>
            <a:pPr lvl="0"/>
            <a:r>
              <a:rPr lang="es-ES" dirty="0"/>
              <a:t>Aunque estas tiendas oficiales </a:t>
            </a:r>
            <a:r>
              <a:rPr lang="es-ES" dirty="0" smtClean="0"/>
              <a:t>cuentan con </a:t>
            </a:r>
            <a:r>
              <a:rPr lang="es-ES" dirty="0"/>
              <a:t>filtros de protección, no son </a:t>
            </a:r>
            <a:r>
              <a:rPr lang="es-ES" dirty="0" smtClean="0"/>
              <a:t>100% infalibles</a:t>
            </a:r>
            <a:r>
              <a:rPr lang="es-ES" dirty="0"/>
              <a:t>, por lo que debemos </a:t>
            </a:r>
            <a:r>
              <a:rPr lang="es-ES" dirty="0" smtClean="0"/>
              <a:t>seguir una </a:t>
            </a:r>
            <a:r>
              <a:rPr lang="es-ES" dirty="0"/>
              <a:t>serie de pautas a la hora de </a:t>
            </a:r>
            <a:r>
              <a:rPr lang="es-ES" dirty="0" smtClean="0"/>
              <a:t>descargar </a:t>
            </a:r>
            <a:r>
              <a:rPr lang="es-ES" dirty="0"/>
              <a:t>alguna app</a:t>
            </a:r>
            <a:r>
              <a:rPr lang="es-ES" dirty="0" smtClean="0"/>
              <a:t>:</a:t>
            </a:r>
          </a:p>
          <a:p>
            <a:pPr marL="342900" lvl="0" indent="-342900">
              <a:buAutoNum type="arabicPeriod"/>
            </a:pPr>
            <a:r>
              <a:rPr lang="es-ES" dirty="0" smtClean="0"/>
              <a:t>Mirar </a:t>
            </a:r>
            <a:r>
              <a:rPr lang="es-ES" dirty="0"/>
              <a:t>el número de descargas que </a:t>
            </a:r>
            <a:r>
              <a:rPr lang="es-ES" dirty="0" smtClean="0"/>
              <a:t>tiene la </a:t>
            </a:r>
            <a:r>
              <a:rPr lang="es-ES" dirty="0"/>
              <a:t>aplicación. </a:t>
            </a:r>
            <a:endParaRPr lang="es-ES" dirty="0" smtClean="0"/>
          </a:p>
          <a:p>
            <a:pPr marL="342900" lvl="0" indent="-342900">
              <a:buAutoNum type="arabicPeriod"/>
            </a:pPr>
            <a:r>
              <a:rPr lang="es-ES" dirty="0" smtClean="0"/>
              <a:t>Analizar </a:t>
            </a:r>
            <a:r>
              <a:rPr lang="es-ES" dirty="0"/>
              <a:t>los comentarios y </a:t>
            </a:r>
            <a:r>
              <a:rPr lang="es-ES" dirty="0" smtClean="0"/>
              <a:t>valoraciones de </a:t>
            </a:r>
            <a:r>
              <a:rPr lang="es-ES" dirty="0"/>
              <a:t>la aplicación antes de descargarla.</a:t>
            </a:r>
          </a:p>
          <a:p>
            <a:pPr lvl="0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2054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47000" y="1179750"/>
            <a:ext cx="8250000" cy="27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PROPUESTA DE IMPLEMENTACIÓN EN EL AULA</a:t>
            </a:r>
            <a:br>
              <a:rPr lang="en-GB" sz="34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34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987841" y="147512"/>
            <a:ext cx="983673" cy="501859"/>
            <a:chOff x="1772402" y="243389"/>
            <a:chExt cx="983673" cy="501859"/>
          </a:xfrm>
        </p:grpSpPr>
        <p:sp>
          <p:nvSpPr>
            <p:cNvPr id="3" name="Rectángulo 2"/>
            <p:cNvSpPr/>
            <p:nvPr/>
          </p:nvSpPr>
          <p:spPr>
            <a:xfrm>
              <a:off x="1772402" y="243389"/>
              <a:ext cx="983673" cy="501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C84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02" y="243389"/>
              <a:ext cx="968598" cy="4906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4285F4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Words>506</Words>
  <Application>Microsoft Office PowerPoint</Application>
  <PresentationFormat>Presentación en pantalla (16:9)</PresentationFormat>
  <Paragraphs>47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Source Sans Pro</vt:lpstr>
      <vt:lpstr>Arial</vt:lpstr>
      <vt:lpstr>Tahoma</vt:lpstr>
      <vt:lpstr>Simple Light</vt:lpstr>
      <vt:lpstr>ERALDI TRANSVERSALES DIGITALES   PROTECCIÓN DE DISPOSITIVOS</vt:lpstr>
      <vt:lpstr>Presentación de PowerPoint</vt:lpstr>
      <vt:lpstr>Presentación de PowerPoint</vt:lpstr>
      <vt:lpstr>Protección de dispositivos - Mecanismos de protección </vt:lpstr>
      <vt:lpstr>Protección de dispositivos - Mecanismos de protección </vt:lpstr>
      <vt:lpstr>Protección de dispositivos - Mecanismos de protección </vt:lpstr>
      <vt:lpstr>Protección de dispositivos - Mecanismos de protección </vt:lpstr>
      <vt:lpstr>Protección de dispositivos - Mecanismos de protección </vt:lpstr>
      <vt:lpstr>PROPUESTA DE IMPLEMENTACIÓN EN EL AULA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ANTECEDENTES de la FORMACIÓN PROFESIONAL DE EUSKADI en el ÁMBITO DIGITAL</dc:title>
  <dc:creator>Eli Alvarez</dc:creator>
  <cp:lastModifiedBy>Rosa Ana Rodriguez Rola</cp:lastModifiedBy>
  <cp:revision>76</cp:revision>
  <dcterms:modified xsi:type="dcterms:W3CDTF">2026-01-07T13:16:32Z</dcterms:modified>
</cp:coreProperties>
</file>