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04" r:id="rId3"/>
    <p:sldId id="306" r:id="rId4"/>
    <p:sldId id="305" r:id="rId5"/>
    <p:sldId id="308" r:id="rId6"/>
    <p:sldId id="262" r:id="rId7"/>
    <p:sldId id="263" r:id="rId8"/>
    <p:sldId id="309" r:id="rId9"/>
    <p:sldId id="310" r:id="rId10"/>
    <p:sldId id="312" r:id="rId11"/>
    <p:sldId id="313" r:id="rId12"/>
    <p:sldId id="264" r:id="rId13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36"/>
    <a:srgbClr val="218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8bf829b8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00" tIns="89300" rIns="89300" bIns="89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/>
          </a:p>
        </p:txBody>
      </p:sp>
      <p:sp>
        <p:nvSpPr>
          <p:cNvPr id="52" name="Google Shape;52;g138bf829b8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8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592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5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64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36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2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8bf829b8c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8bf829b8c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8bf829b8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8bf829b8c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53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14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?ref=chooser-v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93605" y="2165514"/>
            <a:ext cx="8250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ERALDI</a:t>
            </a:r>
            <a:endParaRPr sz="3400" b="1" dirty="0" smtClean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SzPts val="4680"/>
            </a:pP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TRANSVERSALES DIGITALES </a:t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NETIQUETA</a:t>
            </a: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568" y="4745949"/>
            <a:ext cx="803486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© 2024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by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 ERALDI TARTANGA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is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licensed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under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Creative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Attribution-NonCommercial-ShareAlike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       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3" name="AutoShape 2" descr="https://chooser-beta.creativecommons.org/img/cc-logo.f0ab4ebe.sv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8739188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3" descr="https://chooser-beta.creativecommons.org/img/cc-by.21b728bb.svg"/>
          <p:cNvSpPr>
            <a:spLocks noChangeAspect="1" noChangeArrowheads="1"/>
          </p:cNvSpPr>
          <p:nvPr/>
        </p:nvSpPr>
        <p:spPr bwMode="auto">
          <a:xfrm>
            <a:off x="8799513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chooser-beta.creativecommons.org/img/cc-nc.218f18fc.svg"/>
          <p:cNvSpPr>
            <a:spLocks noChangeAspect="1" noChangeArrowheads="1"/>
          </p:cNvSpPr>
          <p:nvPr/>
        </p:nvSpPr>
        <p:spPr bwMode="auto">
          <a:xfrm>
            <a:off x="8859838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5" descr="https://chooser-beta.creativecommons.org/img/cc-sa.d1572b71.svg"/>
          <p:cNvSpPr>
            <a:spLocks noChangeAspect="1" noChangeArrowheads="1"/>
          </p:cNvSpPr>
          <p:nvPr/>
        </p:nvSpPr>
        <p:spPr bwMode="auto">
          <a:xfrm>
            <a:off x="8920163" y="-90488"/>
            <a:ext cx="190500" cy="1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83" y="4456239"/>
            <a:ext cx="2128244" cy="2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61" name="Conector recto de flecha 60"/>
          <p:cNvCxnSpPr/>
          <p:nvPr/>
        </p:nvCxnSpPr>
        <p:spPr>
          <a:xfrm>
            <a:off x="4336854" y="1997215"/>
            <a:ext cx="2" cy="16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206" y="1025998"/>
            <a:ext cx="2697738" cy="954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744" y="2389227"/>
            <a:ext cx="797197" cy="6795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86" y="3627607"/>
            <a:ext cx="7354634" cy="13142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127" y="2423506"/>
            <a:ext cx="1930586" cy="5346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579068"/>
            <a:ext cx="1432454" cy="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sp>
        <p:nvSpPr>
          <p:cNvPr id="9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0" y="1171522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err="1" smtClean="0">
                <a:solidFill>
                  <a:schemeClr val="bg1"/>
                </a:solidFill>
              </a:rPr>
              <a:t>Bibliografia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588875" y="2062138"/>
            <a:ext cx="645795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Viceconsejería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Formación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Profesional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Tahoma"/>
                <a:cs typeface="Tahoma"/>
              </a:rPr>
              <a:t>del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Gobierno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chemeClr val="bg1"/>
                </a:solidFill>
                <a:latin typeface="Tahoma"/>
                <a:cs typeface="Tahoma"/>
              </a:rPr>
              <a:t>Vasco.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chemeClr val="bg1"/>
                </a:solidFill>
                <a:latin typeface="Tahoma"/>
                <a:cs typeface="Tahoma"/>
              </a:rPr>
              <a:t>Este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trabajo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cuenta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con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la </a:t>
            </a:r>
            <a:r>
              <a:rPr sz="1400" spc="-42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Autorización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Internacional </a:t>
            </a:r>
            <a:r>
              <a:rPr sz="1400" spc="-35" dirty="0">
                <a:solidFill>
                  <a:schemeClr val="bg1"/>
                </a:solidFill>
                <a:latin typeface="Tahoma"/>
                <a:cs typeface="Tahoma"/>
              </a:rPr>
              <a:t>Creative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Commons Reconocimiento-NoComercial-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CompartirIgual</a:t>
            </a:r>
            <a:r>
              <a:rPr sz="1400" spc="-1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(CC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chemeClr val="bg1"/>
                </a:solidFill>
                <a:latin typeface="Tahoma"/>
                <a:cs typeface="Tahoma"/>
              </a:rPr>
              <a:t>BY-NC-SA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4.0).</a:t>
            </a:r>
            <a:endParaRPr sz="1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6724" y="2174575"/>
            <a:ext cx="1493823" cy="3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144453" y="2139710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</a:rPr>
              <a:t>LASTER ARTE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object 4"/>
          <p:cNvGrpSpPr/>
          <p:nvPr/>
        </p:nvGrpSpPr>
        <p:grpSpPr>
          <a:xfrm>
            <a:off x="430530" y="1510447"/>
            <a:ext cx="8152216" cy="2766832"/>
            <a:chOff x="-3419" y="1301075"/>
            <a:chExt cx="8971491" cy="2967474"/>
          </a:xfrm>
        </p:grpSpPr>
        <p:pic>
          <p:nvPicPr>
            <p:cNvPr id="1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349" y="1301075"/>
              <a:ext cx="3491297" cy="600350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419" y="2195000"/>
              <a:ext cx="4396072" cy="1750224"/>
            </a:xfrm>
            <a:prstGeom prst="rect">
              <a:avLst/>
            </a:prstGeom>
          </p:spPr>
        </p:pic>
        <p:pic>
          <p:nvPicPr>
            <p:cNvPr id="14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1871675"/>
              <a:ext cx="4396072" cy="2396874"/>
            </a:xfrm>
            <a:prstGeom prst="rect">
              <a:avLst/>
            </a:prstGeom>
          </p:spPr>
        </p:pic>
      </p:grpSp>
      <p:sp>
        <p:nvSpPr>
          <p:cNvPr id="15" name="Google Shape;108;p20"/>
          <p:cNvSpPr/>
          <p:nvPr/>
        </p:nvSpPr>
        <p:spPr>
          <a:xfrm>
            <a:off x="106680" y="823801"/>
            <a:ext cx="8976360" cy="499307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uadroTexto 15"/>
          <p:cNvSpPr txBox="1"/>
          <p:nvPr/>
        </p:nvSpPr>
        <p:spPr>
          <a:xfrm>
            <a:off x="430530" y="922695"/>
            <a:ext cx="832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Definición: La Netiqueta son las normas básicas de </a:t>
            </a:r>
            <a:r>
              <a:rPr lang="es-ES" dirty="0">
                <a:solidFill>
                  <a:schemeClr val="bg1"/>
                </a:solidFill>
              </a:rPr>
              <a:t>comportamiento o </a:t>
            </a:r>
            <a:r>
              <a:rPr lang="es-ES" dirty="0" smtClean="0">
                <a:solidFill>
                  <a:schemeClr val="bg1"/>
                </a:solidFill>
              </a:rPr>
              <a:t>estilo en entornos digitales.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76360" cy="499307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uadroTexto 15"/>
          <p:cNvSpPr txBox="1"/>
          <p:nvPr/>
        </p:nvSpPr>
        <p:spPr>
          <a:xfrm>
            <a:off x="430530" y="922695"/>
            <a:ext cx="832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Definición: La Netiqueta son las normas básicas de </a:t>
            </a:r>
            <a:r>
              <a:rPr lang="es-ES" dirty="0">
                <a:solidFill>
                  <a:schemeClr val="bg1"/>
                </a:solidFill>
              </a:rPr>
              <a:t>comportamiento o </a:t>
            </a:r>
            <a:r>
              <a:rPr lang="es-ES" dirty="0" smtClean="0">
                <a:solidFill>
                  <a:schemeClr val="bg1"/>
                </a:solidFill>
              </a:rPr>
              <a:t>estilo en entornos digitales.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7" name="object 2"/>
          <p:cNvGrpSpPr/>
          <p:nvPr/>
        </p:nvGrpSpPr>
        <p:grpSpPr>
          <a:xfrm>
            <a:off x="229593" y="1509802"/>
            <a:ext cx="8853447" cy="3194773"/>
            <a:chOff x="251999" y="1274275"/>
            <a:chExt cx="8853447" cy="3194773"/>
          </a:xfrm>
        </p:grpSpPr>
        <p:pic>
          <p:nvPicPr>
            <p:cNvPr id="19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824" y="1274275"/>
              <a:ext cx="3491297" cy="600350"/>
            </a:xfrm>
            <a:prstGeom prst="rect">
              <a:avLst/>
            </a:prstGeom>
          </p:spPr>
        </p:pic>
        <p:pic>
          <p:nvPicPr>
            <p:cNvPr id="20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9" y="2261900"/>
              <a:ext cx="4533447" cy="1756723"/>
            </a:xfrm>
            <a:prstGeom prst="rect">
              <a:avLst/>
            </a:prstGeom>
          </p:spPr>
        </p:pic>
        <p:pic>
          <p:nvPicPr>
            <p:cNvPr id="21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999" y="1878400"/>
              <a:ext cx="4533447" cy="2590648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3" name="Rectángulo 12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76360" cy="499307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object 2"/>
          <p:cNvSpPr/>
          <p:nvPr/>
        </p:nvSpPr>
        <p:spPr>
          <a:xfrm>
            <a:off x="160150" y="1256299"/>
            <a:ext cx="8731250" cy="3728085"/>
          </a:xfrm>
          <a:custGeom>
            <a:avLst/>
            <a:gdLst/>
            <a:ahLst/>
            <a:cxnLst/>
            <a:rect l="l" t="t" r="r" b="b"/>
            <a:pathLst>
              <a:path w="8731250" h="3728085">
                <a:moveTo>
                  <a:pt x="4749" y="0"/>
                </a:moveTo>
                <a:lnTo>
                  <a:pt x="4749" y="3727849"/>
                </a:lnTo>
              </a:path>
              <a:path w="8731250" h="3728085">
                <a:moveTo>
                  <a:pt x="0" y="4749"/>
                </a:moveTo>
                <a:lnTo>
                  <a:pt x="8730924" y="4749"/>
                </a:lnTo>
              </a:path>
              <a:path w="8731250" h="3728085">
                <a:moveTo>
                  <a:pt x="0" y="3723099"/>
                </a:moveTo>
                <a:lnTo>
                  <a:pt x="8730924" y="37230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400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u-ES" sz="14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1400" dirty="0" err="1" smtClean="0">
                <a:solidFill>
                  <a:schemeClr val="bg1">
                    <a:lumMod val="95000"/>
                  </a:schemeClr>
                </a:solidFill>
              </a:rPr>
              <a:t>rmas</a:t>
            </a:r>
            <a:r>
              <a:rPr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1400" dirty="0">
                <a:solidFill>
                  <a:schemeClr val="bg1">
                    <a:lumMod val="95000"/>
                  </a:schemeClr>
                </a:solidFill>
              </a:rPr>
              <a:t>básicas de comportamiento para entornos digitales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64532" y="1377551"/>
            <a:ext cx="8626868" cy="3801233"/>
            <a:chOff x="264532" y="1377551"/>
            <a:chExt cx="8626868" cy="3801233"/>
          </a:xfrm>
        </p:grpSpPr>
        <p:sp>
          <p:nvSpPr>
            <p:cNvPr id="24" name="object 4"/>
            <p:cNvSpPr txBox="1">
              <a:spLocks/>
            </p:cNvSpPr>
            <p:nvPr/>
          </p:nvSpPr>
          <p:spPr>
            <a:xfrm>
              <a:off x="264532" y="1459468"/>
              <a:ext cx="2991485" cy="33885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2700" marR="5080">
                <a:lnSpc>
                  <a:spcPct val="114999"/>
                </a:lnSpc>
                <a:spcBef>
                  <a:spcPts val="100"/>
                </a:spcBef>
              </a:pPr>
              <a:r>
                <a:rPr lang="es-ES" sz="1200" spc="-70" dirty="0" smtClean="0"/>
                <a:t>1.-</a:t>
              </a:r>
              <a:r>
                <a:rPr lang="es-ES" sz="1200" spc="-95" dirty="0" smtClean="0"/>
                <a:t> </a:t>
              </a:r>
              <a:r>
                <a:rPr lang="es-ES" sz="1200" b="1" i="1" u="heavy" spc="-19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Recuerda</a:t>
              </a:r>
              <a:r>
                <a:rPr lang="es-ES" sz="1200" b="1" i="1" u="heavy" spc="-13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20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que</a:t>
              </a:r>
              <a:r>
                <a:rPr lang="es-ES" sz="1200" b="1" i="1" u="heavy" spc="-13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17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todos</a:t>
              </a:r>
              <a:r>
                <a:rPr lang="es-ES" sz="1200" b="1" i="1" u="heavy" spc="-13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21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somos</a:t>
              </a:r>
              <a:r>
                <a:rPr lang="es-ES" sz="1200" b="1" i="1" u="heavy" spc="-12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19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seres</a:t>
              </a:r>
              <a:r>
                <a:rPr lang="es-ES" sz="1200" b="1" i="1" u="heavy" spc="-13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5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humanos.</a:t>
              </a:r>
              <a:r>
                <a:rPr lang="es-ES" sz="1200" b="1" i="1" spc="-55" dirty="0" smtClean="0">
                  <a:latin typeface="Verdana"/>
                  <a:cs typeface="Verdana"/>
                </a:rPr>
                <a:t> </a:t>
              </a:r>
              <a:r>
                <a:rPr lang="es-ES" sz="1200" spc="-45" dirty="0" smtClean="0"/>
                <a:t>Ten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en</a:t>
              </a:r>
              <a:r>
                <a:rPr lang="es-ES" sz="1200" spc="-30" dirty="0" smtClean="0"/>
                <a:t> </a:t>
              </a:r>
              <a:r>
                <a:rPr lang="es-ES" sz="1200" spc="-10" dirty="0" smtClean="0"/>
                <a:t>cuenta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que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quien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lee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lo</a:t>
              </a:r>
              <a:r>
                <a:rPr lang="es-ES" sz="1200" spc="-30" dirty="0" smtClean="0"/>
                <a:t> </a:t>
              </a:r>
              <a:r>
                <a:rPr lang="es-ES" sz="1200" dirty="0" smtClean="0"/>
                <a:t>que</a:t>
              </a:r>
              <a:r>
                <a:rPr lang="es-ES" sz="1200" spc="-30" dirty="0" smtClean="0"/>
                <a:t> </a:t>
              </a:r>
              <a:r>
                <a:rPr lang="es-ES" sz="1200" spc="-10" dirty="0" smtClean="0"/>
                <a:t>escribes</a:t>
              </a:r>
              <a:r>
                <a:rPr lang="es-ES" sz="1200" spc="-30" dirty="0" smtClean="0"/>
                <a:t> </a:t>
              </a:r>
              <a:r>
                <a:rPr lang="es-ES" sz="1200" spc="-25" dirty="0" smtClean="0"/>
                <a:t>es </a:t>
              </a:r>
              <a:r>
                <a:rPr lang="es-ES" sz="1200" spc="-10" dirty="0" smtClean="0"/>
                <a:t>otra</a:t>
              </a:r>
              <a:r>
                <a:rPr lang="es-ES" sz="1200" spc="-45" dirty="0" smtClean="0"/>
                <a:t> </a:t>
              </a:r>
              <a:r>
                <a:rPr lang="es-ES" sz="1200" spc="-10" dirty="0" smtClean="0"/>
                <a:t>persona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y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que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la</a:t>
              </a:r>
              <a:r>
                <a:rPr lang="es-ES" sz="1200" spc="-40" dirty="0" smtClean="0"/>
                <a:t> </a:t>
              </a:r>
              <a:r>
                <a:rPr lang="es-ES" sz="1200" spc="-10" dirty="0" smtClean="0"/>
                <a:t>forma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en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la</a:t>
              </a:r>
              <a:r>
                <a:rPr lang="es-ES" sz="1200" spc="-45" dirty="0" smtClean="0"/>
                <a:t> </a:t>
              </a:r>
              <a:r>
                <a:rPr lang="es-ES" sz="1200" dirty="0" smtClean="0"/>
                <a:t>que</a:t>
              </a:r>
              <a:r>
                <a:rPr lang="es-ES" sz="1200" spc="-40" dirty="0" smtClean="0"/>
                <a:t> </a:t>
              </a:r>
              <a:r>
                <a:rPr lang="es-ES" sz="1200" dirty="0" smtClean="0"/>
                <a:t>te</a:t>
              </a:r>
              <a:r>
                <a:rPr lang="es-ES" sz="1200" spc="-45" dirty="0" smtClean="0"/>
                <a:t> </a:t>
              </a:r>
              <a:r>
                <a:rPr lang="es-ES" sz="1200" spc="-10" dirty="0" smtClean="0"/>
                <a:t>dirijas </a:t>
              </a:r>
              <a:r>
                <a:rPr lang="es-ES" sz="1200" spc="-25" dirty="0" smtClean="0"/>
                <a:t>puede</a:t>
              </a:r>
              <a:r>
                <a:rPr lang="es-ES" sz="1200" spc="-60" dirty="0" smtClean="0"/>
                <a:t> </a:t>
              </a:r>
              <a:r>
                <a:rPr lang="es-ES" sz="1200" spc="-20" dirty="0" smtClean="0"/>
                <a:t>herir</a:t>
              </a:r>
              <a:r>
                <a:rPr lang="es-ES" sz="1200" spc="-55" dirty="0" smtClean="0"/>
                <a:t> </a:t>
              </a:r>
              <a:r>
                <a:rPr lang="es-ES" sz="1200" spc="-35" dirty="0" smtClean="0"/>
                <a:t>sus</a:t>
              </a:r>
              <a:r>
                <a:rPr lang="es-ES" sz="1200" spc="-55" dirty="0" smtClean="0"/>
                <a:t> </a:t>
              </a:r>
              <a:r>
                <a:rPr lang="es-ES" sz="1200" spc="-25" dirty="0" smtClean="0"/>
                <a:t>sentimientos.</a:t>
              </a:r>
              <a:r>
                <a:rPr lang="es-ES" sz="1200" spc="-55" dirty="0" smtClean="0"/>
                <a:t> </a:t>
              </a:r>
              <a:r>
                <a:rPr lang="es-ES" sz="1200" spc="-20" dirty="0" smtClean="0"/>
                <a:t>Por</a:t>
              </a:r>
              <a:r>
                <a:rPr lang="es-ES" sz="1200" spc="-55" dirty="0" smtClean="0"/>
                <a:t> </a:t>
              </a:r>
              <a:r>
                <a:rPr lang="es-ES" sz="1200" dirty="0" smtClean="0"/>
                <a:t>lo</a:t>
              </a:r>
              <a:r>
                <a:rPr lang="es-ES" sz="1200" spc="-55" dirty="0" smtClean="0"/>
                <a:t> </a:t>
              </a:r>
              <a:r>
                <a:rPr lang="es-ES" sz="1200" spc="-25" dirty="0" smtClean="0"/>
                <a:t>tanto</a:t>
              </a:r>
              <a:r>
                <a:rPr lang="es-ES" sz="1200" spc="-60" dirty="0" smtClean="0"/>
                <a:t> </a:t>
              </a:r>
              <a:r>
                <a:rPr lang="es-ES" sz="1200" spc="-10" dirty="0" smtClean="0"/>
                <a:t>debes tratar</a:t>
              </a:r>
              <a:r>
                <a:rPr lang="es-ES" sz="1200" spc="-15" dirty="0" smtClean="0"/>
                <a:t> </a:t>
              </a:r>
              <a:r>
                <a:rPr lang="es-ES" sz="1200" dirty="0" smtClean="0"/>
                <a:t>a</a:t>
              </a:r>
              <a:r>
                <a:rPr lang="es-ES" sz="1200" spc="-10" dirty="0" smtClean="0"/>
                <a:t> </a:t>
              </a:r>
              <a:r>
                <a:rPr lang="es-ES" sz="1200" dirty="0" smtClean="0"/>
                <a:t>las</a:t>
              </a:r>
              <a:r>
                <a:rPr lang="es-ES" sz="1200" spc="-10" dirty="0" smtClean="0"/>
                <a:t> personas </a:t>
              </a:r>
              <a:r>
                <a:rPr lang="es-ES" sz="1200" dirty="0" smtClean="0"/>
                <a:t>con</a:t>
              </a:r>
              <a:r>
                <a:rPr lang="es-ES" sz="1200" spc="-10" dirty="0" smtClean="0"/>
                <a:t> </a:t>
              </a:r>
              <a:r>
                <a:rPr lang="es-ES" sz="1200" dirty="0" smtClean="0"/>
                <a:t>las</a:t>
              </a:r>
              <a:r>
                <a:rPr lang="es-ES" sz="1200" spc="-10" dirty="0" smtClean="0"/>
                <a:t> </a:t>
              </a:r>
              <a:r>
                <a:rPr lang="es-ES" sz="1200" dirty="0" smtClean="0"/>
                <a:t>que</a:t>
              </a:r>
              <a:r>
                <a:rPr lang="es-ES" sz="1200" spc="-10" dirty="0" smtClean="0"/>
                <a:t> </a:t>
              </a:r>
              <a:r>
                <a:rPr lang="es-ES" sz="1200" dirty="0" smtClean="0"/>
                <a:t>te</a:t>
              </a:r>
              <a:r>
                <a:rPr lang="es-ES" sz="1200" spc="-10" dirty="0" smtClean="0"/>
                <a:t> comunicas </a:t>
              </a:r>
              <a:r>
                <a:rPr lang="es-ES" sz="1200" spc="-20" dirty="0" smtClean="0"/>
                <a:t>con</a:t>
              </a:r>
              <a:r>
                <a:rPr lang="es-ES" sz="1200" spc="-90" dirty="0" smtClean="0"/>
                <a:t> </a:t>
              </a:r>
              <a:r>
                <a:rPr lang="es-ES" sz="1200" spc="-30" dirty="0" smtClean="0"/>
                <a:t>respeto</a:t>
              </a:r>
              <a:r>
                <a:rPr lang="es-ES" sz="1200" spc="-85" dirty="0" smtClean="0"/>
                <a:t> </a:t>
              </a:r>
              <a:r>
                <a:rPr lang="es-ES" sz="1200" spc="-50" dirty="0" smtClean="0"/>
                <a:t>y</a:t>
              </a:r>
              <a:r>
                <a:rPr lang="es-ES" sz="1200" spc="-85" dirty="0" smtClean="0"/>
                <a:t> </a:t>
              </a:r>
              <a:r>
                <a:rPr lang="es-ES" sz="1200" dirty="0" smtClean="0"/>
                <a:t>midiendo</a:t>
              </a:r>
              <a:r>
                <a:rPr lang="es-ES" sz="1200" spc="195" dirty="0" smtClean="0"/>
                <a:t> </a:t>
              </a:r>
              <a:r>
                <a:rPr lang="es-ES" sz="1200" spc="-10" dirty="0" smtClean="0"/>
                <a:t>las</a:t>
              </a:r>
              <a:r>
                <a:rPr lang="es-ES" sz="1200" spc="-90" dirty="0" smtClean="0"/>
                <a:t> </a:t>
              </a:r>
              <a:r>
                <a:rPr lang="es-ES" sz="1200" spc="-25" dirty="0" smtClean="0"/>
                <a:t>palabras</a:t>
              </a:r>
              <a:r>
                <a:rPr lang="es-ES" sz="1200" spc="-85" dirty="0" smtClean="0"/>
                <a:t> </a:t>
              </a:r>
              <a:r>
                <a:rPr lang="es-ES" sz="1200" spc="-25" dirty="0" smtClean="0"/>
                <a:t>que</a:t>
              </a:r>
              <a:r>
                <a:rPr lang="es-ES" sz="1200" spc="-85" dirty="0" smtClean="0"/>
                <a:t> </a:t>
              </a:r>
              <a:r>
                <a:rPr lang="es-ES" sz="1200" spc="-25" dirty="0" smtClean="0"/>
                <a:t>dices</a:t>
              </a:r>
              <a:r>
                <a:rPr lang="es-ES" sz="1200" spc="-85" dirty="0" smtClean="0"/>
                <a:t> </a:t>
              </a:r>
              <a:r>
                <a:rPr lang="es-ES" sz="1200" spc="-50" dirty="0" smtClean="0"/>
                <a:t>o </a:t>
              </a:r>
              <a:r>
                <a:rPr lang="es-ES" sz="1200" spc="-10" dirty="0" smtClean="0"/>
                <a:t>escribes.</a:t>
              </a:r>
              <a:r>
                <a:rPr lang="es-ES" sz="1200" spc="50" dirty="0" smtClean="0"/>
                <a:t> </a:t>
              </a:r>
              <a:r>
                <a:rPr lang="es-ES" sz="1200" dirty="0" smtClean="0"/>
                <a:t>En</a:t>
              </a:r>
              <a:r>
                <a:rPr lang="es-ES" sz="1200" spc="50" dirty="0" smtClean="0"/>
                <a:t> </a:t>
              </a:r>
              <a:r>
                <a:rPr lang="es-ES" sz="1200" spc="-10" dirty="0" smtClean="0"/>
                <a:t>general</a:t>
              </a:r>
              <a:r>
                <a:rPr lang="es-ES" sz="1200" spc="50" dirty="0" smtClean="0"/>
                <a:t> </a:t>
              </a:r>
              <a:r>
                <a:rPr lang="es-ES" sz="1200" dirty="0" smtClean="0"/>
                <a:t>debes</a:t>
              </a:r>
              <a:r>
                <a:rPr lang="es-ES" sz="1200" spc="50" dirty="0" smtClean="0"/>
                <a:t> </a:t>
              </a:r>
              <a:r>
                <a:rPr lang="es-ES" sz="1200" dirty="0" smtClean="0"/>
                <a:t>tratar</a:t>
              </a:r>
              <a:r>
                <a:rPr lang="es-ES" sz="1200" spc="50" dirty="0" smtClean="0"/>
                <a:t> </a:t>
              </a:r>
              <a:r>
                <a:rPr lang="es-ES" sz="1200" dirty="0" smtClean="0"/>
                <a:t>a</a:t>
              </a:r>
              <a:r>
                <a:rPr lang="es-ES" sz="1200" spc="55" dirty="0" smtClean="0"/>
                <a:t> </a:t>
              </a:r>
              <a:r>
                <a:rPr lang="es-ES" sz="1200" dirty="0" smtClean="0"/>
                <a:t>los</a:t>
              </a:r>
              <a:r>
                <a:rPr lang="es-ES" sz="1200" spc="50" dirty="0" smtClean="0"/>
                <a:t> </a:t>
              </a:r>
              <a:r>
                <a:rPr lang="es-ES" sz="1200" spc="-10" dirty="0" smtClean="0"/>
                <a:t>demás </a:t>
              </a:r>
              <a:r>
                <a:rPr lang="es-ES" sz="1200" spc="-20" dirty="0" smtClean="0"/>
                <a:t>como</a:t>
              </a:r>
              <a:r>
                <a:rPr lang="es-ES" sz="1200" spc="-105" dirty="0" smtClean="0"/>
                <a:t> </a:t>
              </a:r>
              <a:r>
                <a:rPr lang="es-ES" sz="1200" spc="-25" dirty="0" smtClean="0"/>
                <a:t>quieres</a:t>
              </a:r>
              <a:r>
                <a:rPr lang="es-ES" sz="1200" spc="-105" dirty="0" smtClean="0"/>
                <a:t> </a:t>
              </a:r>
              <a:r>
                <a:rPr lang="es-ES" sz="1200" spc="-25" dirty="0" smtClean="0"/>
                <a:t>que</a:t>
              </a:r>
              <a:r>
                <a:rPr lang="es-ES" sz="1200" spc="-105" dirty="0" smtClean="0"/>
                <a:t> </a:t>
              </a:r>
              <a:r>
                <a:rPr lang="es-ES" sz="1200" spc="-30" dirty="0" smtClean="0"/>
                <a:t>te</a:t>
              </a:r>
              <a:r>
                <a:rPr lang="es-ES" sz="1200" spc="-105" dirty="0" smtClean="0"/>
                <a:t> </a:t>
              </a:r>
              <a:r>
                <a:rPr lang="es-ES" sz="1200" spc="-10" dirty="0" smtClean="0"/>
                <a:t>traten.</a:t>
              </a:r>
            </a:p>
            <a:p>
              <a:pPr>
                <a:spcBef>
                  <a:spcPts val="405"/>
                </a:spcBef>
              </a:pPr>
              <a:endParaRPr lang="es-ES" sz="1200" spc="-10" dirty="0" smtClean="0"/>
            </a:p>
            <a:p>
              <a:pPr marL="12700"/>
              <a:r>
                <a:rPr lang="es-ES" sz="1200" spc="-70" dirty="0" smtClean="0"/>
                <a:t>2.-</a:t>
              </a:r>
              <a:r>
                <a:rPr lang="es-ES" sz="1200" spc="-100" dirty="0" smtClean="0"/>
                <a:t> </a:t>
              </a:r>
              <a:r>
                <a:rPr lang="es-ES" sz="1200" b="1" i="1" u="heavy" spc="-175" dirty="0" err="1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Comportate</a:t>
              </a:r>
              <a:r>
                <a:rPr lang="es-ES" sz="1200" b="1" i="1" u="heavy" spc="-14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21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como</a:t>
              </a:r>
              <a:r>
                <a:rPr lang="es-ES" sz="1200" b="1" i="1" u="heavy" spc="-13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204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en</a:t>
              </a:r>
              <a:r>
                <a:rPr lang="es-ES" sz="1200" b="1" i="1" u="heavy" spc="-13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11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la</a:t>
              </a:r>
              <a:r>
                <a:rPr lang="es-ES" sz="1200" b="1" i="1" u="heavy" spc="-13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15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vida</a:t>
              </a:r>
              <a:r>
                <a:rPr lang="es-ES" sz="1200" b="1" i="1" u="heavy" spc="-135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lang="es-ES" sz="1200" b="1" i="1" u="heavy" spc="-20" dirty="0" smtClean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real.</a:t>
              </a:r>
            </a:p>
            <a:p>
              <a:pPr marL="12700" marR="5080" algn="just">
                <a:lnSpc>
                  <a:spcPct val="114999"/>
                </a:lnSpc>
              </a:pPr>
              <a:r>
                <a:rPr lang="es-ES" sz="1200" spc="-20" dirty="0" smtClean="0"/>
                <a:t>Recuerda </a:t>
              </a:r>
              <a:r>
                <a:rPr lang="es-ES" sz="1200" dirty="0" smtClean="0"/>
                <a:t>tus</a:t>
              </a:r>
              <a:r>
                <a:rPr lang="es-ES" sz="1200" spc="-15" dirty="0" smtClean="0"/>
                <a:t> </a:t>
              </a:r>
              <a:r>
                <a:rPr lang="es-ES" sz="1200" dirty="0" smtClean="0"/>
                <a:t>modales</a:t>
              </a:r>
              <a:r>
                <a:rPr lang="es-ES" sz="1200" spc="-20" dirty="0" smtClean="0"/>
                <a:t> </a:t>
              </a:r>
              <a:r>
                <a:rPr lang="es-ES" sz="1200" dirty="0" smtClean="0"/>
                <a:t>en</a:t>
              </a:r>
              <a:r>
                <a:rPr lang="es-ES" sz="1200" spc="-15" dirty="0" smtClean="0"/>
                <a:t> </a:t>
              </a:r>
              <a:r>
                <a:rPr lang="es-ES" sz="1200" dirty="0" smtClean="0"/>
                <a:t>las</a:t>
              </a:r>
              <a:r>
                <a:rPr lang="es-ES" sz="1200" spc="-15" dirty="0" smtClean="0"/>
                <a:t> </a:t>
              </a:r>
              <a:r>
                <a:rPr lang="es-ES" sz="1200" spc="-10" dirty="0" smtClean="0"/>
                <a:t>interacciones</a:t>
              </a:r>
              <a:r>
                <a:rPr lang="es-ES" sz="1200" spc="-20" dirty="0" smtClean="0"/>
                <a:t> </a:t>
              </a:r>
              <a:r>
                <a:rPr lang="es-ES" sz="1200" spc="-25" dirty="0" smtClean="0"/>
                <a:t>con </a:t>
              </a:r>
              <a:r>
                <a:rPr lang="es-ES" sz="1200" dirty="0" smtClean="0"/>
                <a:t>otras</a:t>
              </a:r>
              <a:r>
                <a:rPr lang="es-ES" sz="1200" spc="120" dirty="0" smtClean="0"/>
                <a:t>  </a:t>
              </a:r>
              <a:r>
                <a:rPr lang="es-ES" sz="1200" dirty="0" smtClean="0"/>
                <a:t>personas</a:t>
              </a:r>
              <a:r>
                <a:rPr lang="es-ES" sz="1200" spc="125" dirty="0" smtClean="0"/>
                <a:t>  </a:t>
              </a:r>
              <a:r>
                <a:rPr lang="es-ES" sz="1200" dirty="0" smtClean="0"/>
                <a:t>en</a:t>
              </a:r>
              <a:r>
                <a:rPr lang="es-ES" sz="1200" spc="120" dirty="0" smtClean="0"/>
                <a:t>  </a:t>
              </a:r>
              <a:r>
                <a:rPr lang="es-ES" sz="1200" dirty="0" smtClean="0"/>
                <a:t>entornos</a:t>
              </a:r>
              <a:r>
                <a:rPr lang="es-ES" sz="1200" spc="125" dirty="0" smtClean="0"/>
                <a:t>  </a:t>
              </a:r>
              <a:r>
                <a:rPr lang="es-ES" sz="1200" dirty="0" smtClean="0"/>
                <a:t>digitales.</a:t>
              </a:r>
              <a:r>
                <a:rPr lang="es-ES" sz="1200" spc="125" dirty="0" smtClean="0"/>
                <a:t>  </a:t>
              </a:r>
              <a:r>
                <a:rPr lang="es-ES" sz="1200" spc="-25" dirty="0" smtClean="0"/>
                <a:t>Se </a:t>
              </a:r>
              <a:r>
                <a:rPr lang="es-ES" sz="1200" dirty="0" smtClean="0"/>
                <a:t>respetuoso</a:t>
              </a:r>
              <a:r>
                <a:rPr lang="es-ES" sz="1200" spc="95" dirty="0" smtClean="0"/>
                <a:t> </a:t>
              </a:r>
              <a:r>
                <a:rPr lang="es-ES" sz="1200" dirty="0" smtClean="0"/>
                <a:t>con</a:t>
              </a:r>
              <a:r>
                <a:rPr lang="es-ES" sz="1200" spc="100" dirty="0" smtClean="0"/>
                <a:t> </a:t>
              </a:r>
              <a:r>
                <a:rPr lang="es-ES" sz="1200" dirty="0" smtClean="0"/>
                <a:t>la</a:t>
              </a:r>
              <a:r>
                <a:rPr lang="es-ES" sz="1200" spc="100" dirty="0" smtClean="0"/>
                <a:t> </a:t>
              </a:r>
              <a:r>
                <a:rPr lang="es-ES" sz="1200" dirty="0" smtClean="0"/>
                <a:t>opinión</a:t>
              </a:r>
              <a:r>
                <a:rPr lang="es-ES" sz="1200" spc="95" dirty="0" smtClean="0"/>
                <a:t> </a:t>
              </a:r>
              <a:r>
                <a:rPr lang="es-ES" sz="1200" dirty="0" smtClean="0"/>
                <a:t>ajena,</a:t>
              </a:r>
              <a:r>
                <a:rPr lang="es-ES" sz="1200" spc="100" dirty="0" smtClean="0"/>
                <a:t> </a:t>
              </a:r>
              <a:r>
                <a:rPr lang="es-ES" sz="1200" dirty="0" smtClean="0"/>
                <a:t>sé</a:t>
              </a:r>
              <a:r>
                <a:rPr lang="es-ES" sz="1200" spc="100" dirty="0" smtClean="0"/>
                <a:t> </a:t>
              </a:r>
              <a:r>
                <a:rPr lang="es-ES" sz="1200" dirty="0" smtClean="0"/>
                <a:t>cortés,</a:t>
              </a:r>
              <a:r>
                <a:rPr lang="es-ES" sz="1200" spc="95" dirty="0" smtClean="0"/>
                <a:t> </a:t>
              </a:r>
              <a:r>
                <a:rPr lang="es-ES" sz="1200" spc="-50" dirty="0" smtClean="0"/>
                <a:t>y </a:t>
              </a:r>
              <a:r>
                <a:rPr lang="es-ES" sz="1200" spc="-35" dirty="0" smtClean="0"/>
                <a:t>respeta</a:t>
              </a:r>
              <a:r>
                <a:rPr lang="es-ES" sz="1200" spc="-110" dirty="0" smtClean="0"/>
                <a:t> </a:t>
              </a:r>
              <a:r>
                <a:rPr lang="es-ES" sz="1200" spc="-10" dirty="0" smtClean="0"/>
                <a:t>las</a:t>
              </a:r>
              <a:r>
                <a:rPr lang="es-ES" sz="1200" spc="-110" dirty="0" smtClean="0"/>
                <a:t> </a:t>
              </a:r>
              <a:r>
                <a:rPr lang="es-ES" sz="1200" spc="-25" dirty="0" smtClean="0"/>
                <a:t>normas</a:t>
              </a:r>
              <a:r>
                <a:rPr lang="es-ES" sz="1200" spc="-110" dirty="0" smtClean="0"/>
                <a:t> </a:t>
              </a:r>
              <a:r>
                <a:rPr lang="es-ES" sz="1200" spc="-50" dirty="0" smtClean="0"/>
                <a:t>y</a:t>
              </a:r>
              <a:r>
                <a:rPr lang="es-ES" sz="1200" spc="-105" dirty="0" smtClean="0"/>
                <a:t> </a:t>
              </a:r>
              <a:r>
                <a:rPr lang="es-ES" sz="1200" spc="-10" dirty="0" smtClean="0"/>
                <a:t>las</a:t>
              </a:r>
              <a:r>
                <a:rPr lang="es-ES" sz="1200" spc="-110" dirty="0" smtClean="0"/>
                <a:t> </a:t>
              </a:r>
              <a:r>
                <a:rPr lang="es-ES" sz="1200" spc="-10" dirty="0" smtClean="0"/>
                <a:t>leyes.</a:t>
              </a:r>
              <a:endParaRPr lang="es-ES" sz="1200" spc="-10" dirty="0"/>
            </a:p>
          </p:txBody>
        </p:sp>
        <p:sp>
          <p:nvSpPr>
            <p:cNvPr id="25" name="object 5"/>
            <p:cNvSpPr txBox="1"/>
            <p:nvPr/>
          </p:nvSpPr>
          <p:spPr>
            <a:xfrm>
              <a:off x="3417065" y="1377551"/>
              <a:ext cx="5474335" cy="3801233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05"/>
                </a:spcBef>
              </a:pPr>
              <a:r>
                <a:rPr sz="1200" spc="-70" dirty="0">
                  <a:latin typeface="Tahoma"/>
                  <a:cs typeface="Tahoma"/>
                </a:rPr>
                <a:t>3.-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b="1" i="1" u="heavy" spc="-16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Ubica</a:t>
              </a:r>
              <a:r>
                <a:rPr sz="120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la</a:t>
              </a:r>
              <a:r>
                <a:rPr sz="120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comunicación</a:t>
              </a:r>
              <a:endParaRPr sz="1200" dirty="0">
                <a:latin typeface="Verdana"/>
                <a:cs typeface="Verdana"/>
              </a:endParaRPr>
            </a:p>
            <a:p>
              <a:pPr marL="12700" marR="15875" algn="just">
                <a:lnSpc>
                  <a:spcPct val="114999"/>
                </a:lnSpc>
              </a:pPr>
              <a:r>
                <a:rPr sz="1200" spc="-35" dirty="0">
                  <a:latin typeface="Tahoma"/>
                  <a:cs typeface="Tahoma"/>
                </a:rPr>
                <a:t>En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nuestras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interacciones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digitales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no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podemos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comunicarnos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con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35" dirty="0">
                  <a:latin typeface="Tahoma"/>
                  <a:cs typeface="Tahoma"/>
                </a:rPr>
                <a:t>gente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de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todo</a:t>
              </a:r>
              <a:r>
                <a:rPr sz="1200" spc="1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el </a:t>
              </a:r>
              <a:r>
                <a:rPr sz="1200" spc="-10" dirty="0">
                  <a:latin typeface="Tahoma"/>
                  <a:cs typeface="Tahoma"/>
                </a:rPr>
                <a:t>mundo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con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maneras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45" dirty="0">
                  <a:latin typeface="Tahoma"/>
                  <a:cs typeface="Tahoma"/>
                </a:rPr>
                <a:t>y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costumbres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distintas.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Por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ello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debes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de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tener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en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cuenta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que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10" dirty="0">
                  <a:latin typeface="Tahoma"/>
                  <a:cs typeface="Tahoma"/>
                </a:rPr>
                <a:t>lo</a:t>
              </a:r>
              <a:r>
                <a:rPr sz="1200" spc="10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que</a:t>
              </a:r>
              <a:r>
                <a:rPr sz="1200" spc="-15" dirty="0">
                  <a:latin typeface="Tahoma"/>
                  <a:cs typeface="Tahoma"/>
                </a:rPr>
                <a:t> pueda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35" dirty="0">
                  <a:latin typeface="Tahoma"/>
                  <a:cs typeface="Tahoma"/>
                </a:rPr>
                <a:t>estar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bien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en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un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40" dirty="0">
                  <a:latin typeface="Tahoma"/>
                  <a:cs typeface="Tahoma"/>
                </a:rPr>
                <a:t>lugar,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puede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no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estarlo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en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otro.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Procura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comprender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quienes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son</a:t>
              </a:r>
              <a:r>
                <a:rPr sz="1200" spc="-1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tus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interlocutores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45" dirty="0">
                  <a:latin typeface="Tahoma"/>
                  <a:cs typeface="Tahoma"/>
                </a:rPr>
                <a:t>y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cuáles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son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sus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costumbres.</a:t>
              </a:r>
              <a:endParaRPr sz="1200" dirty="0">
                <a:latin typeface="Tahoma"/>
                <a:cs typeface="Tahoma"/>
              </a:endParaRPr>
            </a:p>
            <a:p>
              <a:pPr marL="12700">
                <a:lnSpc>
                  <a:spcPct val="100000"/>
                </a:lnSpc>
                <a:spcBef>
                  <a:spcPts val="1035"/>
                </a:spcBef>
              </a:pPr>
              <a:r>
                <a:rPr sz="1200" spc="-70" dirty="0">
                  <a:latin typeface="Tahoma"/>
                  <a:cs typeface="Tahoma"/>
                </a:rPr>
                <a:t>4.-</a:t>
              </a:r>
              <a:r>
                <a:rPr sz="1200" spc="-100" dirty="0">
                  <a:latin typeface="Tahoma"/>
                  <a:cs typeface="Tahoma"/>
                </a:rPr>
                <a:t> </a:t>
              </a:r>
              <a:r>
                <a:rPr sz="1200" b="1" i="1" u="heavy" spc="-17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Escribe</a:t>
              </a:r>
              <a:r>
                <a:rPr sz="120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</a:t>
              </a:r>
              <a:r>
                <a:rPr sz="120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7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forma</a:t>
              </a:r>
              <a:r>
                <a:rPr sz="120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adecuada</a:t>
              </a:r>
              <a:endParaRPr sz="1200" dirty="0">
                <a:latin typeface="Verdana"/>
                <a:cs typeface="Verdana"/>
              </a:endParaRPr>
            </a:p>
            <a:p>
              <a:pPr marL="12700" marR="9525" algn="just">
                <a:lnSpc>
                  <a:spcPct val="114999"/>
                </a:lnSpc>
              </a:pPr>
              <a:r>
                <a:rPr sz="1200" dirty="0">
                  <a:latin typeface="Tahoma"/>
                  <a:cs typeface="Tahoma"/>
                </a:rPr>
                <a:t>Utiliza</a:t>
              </a:r>
              <a:r>
                <a:rPr sz="1200" spc="-5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buena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redacción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y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gramática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para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redactar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tus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correos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y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mensajes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instantáneos, </a:t>
              </a:r>
              <a:r>
                <a:rPr sz="1200" dirty="0">
                  <a:latin typeface="Tahoma"/>
                  <a:cs typeface="Tahoma"/>
                </a:rPr>
                <a:t>sea</a:t>
              </a:r>
              <a:r>
                <a:rPr sz="1200" spc="29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claro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y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coherente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con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la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información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que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transmite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para</a:t>
              </a:r>
              <a:r>
                <a:rPr sz="1200" spc="29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que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esta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no</a:t>
              </a:r>
              <a:r>
                <a:rPr sz="1200" spc="29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sea distorsionada;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35" dirty="0">
                  <a:latin typeface="Tahoma"/>
                  <a:cs typeface="Tahoma"/>
                </a:rPr>
                <a:t>sea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sencillo,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agradable,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educado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y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evita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utilizar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lenguaje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ofensivo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porque </a:t>
              </a:r>
              <a:r>
                <a:rPr sz="1200" dirty="0">
                  <a:latin typeface="Tahoma"/>
                  <a:cs typeface="Tahoma"/>
                </a:rPr>
                <a:t>puede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molestar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a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alguien.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En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las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interacciones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en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entornos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digitales,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escribir</a:t>
              </a:r>
              <a:r>
                <a:rPr sz="1200" spc="-4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textos</a:t>
              </a:r>
              <a:r>
                <a:rPr sz="1200" spc="-4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en </a:t>
              </a:r>
              <a:r>
                <a:rPr sz="1200" dirty="0">
                  <a:latin typeface="Tahoma"/>
                  <a:cs typeface="Tahoma"/>
                </a:rPr>
                <a:t>mayúsculas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se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considera</a:t>
              </a:r>
              <a:r>
                <a:rPr sz="1200" spc="2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como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gritar,</a:t>
              </a:r>
              <a:r>
                <a:rPr sz="1200" spc="2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lo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cual</a:t>
              </a:r>
              <a:r>
                <a:rPr sz="1200" spc="2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resulta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ofensivo</a:t>
              </a:r>
              <a:r>
                <a:rPr sz="1200" spc="2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y,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además,</a:t>
              </a:r>
              <a:r>
                <a:rPr sz="1200" spc="20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dificulta</a:t>
              </a:r>
              <a:r>
                <a:rPr sz="1200" spc="1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la </a:t>
              </a:r>
              <a:r>
                <a:rPr sz="1200" spc="-10" dirty="0">
                  <a:latin typeface="Tahoma"/>
                  <a:cs typeface="Tahoma"/>
                </a:rPr>
                <a:t>lectura.</a:t>
              </a:r>
              <a:endParaRPr sz="1200" dirty="0">
                <a:latin typeface="Tahoma"/>
                <a:cs typeface="Tahoma"/>
              </a:endParaRPr>
            </a:p>
            <a:p>
              <a:pPr marL="12700">
                <a:lnSpc>
                  <a:spcPct val="100000"/>
                </a:lnSpc>
                <a:spcBef>
                  <a:spcPts val="1035"/>
                </a:spcBef>
              </a:pPr>
              <a:r>
                <a:rPr sz="1200" spc="-70" dirty="0">
                  <a:latin typeface="Tahoma"/>
                  <a:cs typeface="Tahoma"/>
                </a:rPr>
                <a:t>5.-</a:t>
              </a:r>
              <a:r>
                <a:rPr sz="1200" spc="-95" dirty="0">
                  <a:latin typeface="Tahoma"/>
                  <a:cs typeface="Tahoma"/>
                </a:rPr>
                <a:t> </a:t>
              </a:r>
              <a:r>
                <a:rPr sz="1200" b="1" i="1" u="heavy" spc="-18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Ofrece</a:t>
              </a:r>
              <a:r>
                <a:rPr sz="120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7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ayuda</a:t>
              </a:r>
              <a:r>
                <a:rPr sz="1200" b="1" i="1" u="heavy" spc="-13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8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cuando</a:t>
              </a:r>
              <a:r>
                <a:rPr sz="120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200" b="1" i="1" u="heavy" spc="-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puedas</a:t>
              </a:r>
              <a:endParaRPr sz="1200" dirty="0">
                <a:latin typeface="Verdana"/>
                <a:cs typeface="Verdana"/>
              </a:endParaRPr>
            </a:p>
            <a:p>
              <a:pPr marL="12700" marR="5080" algn="just">
                <a:lnSpc>
                  <a:spcPct val="114999"/>
                </a:lnSpc>
              </a:pPr>
              <a:r>
                <a:rPr sz="1200" spc="-35" dirty="0">
                  <a:latin typeface="Tahoma"/>
                  <a:cs typeface="Tahoma"/>
                </a:rPr>
                <a:t>Sé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amable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con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dirty="0">
                  <a:latin typeface="Tahoma"/>
                  <a:cs typeface="Tahoma"/>
                </a:rPr>
                <a:t>el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resto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45" dirty="0">
                  <a:latin typeface="Tahoma"/>
                  <a:cs typeface="Tahoma"/>
                </a:rPr>
                <a:t>y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mantén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un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lenguaje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apropiado.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Recuerda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que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nos</a:t>
              </a:r>
              <a:r>
                <a:rPr sz="1200" spc="17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tocará</a:t>
              </a:r>
              <a:r>
                <a:rPr sz="1200" spc="-1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interactuar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con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personas,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algunas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más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45" dirty="0">
                  <a:latin typeface="Tahoma"/>
                  <a:cs typeface="Tahoma"/>
                </a:rPr>
                <a:t>y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otras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menos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digitalmente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competentes.</a:t>
              </a:r>
              <a:r>
                <a:rPr sz="1200" spc="-105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Procura</a:t>
              </a:r>
              <a:r>
                <a:rPr sz="1200" spc="-1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por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10" dirty="0">
                  <a:latin typeface="Tahoma"/>
                  <a:cs typeface="Tahoma"/>
                </a:rPr>
                <a:t>lo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tanto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ayudar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a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5" dirty="0">
                  <a:latin typeface="Tahoma"/>
                  <a:cs typeface="Tahoma"/>
                </a:rPr>
                <a:t>los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demás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como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10" dirty="0">
                  <a:latin typeface="Tahoma"/>
                  <a:cs typeface="Tahoma"/>
                </a:rPr>
                <a:t>lo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haríamos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en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un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entorno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presencial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45" dirty="0">
                  <a:latin typeface="Tahoma"/>
                  <a:cs typeface="Tahoma"/>
                </a:rPr>
                <a:t>ya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que</a:t>
              </a:r>
              <a:r>
                <a:rPr sz="1200" spc="-90" dirty="0">
                  <a:latin typeface="Tahoma"/>
                  <a:cs typeface="Tahoma"/>
                </a:rPr>
                <a:t> </a:t>
              </a:r>
              <a:r>
                <a:rPr sz="1200" spc="-40" dirty="0">
                  <a:latin typeface="Tahoma"/>
                  <a:cs typeface="Tahoma"/>
                </a:rPr>
                <a:t>tarde</a:t>
              </a:r>
              <a:r>
                <a:rPr sz="1200" spc="-15" dirty="0">
                  <a:latin typeface="Tahoma"/>
                  <a:cs typeface="Tahoma"/>
                </a:rPr>
                <a:t> </a:t>
              </a:r>
              <a:r>
                <a:rPr sz="1200" spc="-10" dirty="0">
                  <a:latin typeface="Tahoma"/>
                  <a:cs typeface="Tahoma"/>
                </a:rPr>
                <a:t>o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0" dirty="0">
                  <a:latin typeface="Tahoma"/>
                  <a:cs typeface="Tahoma"/>
                </a:rPr>
                <a:t>temprano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35" dirty="0">
                  <a:latin typeface="Tahoma"/>
                  <a:cs typeface="Tahoma"/>
                </a:rPr>
                <a:t>serás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tú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15" dirty="0">
                  <a:latin typeface="Tahoma"/>
                  <a:cs typeface="Tahoma"/>
                </a:rPr>
                <a:t>quien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25" dirty="0">
                  <a:latin typeface="Tahoma"/>
                  <a:cs typeface="Tahoma"/>
                </a:rPr>
                <a:t>necesite</a:t>
              </a:r>
              <a:r>
                <a:rPr sz="1200" spc="-130" dirty="0">
                  <a:latin typeface="Tahoma"/>
                  <a:cs typeface="Tahoma"/>
                </a:rPr>
                <a:t> </a:t>
              </a:r>
              <a:r>
                <a:rPr sz="1200" spc="-30" dirty="0">
                  <a:latin typeface="Tahoma"/>
                  <a:cs typeface="Tahoma"/>
                </a:rPr>
                <a:t>ayuda.</a:t>
              </a:r>
              <a:endParaRPr sz="1200" dirty="0">
                <a:latin typeface="Tahoma"/>
                <a:cs typeface="Tahoma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76360" cy="499307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object 2"/>
          <p:cNvSpPr/>
          <p:nvPr/>
        </p:nvSpPr>
        <p:spPr>
          <a:xfrm>
            <a:off x="160150" y="1256299"/>
            <a:ext cx="8731250" cy="3728085"/>
          </a:xfrm>
          <a:custGeom>
            <a:avLst/>
            <a:gdLst/>
            <a:ahLst/>
            <a:cxnLst/>
            <a:rect l="l" t="t" r="r" b="b"/>
            <a:pathLst>
              <a:path w="8731250" h="3728085">
                <a:moveTo>
                  <a:pt x="4749" y="0"/>
                </a:moveTo>
                <a:lnTo>
                  <a:pt x="4749" y="3727849"/>
                </a:lnTo>
              </a:path>
              <a:path w="8731250" h="3728085">
                <a:moveTo>
                  <a:pt x="0" y="4749"/>
                </a:moveTo>
                <a:lnTo>
                  <a:pt x="8730924" y="4749"/>
                </a:lnTo>
              </a:path>
              <a:path w="8731250" h="3728085">
                <a:moveTo>
                  <a:pt x="0" y="3723099"/>
                </a:moveTo>
                <a:lnTo>
                  <a:pt x="8730924" y="37230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sz="1400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u-ES" sz="14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1400" dirty="0" err="1" smtClean="0">
                <a:solidFill>
                  <a:schemeClr val="bg1">
                    <a:lumMod val="95000"/>
                  </a:schemeClr>
                </a:solidFill>
              </a:rPr>
              <a:t>rmas</a:t>
            </a:r>
            <a:r>
              <a:rPr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1400" dirty="0">
                <a:solidFill>
                  <a:schemeClr val="bg1">
                    <a:lumMod val="95000"/>
                  </a:schemeClr>
                </a:solidFill>
              </a:rPr>
              <a:t>básicas de comportamiento para entornos digitales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90946" y="1404621"/>
            <a:ext cx="8669655" cy="3738879"/>
            <a:chOff x="135374" y="1264049"/>
            <a:chExt cx="8669655" cy="3738879"/>
          </a:xfrm>
        </p:grpSpPr>
        <p:sp>
          <p:nvSpPr>
            <p:cNvPr id="13" name="object 2"/>
            <p:cNvSpPr/>
            <p:nvPr/>
          </p:nvSpPr>
          <p:spPr>
            <a:xfrm>
              <a:off x="135374" y="1264049"/>
              <a:ext cx="8669655" cy="3738879"/>
            </a:xfrm>
            <a:custGeom>
              <a:avLst/>
              <a:gdLst/>
              <a:ahLst/>
              <a:cxnLst/>
              <a:rect l="l" t="t" r="r" b="b"/>
              <a:pathLst>
                <a:path w="8669655" h="3738879">
                  <a:moveTo>
                    <a:pt x="4749" y="0"/>
                  </a:moveTo>
                  <a:lnTo>
                    <a:pt x="4749" y="3738699"/>
                  </a:lnTo>
                </a:path>
                <a:path w="8669655" h="3738879">
                  <a:moveTo>
                    <a:pt x="0" y="4749"/>
                  </a:moveTo>
                  <a:lnTo>
                    <a:pt x="8669074" y="4749"/>
                  </a:lnTo>
                </a:path>
                <a:path w="8669655" h="3738879">
                  <a:moveTo>
                    <a:pt x="0" y="3733949"/>
                  </a:moveTo>
                  <a:lnTo>
                    <a:pt x="8669074" y="373394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"/>
            <p:cNvSpPr txBox="1"/>
            <p:nvPr/>
          </p:nvSpPr>
          <p:spPr>
            <a:xfrm>
              <a:off x="175050" y="1473143"/>
              <a:ext cx="3433445" cy="14363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4999"/>
                </a:lnSpc>
                <a:spcBef>
                  <a:spcPts val="100"/>
                </a:spcBef>
              </a:pPr>
              <a:r>
                <a:rPr sz="1150" spc="-70" dirty="0">
                  <a:latin typeface="Tahoma"/>
                  <a:cs typeface="Tahoma"/>
                </a:rPr>
                <a:t>6.-</a:t>
              </a:r>
              <a:r>
                <a:rPr sz="1150" spc="-105" dirty="0">
                  <a:latin typeface="Tahoma"/>
                  <a:cs typeface="Tahoma"/>
                </a:rPr>
                <a:t> </a:t>
              </a:r>
              <a:r>
                <a:rPr sz="1150" b="1" i="1" u="heavy" spc="-18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Respeta</a:t>
              </a:r>
              <a:r>
                <a:rPr sz="1150" b="1" i="1" u="heavy" spc="-14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el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7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tiempo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8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y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4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el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8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ancho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</a:t>
              </a:r>
              <a:r>
                <a:rPr sz="1150" b="1" i="1" u="heavy" spc="-14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6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banda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4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las</a:t>
              </a:r>
              <a:r>
                <a:rPr sz="1150" b="1" i="1" u="heavy" spc="-14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otras</a:t>
              </a:r>
              <a:r>
                <a:rPr sz="1150" b="1" i="1" spc="-10" dirty="0">
                  <a:latin typeface="Verdana"/>
                  <a:cs typeface="Verdan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Antes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enviar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información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otra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persona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asegúrate </a:t>
              </a:r>
              <a:r>
                <a:rPr sz="1150" spc="-25" dirty="0">
                  <a:latin typeface="Tahoma"/>
                  <a:cs typeface="Tahoma"/>
                </a:rPr>
                <a:t>que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lo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que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envíes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40" dirty="0">
                  <a:latin typeface="Tahoma"/>
                  <a:cs typeface="Tahoma"/>
                </a:rPr>
                <a:t>es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de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importancia.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Procura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35" dirty="0">
                  <a:latin typeface="Tahoma"/>
                  <a:cs typeface="Tahoma"/>
                </a:rPr>
                <a:t>ser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35" dirty="0">
                  <a:latin typeface="Tahoma"/>
                  <a:cs typeface="Tahoma"/>
                </a:rPr>
                <a:t>breve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50" dirty="0">
                  <a:latin typeface="Tahoma"/>
                  <a:cs typeface="Tahoma"/>
                </a:rPr>
                <a:t>y </a:t>
              </a:r>
              <a:r>
                <a:rPr sz="1150" dirty="0">
                  <a:latin typeface="Tahoma"/>
                  <a:cs typeface="Tahoma"/>
                </a:rPr>
                <a:t>conciso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tus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interacciones</a:t>
              </a:r>
              <a:r>
                <a:rPr sz="1150" spc="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ya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que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tiempo</a:t>
              </a:r>
              <a:r>
                <a:rPr sz="1150" spc="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5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los </a:t>
              </a:r>
              <a:r>
                <a:rPr sz="1150" dirty="0">
                  <a:latin typeface="Tahoma"/>
                  <a:cs typeface="Tahoma"/>
                </a:rPr>
                <a:t>demás</a:t>
              </a:r>
              <a:r>
                <a:rPr sz="1150" spc="3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vale.</a:t>
              </a:r>
              <a:r>
                <a:rPr sz="1150" spc="3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Evita</a:t>
              </a:r>
              <a:r>
                <a:rPr sz="1150" spc="3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enviar</a:t>
              </a:r>
              <a:r>
                <a:rPr sz="1150" spc="3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mensajes</a:t>
              </a:r>
              <a:r>
                <a:rPr sz="1150" spc="3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no</a:t>
              </a:r>
              <a:r>
                <a:rPr sz="1150" spc="35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solicitados </a:t>
              </a:r>
              <a:r>
                <a:rPr sz="1150" dirty="0">
                  <a:latin typeface="Tahoma"/>
                  <a:cs typeface="Tahoma"/>
                </a:rPr>
                <a:t>porque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además</a:t>
              </a:r>
              <a:r>
                <a:rPr sz="1150" spc="21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hacer</a:t>
              </a:r>
              <a:r>
                <a:rPr sz="1150" spc="21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perder</a:t>
              </a:r>
              <a:r>
                <a:rPr sz="1150" spc="21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tiempo</a:t>
              </a:r>
              <a:r>
                <a:rPr sz="1150" spc="21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ocupan espacio..</a:t>
              </a:r>
              <a:endParaRPr sz="1150" dirty="0">
                <a:latin typeface="Tahoma"/>
                <a:cs typeface="Tahoma"/>
              </a:endParaRPr>
            </a:p>
          </p:txBody>
        </p:sp>
        <p:sp>
          <p:nvSpPr>
            <p:cNvPr id="17" name="object 4"/>
            <p:cNvSpPr txBox="1"/>
            <p:nvPr/>
          </p:nvSpPr>
          <p:spPr>
            <a:xfrm>
              <a:off x="175050" y="3032956"/>
              <a:ext cx="3432810" cy="1436370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305"/>
                </a:spcBef>
              </a:pPr>
              <a:r>
                <a:rPr sz="1150" spc="-70" dirty="0">
                  <a:latin typeface="Tahoma"/>
                  <a:cs typeface="Tahoma"/>
                </a:rPr>
                <a:t>7.-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b="1" i="1" u="heavy" spc="-18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Respeta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la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5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privacidad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6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los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demás</a:t>
              </a:r>
              <a:endParaRPr sz="1150" dirty="0">
                <a:latin typeface="Verdana"/>
                <a:cs typeface="Verdana"/>
              </a:endParaRPr>
            </a:p>
            <a:p>
              <a:pPr marL="12700" marR="5080" algn="just">
                <a:lnSpc>
                  <a:spcPct val="114999"/>
                </a:lnSpc>
              </a:pPr>
              <a:r>
                <a:rPr sz="1150" dirty="0">
                  <a:latin typeface="Tahoma"/>
                  <a:cs typeface="Tahoma"/>
                </a:rPr>
                <a:t>Respeta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la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privacidad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los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demás.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No</a:t>
              </a:r>
              <a:r>
                <a:rPr sz="1150" spc="23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publiques </a:t>
              </a:r>
              <a:r>
                <a:rPr sz="1150" dirty="0">
                  <a:latin typeface="Tahoma"/>
                  <a:cs typeface="Tahoma"/>
                </a:rPr>
                <a:t>información</a:t>
              </a:r>
              <a:r>
                <a:rPr sz="1150" spc="110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personal</a:t>
              </a:r>
              <a:r>
                <a:rPr sz="1150" spc="114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114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otras</a:t>
              </a:r>
              <a:r>
                <a:rPr sz="1150" spc="114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personas</a:t>
              </a:r>
              <a:r>
                <a:rPr sz="1150" spc="114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sin</a:t>
              </a:r>
              <a:r>
                <a:rPr sz="1150" spc="114" dirty="0">
                  <a:latin typeface="Tahoma"/>
                  <a:cs typeface="Tahoma"/>
                </a:rPr>
                <a:t>  </a:t>
              </a:r>
              <a:r>
                <a:rPr sz="1150" spc="-25" dirty="0">
                  <a:latin typeface="Tahoma"/>
                  <a:cs typeface="Tahoma"/>
                </a:rPr>
                <a:t>su consentimiento.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45" dirty="0">
                  <a:latin typeface="Tahoma"/>
                  <a:cs typeface="Tahoma"/>
                </a:rPr>
                <a:t>Esto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incluye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nombre,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la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dirección,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el </a:t>
              </a:r>
              <a:r>
                <a:rPr sz="1150" dirty="0">
                  <a:latin typeface="Tahoma"/>
                  <a:cs typeface="Tahoma"/>
                </a:rPr>
                <a:t>número</a:t>
              </a:r>
              <a:r>
                <a:rPr sz="1150" spc="20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0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teléfono,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</a:t>
              </a:r>
              <a:r>
                <a:rPr sz="1150" spc="20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correo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electrónico,</a:t>
              </a:r>
              <a:r>
                <a:rPr sz="1150" spc="20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fotos</a:t>
              </a:r>
              <a:r>
                <a:rPr sz="1150" spc="210" dirty="0">
                  <a:latin typeface="Tahoma"/>
                  <a:cs typeface="Tahoma"/>
                </a:rPr>
                <a:t> </a:t>
              </a:r>
              <a:r>
                <a:rPr sz="1150" spc="-50" dirty="0">
                  <a:latin typeface="Tahoma"/>
                  <a:cs typeface="Tahoma"/>
                </a:rPr>
                <a:t>o </a:t>
              </a:r>
              <a:r>
                <a:rPr sz="1150" spc="-30" dirty="0">
                  <a:latin typeface="Tahoma"/>
                  <a:cs typeface="Tahoma"/>
                </a:rPr>
                <a:t>vídeos.</a:t>
              </a:r>
              <a:r>
                <a:rPr sz="1150" spc="-45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Si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rompes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55" dirty="0">
                  <a:latin typeface="Tahoma"/>
                  <a:cs typeface="Tahoma"/>
                </a:rPr>
                <a:t>esta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45" dirty="0">
                  <a:latin typeface="Tahoma"/>
                  <a:cs typeface="Tahoma"/>
                </a:rPr>
                <a:t>regla,</a:t>
              </a:r>
              <a:r>
                <a:rPr sz="1150" spc="-35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podrías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incumplir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la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ley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de </a:t>
              </a:r>
              <a:r>
                <a:rPr sz="1150" spc="-20" dirty="0">
                  <a:latin typeface="Tahoma"/>
                  <a:cs typeface="Tahoma"/>
                </a:rPr>
                <a:t>protección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de</a:t>
              </a:r>
              <a:r>
                <a:rPr sz="1150" spc="-9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datos.</a:t>
              </a:r>
              <a:endParaRPr sz="1150" dirty="0">
                <a:latin typeface="Tahoma"/>
                <a:cs typeface="Tahoma"/>
              </a:endParaRPr>
            </a:p>
          </p:txBody>
        </p:sp>
        <p:sp>
          <p:nvSpPr>
            <p:cNvPr id="18" name="object 5"/>
            <p:cNvSpPr txBox="1"/>
            <p:nvPr/>
          </p:nvSpPr>
          <p:spPr>
            <a:xfrm>
              <a:off x="3765699" y="1297883"/>
              <a:ext cx="2973070" cy="2006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50" spc="-70" dirty="0">
                  <a:latin typeface="Tahoma"/>
                  <a:cs typeface="Tahoma"/>
                </a:rPr>
                <a:t>8.-</a:t>
              </a:r>
              <a:r>
                <a:rPr sz="1150" spc="-80" dirty="0">
                  <a:latin typeface="Tahoma"/>
                  <a:cs typeface="Tahoma"/>
                </a:rPr>
                <a:t> </a:t>
              </a:r>
              <a:r>
                <a:rPr sz="1150" b="1" i="1" u="heavy" spc="-19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Denuncia</a:t>
              </a:r>
              <a:r>
                <a:rPr sz="1150" b="1" i="1" u="heavy" spc="-1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6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los</a:t>
              </a:r>
              <a:r>
                <a:rPr sz="1150" b="1" i="1" u="heavy" spc="-11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8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comportamientos</a:t>
              </a:r>
              <a:r>
                <a:rPr sz="1150" b="1" i="1" u="heavy" spc="-114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5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inadecuados</a:t>
              </a:r>
              <a:endParaRPr sz="1150">
                <a:latin typeface="Verdana"/>
                <a:cs typeface="Verdana"/>
              </a:endParaRPr>
            </a:p>
          </p:txBody>
        </p:sp>
        <p:sp>
          <p:nvSpPr>
            <p:cNvPr id="19" name="object 6"/>
            <p:cNvSpPr txBox="1"/>
            <p:nvPr/>
          </p:nvSpPr>
          <p:spPr>
            <a:xfrm>
              <a:off x="3765699" y="1473143"/>
              <a:ext cx="4987290" cy="103314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14999"/>
                </a:lnSpc>
                <a:spcBef>
                  <a:spcPts val="100"/>
                </a:spcBef>
              </a:pPr>
              <a:r>
                <a:rPr sz="1150" dirty="0">
                  <a:latin typeface="Tahoma"/>
                  <a:cs typeface="Tahoma"/>
                </a:rPr>
                <a:t>Cuando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existan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elementos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que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realmente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lo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dirty="0">
                  <a:latin typeface="Tahoma"/>
                  <a:cs typeface="Tahoma"/>
                </a:rPr>
                <a:t>justifiquen</a:t>
              </a:r>
              <a:r>
                <a:rPr sz="1150" spc="265" dirty="0">
                  <a:latin typeface="Tahoma"/>
                  <a:cs typeface="Tahoma"/>
                </a:rPr>
                <a:t>  </a:t>
              </a:r>
              <a:r>
                <a:rPr sz="1150" spc="-10" dirty="0">
                  <a:latin typeface="Tahoma"/>
                  <a:cs typeface="Tahoma"/>
                </a:rPr>
                <a:t>denuncia </a:t>
              </a:r>
              <a:r>
                <a:rPr sz="1150" dirty="0">
                  <a:latin typeface="Tahoma"/>
                  <a:cs typeface="Tahoma"/>
                </a:rPr>
                <a:t>comportamientos</a:t>
              </a:r>
              <a:r>
                <a:rPr sz="1150" spc="6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inadecuados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través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las</a:t>
              </a:r>
              <a:r>
                <a:rPr sz="1150" spc="6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opciones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que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las</a:t>
              </a:r>
              <a:r>
                <a:rPr sz="1150" spc="7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aplicaciones </a:t>
              </a:r>
              <a:r>
                <a:rPr sz="1150" spc="-20" dirty="0">
                  <a:latin typeface="Tahoma"/>
                  <a:cs typeface="Tahoma"/>
                </a:rPr>
                <a:t>ofrecen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para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denunciar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comportamientos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abusivos</a:t>
              </a:r>
              <a:r>
                <a:rPr sz="1150" spc="-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inadecuados.</a:t>
              </a:r>
              <a:r>
                <a:rPr sz="1150" spc="25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Haz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un</a:t>
              </a:r>
              <a:r>
                <a:rPr sz="1150" spc="-5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uso responsable</a:t>
              </a:r>
              <a:r>
                <a:rPr sz="1150" spc="-55" dirty="0">
                  <a:latin typeface="Tahoma"/>
                  <a:cs typeface="Tahoma"/>
                </a:rPr>
                <a:t> </a:t>
              </a:r>
              <a:r>
                <a:rPr sz="1150" spc="-35" dirty="0">
                  <a:latin typeface="Tahoma"/>
                  <a:cs typeface="Tahoma"/>
                </a:rPr>
                <a:t>de</a:t>
              </a:r>
              <a:r>
                <a:rPr sz="1150" spc="-45" dirty="0">
                  <a:latin typeface="Tahoma"/>
                  <a:cs typeface="Tahoma"/>
                </a:rPr>
                <a:t> </a:t>
              </a:r>
              <a:r>
                <a:rPr sz="1150" spc="-50" dirty="0">
                  <a:latin typeface="Tahoma"/>
                  <a:cs typeface="Tahoma"/>
                </a:rPr>
                <a:t>estas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opciones,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no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65" dirty="0">
                  <a:latin typeface="Tahoma"/>
                  <a:cs typeface="Tahoma"/>
                </a:rPr>
                <a:t>se</a:t>
              </a:r>
              <a:r>
                <a:rPr sz="1150" spc="-25" dirty="0">
                  <a:latin typeface="Tahoma"/>
                  <a:cs typeface="Tahoma"/>
                </a:rPr>
                <a:t> puede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denunciar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al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35" dirty="0">
                  <a:latin typeface="Tahoma"/>
                  <a:cs typeface="Tahoma"/>
                </a:rPr>
                <a:t>que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no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coincida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con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mi </a:t>
              </a:r>
              <a:r>
                <a:rPr sz="1150" dirty="0">
                  <a:latin typeface="Tahoma"/>
                  <a:cs typeface="Tahoma"/>
                </a:rPr>
                <a:t>opinión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50" dirty="0">
                  <a:latin typeface="Tahoma"/>
                  <a:cs typeface="Tahoma"/>
                </a:rPr>
                <a:t>y</a:t>
              </a:r>
              <a:r>
                <a:rPr sz="1150" spc="-12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preferencias.</a:t>
              </a:r>
              <a:endParaRPr sz="1150">
                <a:latin typeface="Tahoma"/>
                <a:cs typeface="Tahoma"/>
              </a:endParaRPr>
            </a:p>
          </p:txBody>
        </p:sp>
        <p:sp>
          <p:nvSpPr>
            <p:cNvPr id="20" name="object 7"/>
            <p:cNvSpPr txBox="1"/>
            <p:nvPr/>
          </p:nvSpPr>
          <p:spPr>
            <a:xfrm>
              <a:off x="3765699" y="2682437"/>
              <a:ext cx="4988560" cy="1235075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305"/>
                </a:spcBef>
              </a:pPr>
              <a:r>
                <a:rPr sz="1150" spc="-70" dirty="0">
                  <a:latin typeface="Tahoma"/>
                  <a:cs typeface="Tahoma"/>
                </a:rPr>
                <a:t>9.-</a:t>
              </a:r>
              <a:r>
                <a:rPr sz="1150" spc="-85" dirty="0">
                  <a:latin typeface="Tahoma"/>
                  <a:cs typeface="Tahoma"/>
                </a:rPr>
                <a:t> </a:t>
              </a:r>
              <a:r>
                <a:rPr sz="1150" b="1" i="1" u="heavy" spc="-17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Contribuye</a:t>
              </a:r>
              <a:r>
                <a:rPr sz="1150" b="1" i="1" u="heavy" spc="-12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3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a</a:t>
              </a:r>
              <a:r>
                <a:rPr sz="1150" b="1" i="1" u="heavy" spc="-114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6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controlar</a:t>
              </a:r>
              <a:r>
                <a:rPr sz="1150" b="1" i="1" u="heavy" spc="-12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4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las</a:t>
              </a:r>
              <a:r>
                <a:rPr sz="1150" b="1" i="1" u="heavy" spc="-12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5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polémicas</a:t>
              </a:r>
              <a:endParaRPr sz="1150" dirty="0">
                <a:latin typeface="Verdana"/>
                <a:cs typeface="Verdana"/>
              </a:endParaRPr>
            </a:p>
            <a:p>
              <a:pPr marL="12700" marR="5080" algn="just">
                <a:lnSpc>
                  <a:spcPct val="114999"/>
                </a:lnSpc>
              </a:pPr>
              <a:r>
                <a:rPr sz="1150" spc="-30" dirty="0">
                  <a:latin typeface="Tahoma"/>
                  <a:cs typeface="Tahoma"/>
                </a:rPr>
                <a:t>Cuando</a:t>
              </a:r>
              <a:r>
                <a:rPr sz="1150" spc="-65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quieras</a:t>
              </a:r>
              <a:r>
                <a:rPr sz="1150" spc="-4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formar </a:t>
              </a:r>
              <a:r>
                <a:rPr sz="1150" spc="-35" dirty="0">
                  <a:latin typeface="Tahoma"/>
                  <a:cs typeface="Tahoma"/>
                </a:rPr>
                <a:t>parte</a:t>
              </a:r>
              <a:r>
                <a:rPr sz="1150" spc="-30" dirty="0">
                  <a:latin typeface="Tahoma"/>
                  <a:cs typeface="Tahoma"/>
                </a:rPr>
                <a:t> </a:t>
              </a:r>
              <a:r>
                <a:rPr sz="1150" spc="-80" dirty="0">
                  <a:latin typeface="Tahoma"/>
                  <a:cs typeface="Tahoma"/>
                </a:rPr>
                <a:t>de</a:t>
              </a:r>
              <a:r>
                <a:rPr sz="1150" spc="-10" dirty="0">
                  <a:latin typeface="Tahoma"/>
                  <a:cs typeface="Tahoma"/>
                </a:rPr>
                <a:t> </a:t>
              </a:r>
              <a:r>
                <a:rPr sz="1150" spc="-50" dirty="0">
                  <a:latin typeface="Tahoma"/>
                  <a:cs typeface="Tahoma"/>
                </a:rPr>
                <a:t>una</a:t>
              </a:r>
              <a:r>
                <a:rPr sz="1150" spc="-30" dirty="0">
                  <a:latin typeface="Tahoma"/>
                  <a:cs typeface="Tahoma"/>
                </a:rPr>
                <a:t> conversación</a:t>
              </a:r>
              <a:r>
                <a:rPr sz="1150" spc="-25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como </a:t>
              </a:r>
              <a:r>
                <a:rPr sz="1150" spc="-90" dirty="0">
                  <a:latin typeface="Tahoma"/>
                  <a:cs typeface="Tahoma"/>
                </a:rPr>
                <a:t>en</a:t>
              </a:r>
              <a:r>
                <a:rPr sz="1150" dirty="0">
                  <a:latin typeface="Tahoma"/>
                  <a:cs typeface="Tahoma"/>
                </a:rPr>
                <a:t> </a:t>
              </a:r>
              <a:r>
                <a:rPr sz="1150" spc="-60" dirty="0">
                  <a:latin typeface="Tahoma"/>
                  <a:cs typeface="Tahoma"/>
                </a:rPr>
                <a:t>un</a:t>
              </a:r>
              <a:r>
                <a:rPr sz="1150" spc="-30" dirty="0">
                  <a:latin typeface="Tahoma"/>
                  <a:cs typeface="Tahoma"/>
                </a:rPr>
                <a:t> </a:t>
              </a:r>
              <a:r>
                <a:rPr sz="1150" spc="-60" dirty="0">
                  <a:latin typeface="Tahoma"/>
                  <a:cs typeface="Tahoma"/>
                </a:rPr>
                <a:t>foro,</a:t>
              </a:r>
              <a:r>
                <a:rPr sz="1150" spc="-3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hazlo</a:t>
              </a:r>
              <a:r>
                <a:rPr sz="1150" spc="-3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cuando </a:t>
              </a:r>
              <a:r>
                <a:rPr sz="1150" dirty="0">
                  <a:latin typeface="Tahoma"/>
                  <a:cs typeface="Tahoma"/>
                </a:rPr>
                <a:t>estés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seguro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lo</a:t>
              </a:r>
              <a:r>
                <a:rPr sz="1150" spc="3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que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vas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escribir.</a:t>
              </a:r>
              <a:r>
                <a:rPr sz="1150" spc="3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Mantente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fuera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discusiones</a:t>
              </a:r>
              <a:r>
                <a:rPr sz="1150" spc="3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que</a:t>
              </a:r>
              <a:r>
                <a:rPr sz="1150" spc="2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no </a:t>
              </a:r>
              <a:r>
                <a:rPr sz="1150" dirty="0">
                  <a:latin typeface="Tahoma"/>
                  <a:cs typeface="Tahoma"/>
                </a:rPr>
                <a:t>dominas o que</a:t>
              </a:r>
              <a:r>
                <a:rPr sz="1150" spc="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sean </a:t>
              </a:r>
              <a:r>
                <a:rPr sz="1150" spc="-10" dirty="0">
                  <a:latin typeface="Tahoma"/>
                  <a:cs typeface="Tahoma"/>
                </a:rPr>
                <a:t>conversaciones</a:t>
              </a:r>
              <a:r>
                <a:rPr sz="115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privadas,</a:t>
              </a:r>
              <a:r>
                <a:rPr sz="1150" spc="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sé prudente</a:t>
              </a:r>
              <a:r>
                <a:rPr sz="1150" spc="5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 el momento</a:t>
              </a:r>
              <a:r>
                <a:rPr sz="1150" spc="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de </a:t>
              </a:r>
              <a:r>
                <a:rPr sz="1150" dirty="0">
                  <a:latin typeface="Tahoma"/>
                  <a:cs typeface="Tahoma"/>
                </a:rPr>
                <a:t>opinar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o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entrar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en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un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grupo</a:t>
              </a:r>
              <a:r>
                <a:rPr sz="1150" spc="26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de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discusión.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Ante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situaciones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molestas</a:t>
              </a:r>
              <a:r>
                <a:rPr sz="1150" spc="254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no reacciones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de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forma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impulsiva.</a:t>
              </a:r>
              <a:endParaRPr sz="1150" dirty="0">
                <a:latin typeface="Tahoma"/>
                <a:cs typeface="Tahoma"/>
              </a:endParaRPr>
            </a:p>
          </p:txBody>
        </p:sp>
        <p:sp>
          <p:nvSpPr>
            <p:cNvPr id="21" name="object 8"/>
            <p:cNvSpPr txBox="1"/>
            <p:nvPr/>
          </p:nvSpPr>
          <p:spPr>
            <a:xfrm>
              <a:off x="3765699" y="4040702"/>
              <a:ext cx="4975225" cy="831850"/>
            </a:xfrm>
            <a:prstGeom prst="rect">
              <a:avLst/>
            </a:prstGeom>
          </p:spPr>
          <p:txBody>
            <a:bodyPr vert="horz" wrap="square" lIns="0" tIns="38735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305"/>
                </a:spcBef>
              </a:pPr>
              <a:r>
                <a:rPr sz="1150" spc="-70" dirty="0">
                  <a:latin typeface="Tahoma"/>
                  <a:cs typeface="Tahoma"/>
                </a:rPr>
                <a:t>10.-</a:t>
              </a:r>
              <a:r>
                <a:rPr sz="1150" spc="-95" dirty="0">
                  <a:latin typeface="Tahoma"/>
                  <a:cs typeface="Tahoma"/>
                </a:rPr>
                <a:t> </a:t>
              </a:r>
              <a:r>
                <a:rPr sz="1150" b="1" i="1" u="heavy" spc="-18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Perdona</a:t>
              </a:r>
              <a:r>
                <a:rPr sz="115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6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los</a:t>
              </a:r>
              <a:r>
                <a:rPr sz="115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8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errores</a:t>
              </a:r>
              <a:r>
                <a:rPr sz="115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19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de</a:t>
              </a:r>
              <a:r>
                <a:rPr sz="1150" b="1" i="1" u="heavy" spc="-125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 </a:t>
              </a:r>
              <a:r>
                <a:rPr sz="1150" b="1" i="1" u="heavy" spc="-20" dirty="0">
                  <a:uFill>
                    <a:solidFill>
                      <a:srgbClr val="000000"/>
                    </a:solidFill>
                  </a:uFill>
                  <a:latin typeface="Verdana"/>
                  <a:cs typeface="Verdana"/>
                </a:rPr>
                <a:t>otros</a:t>
              </a:r>
              <a:endParaRPr sz="1150" dirty="0">
                <a:latin typeface="Verdana"/>
                <a:cs typeface="Verdana"/>
              </a:endParaRPr>
            </a:p>
            <a:p>
              <a:pPr marL="12700" marR="5080" algn="just">
                <a:lnSpc>
                  <a:spcPct val="114999"/>
                </a:lnSpc>
              </a:pPr>
              <a:r>
                <a:rPr sz="1150" spc="-30" dirty="0">
                  <a:latin typeface="Tahoma"/>
                  <a:cs typeface="Tahoma"/>
                </a:rPr>
                <a:t>Recuerda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que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todos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nos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equivocamos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tarde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o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temprano.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Evita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40" dirty="0">
                  <a:latin typeface="Tahoma"/>
                  <a:cs typeface="Tahoma"/>
                </a:rPr>
                <a:t>juzgar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a</a:t>
              </a:r>
              <a:r>
                <a:rPr sz="1150" spc="1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alguien</a:t>
              </a:r>
              <a:r>
                <a:rPr sz="1150" spc="-15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por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sus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10" dirty="0">
                  <a:latin typeface="Tahoma"/>
                  <a:cs typeface="Tahoma"/>
                </a:rPr>
                <a:t>fallos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45" dirty="0">
                  <a:latin typeface="Tahoma"/>
                  <a:cs typeface="Tahoma"/>
                </a:rPr>
                <a:t>y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avergonzarlos.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Por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el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contrario,</a:t>
              </a:r>
              <a:r>
                <a:rPr sz="1150" spc="16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ayúdalo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cuando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cometa</a:t>
              </a:r>
              <a:r>
                <a:rPr sz="1150" spc="16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un</a:t>
              </a:r>
              <a:r>
                <a:rPr sz="1150" spc="-10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error</a:t>
              </a:r>
              <a:r>
                <a:rPr sz="1150" spc="-10" dirty="0">
                  <a:latin typeface="Tahoma"/>
                  <a:cs typeface="Tahoma"/>
                </a:rPr>
                <a:t> </a:t>
              </a:r>
              <a:r>
                <a:rPr sz="1150" spc="-45" dirty="0">
                  <a:latin typeface="Tahoma"/>
                  <a:cs typeface="Tahoma"/>
                </a:rPr>
                <a:t>y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nunca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30" dirty="0">
                  <a:latin typeface="Tahoma"/>
                  <a:cs typeface="Tahoma"/>
                </a:rPr>
                <a:t>muestres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prepotencia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dirty="0">
                  <a:latin typeface="Tahoma"/>
                  <a:cs typeface="Tahoma"/>
                </a:rPr>
                <a:t>al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25" dirty="0">
                  <a:latin typeface="Tahoma"/>
                  <a:cs typeface="Tahoma"/>
                </a:rPr>
                <a:t>encontrar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15" dirty="0">
                  <a:latin typeface="Tahoma"/>
                  <a:cs typeface="Tahoma"/>
                </a:rPr>
                <a:t>un</a:t>
              </a:r>
              <a:r>
                <a:rPr sz="1150" spc="-130" dirty="0">
                  <a:latin typeface="Tahoma"/>
                  <a:cs typeface="Tahoma"/>
                </a:rPr>
                <a:t> </a:t>
              </a:r>
              <a:r>
                <a:rPr sz="1150" spc="-20" dirty="0">
                  <a:latin typeface="Tahoma"/>
                  <a:cs typeface="Tahoma"/>
                </a:rPr>
                <a:t>fallo.</a:t>
              </a:r>
              <a:endParaRPr sz="1150" dirty="0">
                <a:latin typeface="Tahoma"/>
                <a:cs typeface="Tahoma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25" name="Rectángulo 24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8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47000" y="1179750"/>
            <a:ext cx="82500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PROPUESTA DE IMPLEMENTACIÓN EN EL AULA</a:t>
            </a:r>
            <a:b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3" name="Rectángulo 2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77800" y="901825"/>
            <a:ext cx="8813800" cy="40308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9" name="Rectángulo 8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1123074"/>
            <a:ext cx="8382001" cy="358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8" y="1580442"/>
            <a:ext cx="2758572" cy="8725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381" y="1772502"/>
            <a:ext cx="2002657" cy="8494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028" y="3121089"/>
            <a:ext cx="2322737" cy="1184211"/>
          </a:xfrm>
          <a:prstGeom prst="rect">
            <a:avLst/>
          </a:prstGeom>
        </p:spPr>
      </p:pic>
      <p:pic>
        <p:nvPicPr>
          <p:cNvPr id="1026" name="Picture 2" descr="ChatGPT ist down: Die Webseite macht vielen Nutzern derzeit Probleme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" y="3456947"/>
            <a:ext cx="1092622" cy="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91" y="1413994"/>
            <a:ext cx="1872817" cy="18964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1099" y="3121089"/>
            <a:ext cx="2489446" cy="118421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8" y="1413994"/>
            <a:ext cx="919994" cy="235790"/>
          </a:xfrm>
          <a:prstGeom prst="rect">
            <a:avLst/>
          </a:prstGeom>
          <a:effectLst/>
        </p:spPr>
      </p:pic>
      <p:cxnSp>
        <p:nvCxnSpPr>
          <p:cNvPr id="11" name="Conector recto de flecha 10"/>
          <p:cNvCxnSpPr/>
          <p:nvPr/>
        </p:nvCxnSpPr>
        <p:spPr>
          <a:xfrm>
            <a:off x="2901520" y="1996440"/>
            <a:ext cx="714861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303972" y="3817620"/>
            <a:ext cx="600561" cy="76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3909060" y="2621981"/>
            <a:ext cx="7620" cy="5310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927115" y="2574706"/>
            <a:ext cx="1" cy="640934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flipV="1">
            <a:off x="5996940" y="2157385"/>
            <a:ext cx="1005151" cy="963704"/>
          </a:xfrm>
          <a:prstGeom prst="bentConnector3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1030" name="Picture 6" descr="Google Acadêmico - Como utilizar? Ajuda em Pesquisas e no seu TC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9" y="2496252"/>
            <a:ext cx="1018269" cy="5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/>
          <p:cNvPicPr/>
          <p:nvPr/>
        </p:nvPicPr>
        <p:blipFill>
          <a:blip r:embed="rId6"/>
          <a:stretch>
            <a:fillRect/>
          </a:stretch>
        </p:blipFill>
        <p:spPr>
          <a:xfrm>
            <a:off x="2497794" y="3675351"/>
            <a:ext cx="3887766" cy="1077634"/>
          </a:xfrm>
          <a:prstGeom prst="rect">
            <a:avLst/>
          </a:prstGeom>
        </p:spPr>
      </p:pic>
      <p:cxnSp>
        <p:nvCxnSpPr>
          <p:cNvPr id="61" name="Conector recto de flecha 60"/>
          <p:cNvCxnSpPr/>
          <p:nvPr/>
        </p:nvCxnSpPr>
        <p:spPr>
          <a:xfrm>
            <a:off x="4339908" y="2062099"/>
            <a:ext cx="2" cy="16132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31" y="2448016"/>
            <a:ext cx="770475" cy="66296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579068"/>
            <a:ext cx="1432454" cy="36713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35" y="2437657"/>
            <a:ext cx="582891" cy="68575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4340" y="1025850"/>
            <a:ext cx="2391135" cy="11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687</Words>
  <Application>Microsoft Office PowerPoint</Application>
  <PresentationFormat>Presentación en pantalla (16:9)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Source Sans Pro</vt:lpstr>
      <vt:lpstr>Verdana</vt:lpstr>
      <vt:lpstr>Tahoma</vt:lpstr>
      <vt:lpstr>Arial</vt:lpstr>
      <vt:lpstr>Simple Light</vt:lpstr>
      <vt:lpstr>ERALDI TRANSVERSALES DIGITALES   NETIQUETA  </vt:lpstr>
      <vt:lpstr>Presentación de PowerPoint</vt:lpstr>
      <vt:lpstr>Presentación de PowerPoint</vt:lpstr>
      <vt:lpstr>Normas básicas de comportamiento para entornos digitales</vt:lpstr>
      <vt:lpstr>Normas básicas de comportamiento para entornos digitales</vt:lpstr>
      <vt:lpstr>PROPUESTA DE IMPLEMENTACIÓN EN EL AULA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de la FORMACIÓN PROFESIONAL DE EUSKADI en el ÁMBITO DIGITAL</dc:title>
  <dc:creator>Eli Alvarez</dc:creator>
  <cp:lastModifiedBy>Aritz Momoitio Zulaica</cp:lastModifiedBy>
  <cp:revision>42</cp:revision>
  <dcterms:modified xsi:type="dcterms:W3CDTF">2024-10-15T11:28:58Z</dcterms:modified>
</cp:coreProperties>
</file>