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4" r:id="rId5"/>
    <p:sldId id="275" r:id="rId6"/>
    <p:sldId id="276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5143500" cy="9144000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47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2"/>
          <p:cNvSpPr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9;p12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;p3"/>
          <p:cNvSpPr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5;p3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4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4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4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;p5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2;p5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;p5"/>
          <p:cNvSpPr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4;p5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7"/>
          <p:cNvSpPr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7"/>
          <p:cNvSpPr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7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;p8"/>
          <p:cNvSpPr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4;p8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37;p9"/>
          <p:cNvSpPr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8;p9"/>
          <p:cNvSpPr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9"/>
          <p:cNvSpPr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0;p9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2;p10"/>
          <p:cNvSpPr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43;p10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;p11"/>
          <p:cNvSpPr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</a:p>
        </p:txBody>
      </p:sp>
      <p:sp>
        <p:nvSpPr>
          <p:cNvPr id="5" name="Google Shape;46;p11"/>
          <p:cNvSpPr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7;p1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1"/>
          <p:cNvSpPr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1"/>
          <p:cNvSpPr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1"/>
          <p:cNvSpPr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4.0/?ref=chooser-v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/>
          <p:cNvSpPr>
            <a:spLocks noGrp="1"/>
          </p:cNvSpPr>
          <p:nvPr>
            <p:ph type="ctrTitle"/>
          </p:nvPr>
        </p:nvSpPr>
        <p:spPr bwMode="auto">
          <a:xfrm>
            <a:off x="393605" y="2165514"/>
            <a:ext cx="8250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  <a:defRPr/>
            </a:pPr>
            <a:r>
              <a:rPr lang="eu-ES" sz="34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>ERALDI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</a:endParaRPr>
          </a:p>
          <a:p>
            <a:pPr lvl="0">
              <a:buSzPts val="4680"/>
              <a:defRPr/>
            </a:pPr>
            <a:r>
              <a:rPr lang="en-GB" sz="3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>TRANSVERSALES DIGITALES </a:t>
            </a:r>
            <a:br>
              <a:rPr lang="en-GB" sz="3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GB" sz="3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/>
            </a:r>
            <a:br>
              <a:rPr lang="en-GB" sz="3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>NAVEGACIÓN, BUSQUEDA Y FILTRADO DE LA INFORMACIÓN.</a:t>
            </a: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>  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</a:endParaRPr>
          </a:p>
        </p:txBody>
      </p:sp>
      <p:grpSp>
        <p:nvGrpSpPr>
          <p:cNvPr id="6" name="Grupo 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7" name="Rectángulo 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Imagen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4568" y="4745949"/>
            <a:ext cx="803486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 marL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 marL="914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 marL="1371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 marL="18288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 marL="22860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743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2004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657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200" b="0" i="0" u="none" strike="noStrike" cap="none">
                <a:ln>
                  <a:noFill/>
                </a:ln>
                <a:solidFill>
                  <a:schemeClr val="bg1"/>
                </a:solidFill>
                <a:latin typeface="Source Sans Pro"/>
              </a:rPr>
              <a:t>© 2024 by ERALDI TARTANGA is licensed under</a:t>
            </a:r>
            <a:r>
              <a:rPr lang="es-ES" sz="1200" b="0" i="0" u="none" strike="noStrike" cap="none">
                <a:ln>
                  <a:noFill/>
                </a:ln>
                <a:solidFill>
                  <a:srgbClr val="333333"/>
                </a:solidFill>
                <a:latin typeface="Source Sans Pro"/>
              </a:rPr>
              <a:t> </a:t>
            </a:r>
            <a:r>
              <a:rPr lang="es-ES" sz="1200" b="0" i="0" u="sng" strike="noStrike" cap="none">
                <a:ln>
                  <a:noFill/>
                </a:ln>
                <a:solidFill>
                  <a:srgbClr val="D14500"/>
                </a:solidFill>
                <a:latin typeface="Source Sans Pro"/>
                <a:hlinkClick r:id="rId4" tooltip="https://creativecommons.org/licenses/by-nc-sa/4.0/?ref=chooser-v1"/>
              </a:rPr>
              <a:t>Creative Commons Attribution-NonCommercial-ShareAlike 4.0 International         </a:t>
            </a:r>
            <a:r>
              <a:rPr lang="es-ES" sz="1200" b="0" i="0" u="none" strike="noStrike" cap="none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s-ES" sz="1200" b="0" i="0" u="none" strike="noStrike" cap="none">
              <a:ln>
                <a:noFill/>
              </a:ln>
              <a:solidFill>
                <a:srgbClr val="D14500"/>
              </a:solidFill>
              <a:latin typeface="Source Sans Pro"/>
            </a:endParaRPr>
          </a:p>
        </p:txBody>
      </p:sp>
      <p:pic>
        <p:nvPicPr>
          <p:cNvPr id="10" name="Imagen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54483" y="4456239"/>
            <a:ext cx="2128244" cy="2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1"/>
          <p:cNvSpPr/>
          <p:nvPr/>
        </p:nvSpPr>
        <p:spPr bwMode="auto">
          <a:xfrm>
            <a:off x="105000" y="835549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16;p21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15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16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Imagen 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10" name="Conector recto de flecha 60"/>
          <p:cNvCxnSpPr>
            <a:cxnSpLocks/>
          </p:cNvCxnSpPr>
          <p:nvPr/>
        </p:nvCxnSpPr>
        <p:spPr bwMode="auto">
          <a:xfrm flipH="1">
            <a:off x="4346741" y="2448016"/>
            <a:ext cx="6833" cy="1090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6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83768" y="2685642"/>
            <a:ext cx="1432454" cy="367131"/>
          </a:xfrm>
          <a:prstGeom prst="rect">
            <a:avLst/>
          </a:prstGeom>
        </p:spPr>
      </p:pic>
      <p:pic>
        <p:nvPicPr>
          <p:cNvPr id="13" name="Imagen 5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00808" y="2603322"/>
            <a:ext cx="582891" cy="6857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59" y="1254699"/>
            <a:ext cx="2396500" cy="11819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018" y="3538094"/>
            <a:ext cx="6161447" cy="140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1"/>
          <p:cNvSpPr/>
          <p:nvPr/>
        </p:nvSpPr>
        <p:spPr bwMode="auto">
          <a:xfrm>
            <a:off x="52500" y="805019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16;p21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15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16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Imagen 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9" name="Conector recto de flecha 60"/>
          <p:cNvCxnSpPr>
            <a:cxnSpLocks/>
          </p:cNvCxnSpPr>
          <p:nvPr/>
        </p:nvCxnSpPr>
        <p:spPr bwMode="auto">
          <a:xfrm>
            <a:off x="4336854" y="2144105"/>
            <a:ext cx="19122" cy="1300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23890" y="2457111"/>
            <a:ext cx="797197" cy="679578"/>
          </a:xfrm>
          <a:prstGeom prst="rect">
            <a:avLst/>
          </a:prstGeom>
        </p:spPr>
      </p:pic>
      <p:pic>
        <p:nvPicPr>
          <p:cNvPr id="12" name="Imagen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46768" y="2622126"/>
            <a:ext cx="1432454" cy="3671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29" y="3476650"/>
            <a:ext cx="7955785" cy="140637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995" y="986597"/>
            <a:ext cx="2712472" cy="1148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1"/>
          <p:cNvSpPr/>
          <p:nvPr/>
        </p:nvSpPr>
        <p:spPr bwMode="auto"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16;p21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>
            <a:spLocks/>
          </p:cNvSpPr>
          <p:nvPr/>
        </p:nvSpPr>
        <p:spPr bwMode="auto">
          <a:xfrm>
            <a:off x="0" y="1171522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>
                <a:solidFill>
                  <a:schemeClr val="bg1"/>
                </a:solidFill>
              </a:rPr>
              <a:t>Bibliografia: </a:t>
            </a:r>
          </a:p>
          <a:p>
            <a:pPr algn="ctr">
              <a:lnSpc>
                <a:spcPct val="150000"/>
              </a:lnSpc>
              <a:defRPr/>
            </a:pP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7" name="Grupo 4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8" name="Rectángulo 6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sp>
        <p:nvSpPr>
          <p:cNvPr id="10" name="object 3"/>
          <p:cNvSpPr>
            <a:spLocks/>
          </p:cNvSpPr>
          <p:nvPr/>
        </p:nvSpPr>
        <p:spPr bwMode="auto">
          <a:xfrm>
            <a:off x="588875" y="2062138"/>
            <a:ext cx="645795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  <a:defRPr/>
            </a:pPr>
            <a:r>
              <a:rPr sz="1400" spc="-30">
                <a:solidFill>
                  <a:schemeClr val="bg1"/>
                </a:solidFill>
                <a:latin typeface="Tahoma"/>
                <a:cs typeface="Tahoma"/>
              </a:rPr>
              <a:t>Viceconsejería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>
                <a:solidFill>
                  <a:schemeClr val="bg1"/>
                </a:solidFill>
                <a:latin typeface="Tahoma"/>
                <a:cs typeface="Tahoma"/>
              </a:rPr>
              <a:t>Formación</a:t>
            </a:r>
            <a:r>
              <a:rPr sz="1400" spc="-15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>
                <a:solidFill>
                  <a:schemeClr val="bg1"/>
                </a:solidFill>
                <a:latin typeface="Tahoma"/>
                <a:cs typeface="Tahoma"/>
              </a:rPr>
              <a:t>Profesional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5">
                <a:solidFill>
                  <a:schemeClr val="bg1"/>
                </a:solidFill>
                <a:latin typeface="Tahoma"/>
                <a:cs typeface="Tahoma"/>
              </a:rPr>
              <a:t>del</a:t>
            </a:r>
            <a:r>
              <a:rPr sz="1400" spc="-15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>
                <a:solidFill>
                  <a:schemeClr val="bg1"/>
                </a:solidFill>
                <a:latin typeface="Tahoma"/>
                <a:cs typeface="Tahoma"/>
              </a:rPr>
              <a:t>Gobierno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60">
                <a:solidFill>
                  <a:schemeClr val="bg1"/>
                </a:solidFill>
                <a:latin typeface="Tahoma"/>
                <a:cs typeface="Tahoma"/>
              </a:rPr>
              <a:t>Vasco.</a:t>
            </a:r>
            <a:r>
              <a:rPr sz="1400" spc="-15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45">
                <a:solidFill>
                  <a:schemeClr val="bg1"/>
                </a:solidFill>
                <a:latin typeface="Tahoma"/>
                <a:cs typeface="Tahoma"/>
              </a:rPr>
              <a:t>Este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30">
                <a:solidFill>
                  <a:schemeClr val="bg1"/>
                </a:solidFill>
                <a:latin typeface="Tahoma"/>
                <a:cs typeface="Tahoma"/>
              </a:rPr>
              <a:t>trabajo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>
                <a:solidFill>
                  <a:schemeClr val="bg1"/>
                </a:solidFill>
                <a:latin typeface="Tahoma"/>
                <a:cs typeface="Tahoma"/>
              </a:rPr>
              <a:t>cuenta</a:t>
            </a:r>
            <a:r>
              <a:rPr sz="1400" spc="-15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>
                <a:solidFill>
                  <a:schemeClr val="bg1"/>
                </a:solidFill>
                <a:latin typeface="Tahoma"/>
                <a:cs typeface="Tahoma"/>
              </a:rPr>
              <a:t>con</a:t>
            </a:r>
            <a:r>
              <a:rPr sz="1400" spc="-15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>
                <a:solidFill>
                  <a:schemeClr val="bg1"/>
                </a:solidFill>
                <a:latin typeface="Tahoma"/>
                <a:cs typeface="Tahoma"/>
              </a:rPr>
              <a:t>la </a:t>
            </a:r>
            <a:r>
              <a:rPr sz="1400" spc="-42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>
                <a:solidFill>
                  <a:schemeClr val="bg1"/>
                </a:solidFill>
                <a:latin typeface="Tahoma"/>
                <a:cs typeface="Tahoma"/>
              </a:rPr>
              <a:t>Autorización </a:t>
            </a:r>
            <a:r>
              <a:rPr sz="1400" spc="-25">
                <a:solidFill>
                  <a:schemeClr val="bg1"/>
                </a:solidFill>
                <a:latin typeface="Tahoma"/>
                <a:cs typeface="Tahoma"/>
              </a:rPr>
              <a:t>Internacional </a:t>
            </a:r>
            <a:r>
              <a:rPr sz="1400" spc="-35">
                <a:solidFill>
                  <a:schemeClr val="bg1"/>
                </a:solidFill>
                <a:latin typeface="Tahoma"/>
                <a:cs typeface="Tahoma"/>
              </a:rPr>
              <a:t>Creative </a:t>
            </a:r>
            <a:r>
              <a:rPr sz="1400" spc="-20">
                <a:solidFill>
                  <a:schemeClr val="bg1"/>
                </a:solidFill>
                <a:latin typeface="Tahoma"/>
                <a:cs typeface="Tahoma"/>
              </a:rPr>
              <a:t>Commons Reconocimiento-NoComercial- </a:t>
            </a:r>
            <a:r>
              <a:rPr sz="1400" spc="-1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>
                <a:solidFill>
                  <a:schemeClr val="bg1"/>
                </a:solidFill>
                <a:latin typeface="Tahoma"/>
                <a:cs typeface="Tahoma"/>
              </a:rPr>
              <a:t>CompartirIgual</a:t>
            </a:r>
            <a:r>
              <a:rPr sz="1400" spc="-165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75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r>
              <a:rPr sz="1400" spc="-16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>
                <a:solidFill>
                  <a:schemeClr val="bg1"/>
                </a:solidFill>
                <a:latin typeface="Tahoma"/>
                <a:cs typeface="Tahoma"/>
              </a:rPr>
              <a:t>(CC</a:t>
            </a:r>
            <a:r>
              <a:rPr sz="1400" spc="-16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5">
                <a:solidFill>
                  <a:schemeClr val="bg1"/>
                </a:solidFill>
                <a:latin typeface="Tahoma"/>
                <a:cs typeface="Tahoma"/>
              </a:rPr>
              <a:t>BY-NC-SA</a:t>
            </a:r>
            <a:r>
              <a:rPr sz="1400" spc="-16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>
                <a:solidFill>
                  <a:schemeClr val="bg1"/>
                </a:solidFill>
                <a:latin typeface="Tahoma"/>
                <a:cs typeface="Tahoma"/>
              </a:rPr>
              <a:t>4.0).</a:t>
            </a:r>
            <a:endParaRPr sz="140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1" name="object 4"/>
          <p:cNvPicPr/>
          <p:nvPr/>
        </p:nvPicPr>
        <p:blipFill>
          <a:blip r:embed="rId4"/>
          <a:stretch/>
        </p:blipFill>
        <p:spPr bwMode="auto">
          <a:xfrm>
            <a:off x="7376724" y="2174575"/>
            <a:ext cx="1493823" cy="353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1"/>
          <p:cNvSpPr/>
          <p:nvPr/>
        </p:nvSpPr>
        <p:spPr bwMode="auto"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16;p21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>
            <a:spLocks/>
          </p:cNvSpPr>
          <p:nvPr/>
        </p:nvSpPr>
        <p:spPr bwMode="auto">
          <a:xfrm>
            <a:off x="3144453" y="2139710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>
                <a:solidFill>
                  <a:schemeClr val="bg1"/>
                </a:solidFill>
              </a:rPr>
              <a:t>LASTER ARTE</a:t>
            </a:r>
          </a:p>
          <a:p>
            <a:pPr algn="ctr">
              <a:lnSpc>
                <a:spcPct val="150000"/>
              </a:lnSpc>
              <a:defRPr/>
            </a:pP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7" name="Grupo 4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8" name="Rectángulo 6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>
          <a:blip r:embed="rId2">
            <a:alphaModFix/>
          </a:blip>
          <a:srcRect b="85190"/>
          <a:stretch/>
        </p:blipFill>
        <p:spPr bwMode="auto"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;p20"/>
          <p:cNvSpPr/>
          <p:nvPr/>
        </p:nvSpPr>
        <p:spPr bwMode="auto">
          <a:xfrm>
            <a:off x="106680" y="1154214"/>
            <a:ext cx="8976360" cy="480433"/>
          </a:xfrm>
          <a:prstGeom prst="roundRect">
            <a:avLst>
              <a:gd name="adj" fmla="val 16667"/>
            </a:avLst>
          </a:prstGeom>
          <a:solidFill>
            <a:srgbClr val="F1900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CuadroTexto 15"/>
          <p:cNvSpPr>
            <a:spLocks/>
          </p:cNvSpPr>
          <p:nvPr/>
        </p:nvSpPr>
        <p:spPr bwMode="auto">
          <a:xfrm>
            <a:off x="313724" y="1239772"/>
            <a:ext cx="8328660" cy="3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  <a:defRPr/>
            </a:pPr>
            <a:r>
              <a:rPr lang="eu-ES" b="1" dirty="0" smtClean="0"/>
              <a:t>ALFABETIZACIÓN EN INFORMACIÓN Y </a:t>
            </a:r>
            <a:r>
              <a:rPr lang="es-ES" b="1" dirty="0"/>
              <a:t>DATOS.</a:t>
            </a:r>
            <a:endParaRPr b="1" dirty="0"/>
          </a:p>
        </p:txBody>
      </p:sp>
      <p:grpSp>
        <p:nvGrpSpPr>
          <p:cNvPr id="7" name="Grupo 1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1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0" name="Google Shape;108;p20"/>
          <p:cNvSpPr/>
          <p:nvPr/>
        </p:nvSpPr>
        <p:spPr bwMode="auto">
          <a:xfrm>
            <a:off x="106680" y="1733541"/>
            <a:ext cx="8976360" cy="3142465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" name="CuadroTexto 9"/>
          <p:cNvSpPr>
            <a:spLocks/>
          </p:cNvSpPr>
          <p:nvPr/>
        </p:nvSpPr>
        <p:spPr bwMode="auto">
          <a:xfrm>
            <a:off x="313723" y="1840910"/>
            <a:ext cx="8683051" cy="294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  <a:defRPr/>
            </a:pPr>
            <a:r>
              <a:rPr lang="es-ES" b="1" dirty="0" smtClean="0"/>
              <a:t>NAVEGACIÓN</a:t>
            </a:r>
            <a:r>
              <a:rPr lang="es-ES" b="1" dirty="0"/>
              <a:t>, BUSQUEDA Y FILTRADO DE LA INFORMACIÓN</a:t>
            </a:r>
          </a:p>
          <a:p>
            <a:pPr marL="12700" marR="5080">
              <a:lnSpc>
                <a:spcPct val="109400"/>
              </a:lnSpc>
              <a:spcBef>
                <a:spcPts val="100"/>
              </a:spcBef>
              <a:defRPr/>
            </a:pPr>
            <a:r>
              <a:rPr lang="es-ES" b="1" dirty="0" smtClean="0"/>
              <a:t>Definición</a:t>
            </a:r>
            <a:r>
              <a:rPr lang="es-ES" b="1" dirty="0"/>
              <a:t>: </a:t>
            </a:r>
          </a:p>
          <a:p>
            <a:r>
              <a:rPr lang="es-ES" dirty="0"/>
              <a:t>Según el </a:t>
            </a:r>
            <a:r>
              <a:rPr lang="es-ES" b="1" dirty="0"/>
              <a:t>Marco Europeo de Competencia Digital (</a:t>
            </a:r>
            <a:r>
              <a:rPr lang="es-ES" b="1" dirty="0" err="1"/>
              <a:t>DigComp</a:t>
            </a:r>
            <a:r>
              <a:rPr lang="es-ES" b="1" dirty="0"/>
              <a:t>)</a:t>
            </a:r>
            <a:r>
              <a:rPr lang="es-ES" dirty="0"/>
              <a:t>, el </a:t>
            </a:r>
            <a:r>
              <a:rPr lang="es-ES" dirty="0" err="1"/>
              <a:t>subapartado</a:t>
            </a:r>
            <a:r>
              <a:rPr lang="es-ES" dirty="0"/>
              <a:t> </a:t>
            </a:r>
            <a:r>
              <a:rPr lang="es-ES" b="1" dirty="0"/>
              <a:t>"Navegación, búsqueda y filtrado de la información"</a:t>
            </a:r>
            <a:r>
              <a:rPr lang="es-ES" dirty="0"/>
              <a:t> dentro de la </a:t>
            </a:r>
            <a:r>
              <a:rPr lang="es-ES" b="1" dirty="0"/>
              <a:t>Alfabetización en Información y Datos</a:t>
            </a:r>
            <a:r>
              <a:rPr lang="es-ES" dirty="0"/>
              <a:t> se refiere a la capacidad de los usuarios para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Navegar</a:t>
            </a:r>
            <a:r>
              <a:rPr lang="es-ES" dirty="0"/>
              <a:t> de manera efectiva por entornos digitales, comprendiendo su estructura y funcionamiento.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Buscar</a:t>
            </a:r>
            <a:r>
              <a:rPr lang="es-ES" dirty="0"/>
              <a:t> información relevante utilizando estrategias adecuadas, como palabras clave, operadores de búsqueda y fuentes confiables.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Filtrar</a:t>
            </a:r>
            <a:r>
              <a:rPr lang="es-ES" dirty="0"/>
              <a:t> y </a:t>
            </a:r>
            <a:r>
              <a:rPr lang="es-ES" b="1" dirty="0"/>
              <a:t>evaluar</a:t>
            </a:r>
            <a:r>
              <a:rPr lang="es-ES" dirty="0"/>
              <a:t> la información encontrada, asegurando su veracidad, calidad y adecuación a las necesidades del usuario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Esta competencia es </a:t>
            </a:r>
            <a:r>
              <a:rPr lang="es-ES" b="1" dirty="0"/>
              <a:t>fundamental para un uso crítico y eficiente</a:t>
            </a:r>
            <a:r>
              <a:rPr lang="es-ES" dirty="0"/>
              <a:t> de la información en el entorno digital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>
          <a:blip r:embed="rId2">
            <a:alphaModFix/>
          </a:blip>
          <a:srcRect b="85190"/>
          <a:stretch/>
        </p:blipFill>
        <p:spPr bwMode="auto"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1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1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0" name="Google Shape;108;p20"/>
          <p:cNvSpPr/>
          <p:nvPr/>
        </p:nvSpPr>
        <p:spPr bwMode="auto">
          <a:xfrm>
            <a:off x="83820" y="1059582"/>
            <a:ext cx="8976360" cy="400848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1" name="CuadroTexto 9"/>
          <p:cNvSpPr>
            <a:spLocks/>
          </p:cNvSpPr>
          <p:nvPr/>
        </p:nvSpPr>
        <p:spPr bwMode="auto">
          <a:xfrm>
            <a:off x="323528" y="1347614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1- Navegar</a:t>
            </a:r>
            <a:r>
              <a:rPr lang="es-ES" b="1" dirty="0" smtClean="0"/>
              <a:t>.</a:t>
            </a:r>
          </a:p>
          <a:p>
            <a:pPr lvl="0"/>
            <a:endParaRPr lang="es-ES" b="1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Conocer </a:t>
            </a:r>
            <a:r>
              <a:rPr lang="es-ES" b="1" dirty="0"/>
              <a:t>la estructura de la web: </a:t>
            </a:r>
            <a:r>
              <a:rPr lang="es-ES" dirty="0"/>
              <a:t>Entender cómo están organizadas </a:t>
            </a:r>
            <a:r>
              <a:rPr lang="es-ES" dirty="0" smtClean="0"/>
              <a:t>las </a:t>
            </a:r>
          </a:p>
          <a:p>
            <a:pPr lvl="7"/>
            <a:r>
              <a:rPr lang="es-ES" dirty="0"/>
              <a:t> </a:t>
            </a:r>
            <a:r>
              <a:rPr lang="es-ES" dirty="0" smtClean="0"/>
              <a:t>     </a:t>
            </a:r>
            <a:r>
              <a:rPr lang="es-ES" dirty="0" smtClean="0"/>
              <a:t>páginas </a:t>
            </a:r>
            <a:r>
              <a:rPr lang="es-ES" dirty="0"/>
              <a:t>web, los hipervínculos, los menús de navegación y las </a:t>
            </a:r>
            <a:r>
              <a:rPr lang="es-ES" dirty="0" smtClean="0"/>
              <a:t>secciones</a:t>
            </a:r>
          </a:p>
          <a:p>
            <a:pPr lvl="7"/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dirty="0" smtClean="0"/>
              <a:t> </a:t>
            </a:r>
            <a:r>
              <a:rPr lang="es-ES" dirty="0"/>
              <a:t>de un sitio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Utilizar herramientas de navegación:</a:t>
            </a:r>
            <a:r>
              <a:rPr lang="es-ES" dirty="0"/>
              <a:t> Dominar funciones como </a:t>
            </a:r>
            <a:endParaRPr lang="es-ES" dirty="0" smtClean="0"/>
          </a:p>
          <a:p>
            <a:pPr lvl="7"/>
            <a:r>
              <a:rPr lang="es-ES" dirty="0"/>
              <a:t> </a:t>
            </a:r>
            <a:r>
              <a:rPr lang="es-ES" dirty="0" smtClean="0"/>
              <a:t>     pestañas, </a:t>
            </a:r>
            <a:r>
              <a:rPr lang="es-ES" dirty="0"/>
              <a:t>historial, marcadores y accesos directos para moverse </a:t>
            </a:r>
            <a:endParaRPr lang="es-ES" dirty="0" smtClean="0"/>
          </a:p>
          <a:p>
            <a:pPr lvl="7"/>
            <a:r>
              <a:rPr lang="es-ES" dirty="0"/>
              <a:t> </a:t>
            </a:r>
            <a:r>
              <a:rPr lang="es-ES" dirty="0" smtClean="0"/>
              <a:t>     ágilmente </a:t>
            </a:r>
            <a:r>
              <a:rPr lang="es-ES" dirty="0"/>
              <a:t>por la web.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Identificar sitios web fiables: </a:t>
            </a:r>
            <a:r>
              <a:rPr lang="es-ES" dirty="0"/>
              <a:t>Reconocer dominios seguros, certificados SSL (HTTPS) y fuentes oficiales para evitar información errónea.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Comprender la navegación en diferentes plataformas</a:t>
            </a:r>
            <a:r>
              <a:rPr lang="es-ES" dirty="0"/>
              <a:t>: Adaptarse a distintos entornos digitales (navegadores, aplicaciones, bases de datos) y saber cómo interactuar con ellos.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Gestionar múltiples fuentes de información: </a:t>
            </a:r>
            <a:r>
              <a:rPr lang="es-ES" dirty="0"/>
              <a:t>Alternar entre distintas páginas y plataformas sin perder el foco en la búsqueda de contenido relevante.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Optimizar la experiencia de usuario: </a:t>
            </a:r>
            <a:r>
              <a:rPr lang="es-ES" dirty="0"/>
              <a:t>Configurar preferencias, accesibilidad y extensiones para facilitar el acceso y la organización de la información.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AutoShape 4" descr="Resultado de imagen de alumno navegando en la 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45" y="1635646"/>
            <a:ext cx="178099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>
          <a:blip r:embed="rId2">
            <a:alphaModFix/>
          </a:blip>
          <a:srcRect b="85190"/>
          <a:stretch/>
        </p:blipFill>
        <p:spPr bwMode="auto"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1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1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0" name="Google Shape;108;p20"/>
          <p:cNvSpPr/>
          <p:nvPr/>
        </p:nvSpPr>
        <p:spPr bwMode="auto">
          <a:xfrm>
            <a:off x="83820" y="1059582"/>
            <a:ext cx="8976360" cy="3960440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1" name="CuadroTexto 9"/>
          <p:cNvSpPr>
            <a:spLocks/>
          </p:cNvSpPr>
          <p:nvPr/>
        </p:nvSpPr>
        <p:spPr bwMode="auto">
          <a:xfrm>
            <a:off x="347038" y="126514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2- </a:t>
            </a:r>
            <a:r>
              <a:rPr lang="es-ES" b="1" dirty="0" smtClean="0"/>
              <a:t>Buscar</a:t>
            </a:r>
          </a:p>
          <a:p>
            <a:endParaRPr lang="es-ES" b="1" dirty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Definir claramente el objetivo de búsqueda</a:t>
            </a:r>
            <a:r>
              <a:rPr lang="es-ES" dirty="0"/>
              <a:t>: Identificar qué información </a:t>
            </a:r>
            <a:endParaRPr lang="es-ES" dirty="0" smtClean="0"/>
          </a:p>
          <a:p>
            <a:pPr lvl="7"/>
            <a:r>
              <a:rPr lang="es-ES" dirty="0"/>
              <a:t> </a:t>
            </a:r>
            <a:r>
              <a:rPr lang="es-ES" dirty="0" smtClean="0"/>
              <a:t>     se </a:t>
            </a:r>
            <a:r>
              <a:rPr lang="es-ES" dirty="0"/>
              <a:t>necesita y formular preguntas clave antes de comenzar.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Utilizar </a:t>
            </a:r>
            <a:r>
              <a:rPr lang="es-ES" b="1" dirty="0"/>
              <a:t>palabras clave adecuadas</a:t>
            </a:r>
            <a:r>
              <a:rPr lang="es-ES" dirty="0"/>
              <a:t>: Emplear términos específicos, sinónimos y </a:t>
            </a:r>
            <a:endParaRPr lang="es-ES" dirty="0" smtClean="0"/>
          </a:p>
          <a:p>
            <a:pPr lvl="7"/>
            <a:r>
              <a:rPr lang="es-ES" dirty="0"/>
              <a:t> </a:t>
            </a:r>
            <a:r>
              <a:rPr lang="es-ES" dirty="0" smtClean="0"/>
              <a:t>     variaciones </a:t>
            </a:r>
            <a:r>
              <a:rPr lang="es-ES" dirty="0"/>
              <a:t>para mejorar los resultados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Aplicar operadores de búsqueda</a:t>
            </a:r>
            <a:r>
              <a:rPr lang="es-ES" dirty="0" smtClean="0"/>
              <a:t>: Usar comandos como </a:t>
            </a:r>
            <a:r>
              <a:rPr lang="es-ES" b="1" dirty="0" smtClean="0"/>
              <a:t>AND, OR, NOT, </a:t>
            </a:r>
          </a:p>
          <a:p>
            <a:pPr lvl="7"/>
            <a:r>
              <a:rPr lang="es-ES" b="1" dirty="0"/>
              <a:t> </a:t>
            </a:r>
            <a:r>
              <a:rPr lang="es-ES" b="1" dirty="0" smtClean="0"/>
              <a:t>     "comillas"</a:t>
            </a:r>
            <a:r>
              <a:rPr lang="es-ES" dirty="0" smtClean="0"/>
              <a:t> y </a:t>
            </a:r>
            <a:r>
              <a:rPr lang="es-ES" b="1" dirty="0" err="1" smtClean="0"/>
              <a:t>site</a:t>
            </a:r>
            <a:r>
              <a:rPr lang="es-ES" b="1" dirty="0" smtClean="0"/>
              <a:t>:</a:t>
            </a:r>
            <a:r>
              <a:rPr lang="es-ES" dirty="0" smtClean="0"/>
              <a:t> para refinar la búsqueda.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Aprovechar los filtros avanzados</a:t>
            </a:r>
            <a:r>
              <a:rPr lang="es-ES" dirty="0" smtClean="0"/>
              <a:t>: Utilizar herramientas de filtrado por fecha, tipo de contenido o fuente en buscadores y bases de datos.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Comparar diversas fuentes</a:t>
            </a:r>
            <a:r>
              <a:rPr lang="es-ES" dirty="0" smtClean="0"/>
              <a:t>: Contrastar la información en múltiples sitios para evaluar su fiabilidad y evitar sesgos.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Explorar diferentes plataformas</a:t>
            </a:r>
            <a:r>
              <a:rPr lang="es-ES" dirty="0" smtClean="0"/>
              <a:t>: No limitarse a un solo buscador, sino recurrir a bases de datos académicas, bibliotecas digitales y recursos especializados.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lvl="7"/>
            <a:r>
              <a:rPr lang="es-ES" dirty="0" smtClean="0"/>
              <a:t>Estas estrategias permiten obtener información más relevante, precisa y confiable en el entorno digital.</a:t>
            </a:r>
            <a:endParaRPr lang="es-E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Imagen 2" descr="Postura correc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12" y="1347614"/>
            <a:ext cx="121961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>
          <a:blip r:embed="rId2">
            <a:alphaModFix/>
          </a:blip>
          <a:srcRect b="85190"/>
          <a:stretch/>
        </p:blipFill>
        <p:spPr bwMode="auto"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1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1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0" name="Google Shape;108;p20"/>
          <p:cNvSpPr/>
          <p:nvPr/>
        </p:nvSpPr>
        <p:spPr bwMode="auto">
          <a:xfrm>
            <a:off x="106680" y="987574"/>
            <a:ext cx="8976360" cy="3960440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dirty="0"/>
          </a:p>
        </p:txBody>
      </p:sp>
      <p:sp>
        <p:nvSpPr>
          <p:cNvPr id="11" name="CuadroTexto 9"/>
          <p:cNvSpPr>
            <a:spLocks/>
          </p:cNvSpPr>
          <p:nvPr/>
        </p:nvSpPr>
        <p:spPr bwMode="auto">
          <a:xfrm>
            <a:off x="323528" y="1131590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3- </a:t>
            </a:r>
            <a:r>
              <a:rPr lang="es-ES" b="1" dirty="0" smtClean="0"/>
              <a:t>Filtrar y Evaluar</a:t>
            </a:r>
          </a:p>
          <a:p>
            <a:pPr lvl="0"/>
            <a:endParaRPr lang="es-ES" b="1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Analizar </a:t>
            </a:r>
            <a:r>
              <a:rPr lang="es-ES" b="1" dirty="0"/>
              <a:t>la fuente de la información</a:t>
            </a:r>
            <a:r>
              <a:rPr lang="es-ES" dirty="0"/>
              <a:t>: Verificar si proviene de un sitio confiable, una institución oficial o un autor con credibilidad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Evaluar la actualidad del contenido</a:t>
            </a:r>
            <a:r>
              <a:rPr lang="es-ES" dirty="0"/>
              <a:t>: Comprobar la fecha de publicación para asegurarse de que la información es reciente y relevante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Aplicar filtros en los motores de búsqueda</a:t>
            </a:r>
            <a:r>
              <a:rPr lang="es-ES" dirty="0"/>
              <a:t>: Usar herramientas como fecha, tipo de archivo, idioma o dominio para reducir los resultados irrelevantes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Revisar la calidad y profundidad del contenido</a:t>
            </a:r>
            <a:r>
              <a:rPr lang="es-ES" dirty="0"/>
              <a:t>: Evitar información superficial o sesgada, priorizando fuentes con referencias y datos contrastados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/>
              <a:t>Distinguir entre opiniones y hechos</a:t>
            </a:r>
            <a:r>
              <a:rPr lang="es-ES" dirty="0"/>
              <a:t>: Identificar si la información se basa en evidencia o si es solo una perspectiva subjetiva</a:t>
            </a:r>
            <a:r>
              <a:rPr lang="es-ES" dirty="0" smtClean="0"/>
              <a:t>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Evitar </a:t>
            </a:r>
            <a:r>
              <a:rPr lang="es-ES" b="1" dirty="0"/>
              <a:t>noticias falsas y desinformación</a:t>
            </a:r>
            <a:r>
              <a:rPr lang="es-ES" dirty="0"/>
              <a:t>: Usar verificadores de datos y prestar atención a señales de contenido engañoso, como titulares alarmistas o fuentes desconocidas.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ES" dirty="0" smtClean="0"/>
              <a:t>Estas </a:t>
            </a:r>
            <a:r>
              <a:rPr lang="es-ES" dirty="0"/>
              <a:t>estrategias ayudan a seleccionar información precisa, relevante y fiable en el entorno digital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61;p14"/>
          <p:cNvPicPr/>
          <p:nvPr/>
        </p:nvPicPr>
        <p:blipFill>
          <a:blip r:embed="rId2">
            <a:alphaModFix/>
          </a:blip>
          <a:srcRect b="85190"/>
          <a:stretch/>
        </p:blipFill>
        <p:spPr bwMode="auto"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;p20"/>
          <p:cNvSpPr/>
          <p:nvPr/>
        </p:nvSpPr>
        <p:spPr bwMode="auto">
          <a:xfrm>
            <a:off x="106680" y="1154214"/>
            <a:ext cx="8976360" cy="480433"/>
          </a:xfrm>
          <a:prstGeom prst="roundRect">
            <a:avLst>
              <a:gd name="adj" fmla="val 16667"/>
            </a:avLst>
          </a:prstGeom>
          <a:solidFill>
            <a:srgbClr val="F1900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7" name="Grupo 16"/>
          <p:cNvGrpSpPr/>
          <p:nvPr/>
        </p:nvGrpSpPr>
        <p:grpSpPr bwMode="auto"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17"/>
            <p:cNvSpPr/>
            <p:nvPr/>
          </p:nvSpPr>
          <p:spPr bwMode="auto"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9" name="Imagen 1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0" name="Google Shape;108;p20"/>
          <p:cNvSpPr/>
          <p:nvPr/>
        </p:nvSpPr>
        <p:spPr bwMode="auto">
          <a:xfrm>
            <a:off x="106680" y="1814545"/>
            <a:ext cx="9037320" cy="3061461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endParaRPr dirty="0"/>
          </a:p>
        </p:txBody>
      </p:sp>
      <p:sp>
        <p:nvSpPr>
          <p:cNvPr id="12" name="CuadroTexto 15"/>
          <p:cNvSpPr>
            <a:spLocks/>
          </p:cNvSpPr>
          <p:nvPr/>
        </p:nvSpPr>
        <p:spPr bwMode="auto">
          <a:xfrm>
            <a:off x="313724" y="1239772"/>
            <a:ext cx="832866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  <a:defRPr/>
            </a:pPr>
            <a:r>
              <a:rPr lang="es-ES" b="1" dirty="0" smtClean="0"/>
              <a:t>En </a:t>
            </a:r>
            <a:r>
              <a:rPr lang="es-ES" b="1" dirty="0"/>
              <a:t>la siguiente infografía se resumen las principales ideas expuestas:</a:t>
            </a:r>
          </a:p>
          <a:p>
            <a:pPr marL="12700" marR="5080">
              <a:lnSpc>
                <a:spcPct val="109400"/>
              </a:lnSpc>
              <a:spcBef>
                <a:spcPts val="100"/>
              </a:spcBef>
              <a:defRPr/>
            </a:pPr>
            <a:endParaRPr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5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02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3;p19"/>
          <p:cNvSpPr>
            <a:spLocks noGrp="1"/>
          </p:cNvSpPr>
          <p:nvPr>
            <p:ph type="ctrTitle" idx="4294967295"/>
          </p:nvPr>
        </p:nvSpPr>
        <p:spPr bwMode="auto">
          <a:xfrm>
            <a:off x="447000" y="1179750"/>
            <a:ext cx="82500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  <a:defRPr/>
            </a:pPr>
            <a:r>
              <a:rPr lang="en-GB" sz="3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  <a:t>PROPUESTA DE IMPLEMENTACIÓN EN EL AULA</a:t>
            </a:r>
            <a:br>
              <a:rPr lang="en-GB" sz="3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</a:rPr>
            </a:br>
            <a:endParaRPr sz="3400" b="1">
              <a:solidFill>
                <a:schemeClr val="lt1"/>
              </a:solidFill>
              <a:latin typeface="Source Sans Pro"/>
              <a:ea typeface="Source Sans Pro"/>
              <a:cs typeface="Source Sans Pro"/>
            </a:endParaRPr>
          </a:p>
        </p:txBody>
      </p:sp>
      <p:grpSp>
        <p:nvGrpSpPr>
          <p:cNvPr id="6" name="Grupo 9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2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Imagen 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8;p20"/>
          <p:cNvSpPr/>
          <p:nvPr/>
        </p:nvSpPr>
        <p:spPr bwMode="auto">
          <a:xfrm>
            <a:off x="177800" y="901825"/>
            <a:ext cx="8813800" cy="40308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09;p20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ln>
            <a:noFill/>
          </a:ln>
        </p:spPr>
      </p:pic>
      <p:grpSp>
        <p:nvGrpSpPr>
          <p:cNvPr id="6" name="Grupo 7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8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8" name="Imagen 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3" y="1095450"/>
            <a:ext cx="8021933" cy="364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1"/>
          <p:cNvSpPr/>
          <p:nvPr/>
        </p:nvSpPr>
        <p:spPr bwMode="auto"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5" name="Google Shape;116;p21"/>
          <p:cNvPicPr/>
          <p:nvPr/>
        </p:nvPicPr>
        <p:blipFill>
          <a:blip r:embed="rId2">
            <a:alphaModFix/>
          </a:blip>
          <a:srcRect b="84913"/>
          <a:stretch/>
        </p:blipFill>
        <p:spPr bwMode="auto"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16381" y="1772502"/>
            <a:ext cx="2002657" cy="849479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18028" y="3121089"/>
            <a:ext cx="2322737" cy="1184211"/>
          </a:xfrm>
          <a:prstGeom prst="rect">
            <a:avLst/>
          </a:prstGeom>
        </p:spPr>
      </p:pic>
      <p:pic>
        <p:nvPicPr>
          <p:cNvPr id="8" name="Picture 2" descr="ChatGPT ist down: Die Webseite macht vielen Nutzern derzeit Probleme ...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11350" y="3456947"/>
            <a:ext cx="1092622" cy="614600"/>
          </a:xfrm>
          <a:prstGeom prst="rect">
            <a:avLst/>
          </a:prstGeom>
          <a:noFill/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02091" y="1413994"/>
            <a:ext cx="1872817" cy="1896411"/>
          </a:xfrm>
          <a:prstGeom prst="rect">
            <a:avLst/>
          </a:prstGeom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341099" y="3121089"/>
            <a:ext cx="2489446" cy="1184211"/>
          </a:xfrm>
          <a:prstGeom prst="rect">
            <a:avLst/>
          </a:prstGeom>
        </p:spPr>
      </p:pic>
      <p:grpSp>
        <p:nvGrpSpPr>
          <p:cNvPr id="11" name="Grupo 15"/>
          <p:cNvGrpSpPr/>
          <p:nvPr/>
        </p:nvGrpSpPr>
        <p:grpSpPr bwMode="auto"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2" name="Rectángulo 16"/>
            <p:cNvSpPr/>
            <p:nvPr/>
          </p:nvSpPr>
          <p:spPr bwMode="auto"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3" name="Imagen 17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14" name="Imagen 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111928" y="1413994"/>
            <a:ext cx="919994" cy="235790"/>
          </a:xfrm>
          <a:prstGeom prst="rect">
            <a:avLst/>
          </a:prstGeom>
        </p:spPr>
      </p:pic>
      <p:cxnSp>
        <p:nvCxnSpPr>
          <p:cNvPr id="15" name="Conector recto de flecha 10"/>
          <p:cNvCxnSpPr>
            <a:cxnSpLocks/>
          </p:cNvCxnSpPr>
          <p:nvPr/>
        </p:nvCxnSpPr>
        <p:spPr bwMode="auto">
          <a:xfrm>
            <a:off x="2901520" y="1996440"/>
            <a:ext cx="714861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21"/>
          <p:cNvCxnSpPr>
            <a:cxnSpLocks/>
          </p:cNvCxnSpPr>
          <p:nvPr/>
        </p:nvCxnSpPr>
        <p:spPr bwMode="auto">
          <a:xfrm flipV="1">
            <a:off x="1303972" y="3817620"/>
            <a:ext cx="600561" cy="76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22"/>
          <p:cNvCxnSpPr>
            <a:cxnSpLocks/>
          </p:cNvCxnSpPr>
          <p:nvPr/>
        </p:nvCxnSpPr>
        <p:spPr bwMode="auto">
          <a:xfrm flipV="1">
            <a:off x="3909060" y="2621981"/>
            <a:ext cx="7620" cy="5310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25"/>
          <p:cNvCxnSpPr>
            <a:cxnSpLocks/>
          </p:cNvCxnSpPr>
          <p:nvPr/>
        </p:nvCxnSpPr>
        <p:spPr bwMode="auto">
          <a:xfrm>
            <a:off x="4927115" y="2574706"/>
            <a:ext cx="1" cy="640934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28"/>
          <p:cNvCxnSpPr>
            <a:cxnSpLocks/>
          </p:cNvCxnSpPr>
          <p:nvPr/>
        </p:nvCxnSpPr>
        <p:spPr bwMode="auto">
          <a:xfrm flipV="1">
            <a:off x="5996940" y="2157385"/>
            <a:ext cx="1005151" cy="963704"/>
          </a:xfrm>
          <a:prstGeom prst="bentConnector3">
            <a:avLst>
              <a:gd name="adj1" fmla="val 50000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14" y="1562781"/>
            <a:ext cx="2790221" cy="99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644</Words>
  <Application>Microsoft Office PowerPoint</Application>
  <DocSecurity>0</DocSecurity>
  <PresentationFormat>Presentación en pantalla (16:9)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Source Sans Pro</vt:lpstr>
      <vt:lpstr>Tahoma</vt:lpstr>
      <vt:lpstr>Arial</vt:lpstr>
      <vt:lpstr>Simple Light</vt:lpstr>
      <vt:lpstr>ERALDI TRANSVERSALES DIGITALES   NAVEGACIÓN, BUSQUEDA Y FILTRADO DE LA INFORMACIÓN.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DE IMPLEMENTACIÓN EN EL AULA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de la FORMACIÓN PROFESIONAL DE EUSKADI en el ÁMBITO DIGITAL</dc:title>
  <dc:subject/>
  <dc:creator>Eli Alvarez</dc:creator>
  <cp:keywords/>
  <dc:description/>
  <cp:lastModifiedBy>Aritz Momoitio Zulaica</cp:lastModifiedBy>
  <cp:revision>94</cp:revision>
  <dcterms:modified xsi:type="dcterms:W3CDTF">2025-04-02T11:35:43Z</dcterms:modified>
  <cp:category/>
  <dc:identifier/>
  <cp:contentStatus/>
  <dc:language/>
  <cp:version/>
</cp:coreProperties>
</file>