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26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53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016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479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62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484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13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88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61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1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79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02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59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89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66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07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86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F478FD7-02EF-4116-8E1C-0C70517307E2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5E387-0561-4ECB-86BD-25CB23A717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1523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gexam.info/formal-and-informal-vocabular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Formal vs Informal English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979324"/>
            <a:ext cx="8825658" cy="659476"/>
          </a:xfrm>
        </p:spPr>
        <p:txBody>
          <a:bodyPr/>
          <a:lstStyle/>
          <a:p>
            <a:pPr algn="ctr"/>
            <a:r>
              <a:rPr lang="es-ES" b="1" dirty="0" err="1" smtClean="0"/>
              <a:t>Characteristics</a:t>
            </a:r>
            <a:r>
              <a:rPr lang="es-ES" b="1" dirty="0" smtClean="0"/>
              <a:t> and </a:t>
            </a:r>
            <a:r>
              <a:rPr lang="es-ES" b="1" dirty="0" err="1" smtClean="0"/>
              <a:t>examples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2343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Formal style</a:t>
            </a:r>
            <a:endParaRPr lang="en-GB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340285"/>
            <a:ext cx="8946541" cy="490811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Differences in</a:t>
            </a:r>
            <a:r>
              <a:rPr lang="en-GB" altLang="es-E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s-ES" b="1" dirty="0" smtClean="0">
                <a:solidFill>
                  <a:schemeClr val="accent6"/>
                </a:solidFill>
              </a:rPr>
              <a:t>vocabulary</a:t>
            </a:r>
            <a:r>
              <a:rPr lang="en-GB" altLang="es-ES" dirty="0" smtClean="0"/>
              <a:t>: </a:t>
            </a:r>
            <a:r>
              <a:rPr lang="en-GB" altLang="es-ES" b="1" i="1" dirty="0" smtClean="0"/>
              <a:t>allow</a:t>
            </a:r>
            <a:r>
              <a:rPr lang="en-GB" altLang="es-ES" dirty="0" smtClean="0"/>
              <a:t> instead of </a:t>
            </a:r>
            <a:r>
              <a:rPr lang="en-GB" altLang="es-ES" b="1" i="1" dirty="0" smtClean="0"/>
              <a:t>let</a:t>
            </a:r>
            <a:r>
              <a:rPr lang="en-GB" altLang="es-ES" dirty="0" smtClean="0"/>
              <a:t>; </a:t>
            </a:r>
            <a:r>
              <a:rPr lang="en-GB" altLang="es-ES" b="1" i="1" dirty="0" smtClean="0"/>
              <a:t>beverages</a:t>
            </a:r>
            <a:r>
              <a:rPr lang="en-GB" altLang="es-ES" dirty="0" smtClean="0"/>
              <a:t>, not </a:t>
            </a:r>
            <a:r>
              <a:rPr lang="en-GB" altLang="es-ES" b="1" i="1" dirty="0" smtClean="0"/>
              <a:t>drinks</a:t>
            </a:r>
            <a:r>
              <a:rPr lang="en-GB" altLang="es-ES" dirty="0" smtClean="0"/>
              <a:t>; </a:t>
            </a:r>
            <a:r>
              <a:rPr lang="en-GB" altLang="es-ES" b="1" i="1" dirty="0" smtClean="0"/>
              <a:t>appropriate</a:t>
            </a:r>
            <a:r>
              <a:rPr lang="en-GB" altLang="es-ES" dirty="0" smtClean="0"/>
              <a:t>, not </a:t>
            </a:r>
            <a:r>
              <a:rPr lang="en-GB" altLang="es-ES" b="1" i="1" dirty="0" smtClean="0"/>
              <a:t>proper</a:t>
            </a:r>
            <a:r>
              <a:rPr lang="en-GB" altLang="es-ES" dirty="0" smtClean="0"/>
              <a:t>). See </a:t>
            </a:r>
            <a:r>
              <a:rPr lang="en-GB" altLang="es-ES" dirty="0" smtClean="0">
                <a:hlinkClick r:id="rId2"/>
              </a:rPr>
              <a:t>formal and informal vocabulary</a:t>
            </a:r>
            <a:r>
              <a:rPr lang="en-GB" altLang="es-ES" dirty="0" smtClean="0"/>
              <a:t> for more!</a:t>
            </a:r>
          </a:p>
          <a:p>
            <a:r>
              <a:rPr lang="en-GB" altLang="es-ES" dirty="0" smtClean="0"/>
              <a:t>No </a:t>
            </a:r>
            <a:r>
              <a:rPr lang="en-GB" altLang="es-ES" b="1" dirty="0" smtClean="0">
                <a:solidFill>
                  <a:schemeClr val="accent6"/>
                </a:solidFill>
              </a:rPr>
              <a:t>contracted</a:t>
            </a:r>
            <a:r>
              <a:rPr lang="en-GB" altLang="es-ES" dirty="0" smtClean="0"/>
              <a:t> forms of words: </a:t>
            </a:r>
            <a:r>
              <a:rPr lang="en-GB" altLang="es-ES" b="1" i="1" dirty="0" smtClean="0"/>
              <a:t>He is</a:t>
            </a:r>
            <a:r>
              <a:rPr lang="en-GB" altLang="es-ES" dirty="0" smtClean="0"/>
              <a:t>, not </a:t>
            </a:r>
            <a:r>
              <a:rPr lang="en-GB" altLang="es-ES" b="1" i="1" dirty="0" smtClean="0"/>
              <a:t>he’s</a:t>
            </a:r>
            <a:r>
              <a:rPr lang="en-GB" altLang="es-ES" dirty="0" smtClean="0"/>
              <a:t>; </a:t>
            </a:r>
            <a:r>
              <a:rPr lang="en-GB" altLang="es-ES" b="1" i="1" dirty="0" smtClean="0"/>
              <a:t>We are </a:t>
            </a:r>
            <a:r>
              <a:rPr lang="en-GB" altLang="es-ES" dirty="0" smtClean="0"/>
              <a:t>not </a:t>
            </a:r>
            <a:r>
              <a:rPr lang="en-GB" altLang="es-ES" b="1" i="1" dirty="0" smtClean="0"/>
              <a:t>we’re</a:t>
            </a:r>
            <a:r>
              <a:rPr lang="en-GB" altLang="es-ES" dirty="0" smtClean="0"/>
              <a:t>; </a:t>
            </a:r>
            <a:r>
              <a:rPr lang="en-GB" altLang="es-ES" b="1" i="1" dirty="0" smtClean="0"/>
              <a:t>there are </a:t>
            </a:r>
            <a:r>
              <a:rPr lang="en-GB" altLang="es-ES" dirty="0" smtClean="0"/>
              <a:t>not </a:t>
            </a:r>
            <a:r>
              <a:rPr lang="en-GB" altLang="es-ES" b="1" i="1" dirty="0" smtClean="0"/>
              <a:t>there’re</a:t>
            </a:r>
            <a:r>
              <a:rPr lang="en-GB" altLang="es-ES" dirty="0" smtClean="0"/>
              <a:t>)</a:t>
            </a:r>
          </a:p>
          <a:p>
            <a:r>
              <a:rPr lang="en-GB" altLang="es-ES" dirty="0" smtClean="0"/>
              <a:t>Use of </a:t>
            </a:r>
            <a:r>
              <a:rPr lang="en-GB" altLang="es-ES" b="1" dirty="0" smtClean="0">
                <a:solidFill>
                  <a:schemeClr val="accent6"/>
                </a:solidFill>
              </a:rPr>
              <a:t>passive constructions </a:t>
            </a:r>
            <a:r>
              <a:rPr lang="en-GB" altLang="es-ES" dirty="0" smtClean="0"/>
              <a:t>to make the statement sound less categorical. This includes (1) </a:t>
            </a:r>
            <a:r>
              <a:rPr lang="en-GB" altLang="es-ES" b="1" u="sng" dirty="0" smtClean="0"/>
              <a:t>distancing</a:t>
            </a:r>
            <a:r>
              <a:rPr lang="en-GB" altLang="es-ES" dirty="0" smtClean="0"/>
              <a:t> (also known as </a:t>
            </a:r>
            <a:r>
              <a:rPr lang="en-GB" altLang="es-ES" b="1" dirty="0" smtClean="0"/>
              <a:t>hedging</a:t>
            </a:r>
            <a:r>
              <a:rPr lang="en-GB" altLang="es-ES" dirty="0" smtClean="0"/>
              <a:t>) and (2) </a:t>
            </a:r>
            <a:r>
              <a:rPr lang="en-GB" altLang="es-ES" b="1" u="sng" dirty="0" smtClean="0"/>
              <a:t>passive voice</a:t>
            </a:r>
            <a:r>
              <a:rPr lang="en-GB" altLang="es-ES" dirty="0" smtClean="0"/>
              <a:t>:</a:t>
            </a:r>
          </a:p>
          <a:p>
            <a:pPr lvl="1"/>
            <a:r>
              <a:rPr lang="en-GB" altLang="es-ES" b="1" dirty="0" smtClean="0"/>
              <a:t>1.</a:t>
            </a:r>
            <a:r>
              <a:rPr lang="en-GB" altLang="es-ES" dirty="0" smtClean="0"/>
              <a:t> </a:t>
            </a:r>
            <a:r>
              <a:rPr lang="en-GB" altLang="es-ES" b="1" u="sng" dirty="0" smtClean="0"/>
              <a:t>Distancing/hedging</a:t>
            </a:r>
            <a:r>
              <a:rPr lang="en-GB" altLang="es-ES" dirty="0" smtClean="0"/>
              <a:t> is a way to make the saying more vague, to distance yourself from the opinion you express. It makes you sound like a messenger rather than the author of this opinion. Examples:</a:t>
            </a:r>
          </a:p>
          <a:p>
            <a:pPr lvl="2">
              <a:buFontTx/>
              <a:buChar char="-"/>
            </a:pPr>
            <a:r>
              <a:rPr lang="en-GB" altLang="es-ES" i="1" u="sng" dirty="0" smtClean="0"/>
              <a:t>Some people think that </a:t>
            </a:r>
            <a:r>
              <a:rPr lang="en-GB" altLang="es-ES" i="1" dirty="0" smtClean="0"/>
              <a:t>alcohol should be made illegal.</a:t>
            </a:r>
          </a:p>
          <a:p>
            <a:pPr lvl="2">
              <a:buFontTx/>
              <a:buChar char="-"/>
            </a:pPr>
            <a:r>
              <a:rPr lang="en-GB" altLang="es-ES" i="1" u="sng" dirty="0" smtClean="0"/>
              <a:t>It seems that </a:t>
            </a:r>
            <a:r>
              <a:rPr lang="en-GB" altLang="es-ES" i="1" dirty="0" smtClean="0"/>
              <a:t>you have forgotten to greet the guests.</a:t>
            </a:r>
          </a:p>
          <a:p>
            <a:pPr lvl="2">
              <a:buFontTx/>
              <a:buChar char="-"/>
            </a:pPr>
            <a:r>
              <a:rPr lang="en-GB" altLang="es-ES" i="1" u="sng" dirty="0" smtClean="0"/>
              <a:t>It is believed that </a:t>
            </a:r>
            <a:r>
              <a:rPr lang="en-GB" altLang="es-ES" i="1" dirty="0" smtClean="0"/>
              <a:t>the troops will leave the country in two weeks.</a:t>
            </a:r>
          </a:p>
          <a:p>
            <a:pPr lvl="2">
              <a:buFontTx/>
              <a:buChar char="-"/>
            </a:pPr>
            <a:r>
              <a:rPr lang="en-GB" altLang="es-ES" i="1" u="sng" dirty="0" smtClean="0"/>
              <a:t>They seem to</a:t>
            </a:r>
            <a:r>
              <a:rPr lang="en-GB" altLang="es-ES" i="1" dirty="0" smtClean="0"/>
              <a:t> be supportive of our ideas.</a:t>
            </a:r>
            <a:r>
              <a:rPr lang="en-GB" altLang="es-ES" dirty="0" smtClean="0"/>
              <a:t/>
            </a:r>
            <a:br>
              <a:rPr lang="en-GB" altLang="es-ES" dirty="0" smtClean="0"/>
            </a:br>
            <a:r>
              <a:rPr lang="en-GB" altLang="es-ES" dirty="0"/>
              <a:t/>
            </a:r>
            <a:br>
              <a:rPr lang="en-GB" altLang="es-ES" dirty="0"/>
            </a:br>
            <a:endParaRPr lang="en-GB" alt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883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349135"/>
            <a:ext cx="8946541" cy="5899265"/>
          </a:xfrm>
        </p:spPr>
        <p:txBody>
          <a:bodyPr>
            <a:normAutofit/>
          </a:bodyPr>
          <a:lstStyle/>
          <a:p>
            <a:pPr lvl="1"/>
            <a:r>
              <a:rPr lang="en-GB" b="1" dirty="0" smtClean="0"/>
              <a:t>2</a:t>
            </a:r>
            <a:r>
              <a:rPr lang="en-GB" altLang="es-ES" b="1" dirty="0" smtClean="0"/>
              <a:t>.</a:t>
            </a:r>
            <a:r>
              <a:rPr lang="en-GB" altLang="es-ES" dirty="0" smtClean="0"/>
              <a:t> </a:t>
            </a:r>
            <a:r>
              <a:rPr lang="en-GB" altLang="es-ES" b="1" u="sng" dirty="0" smtClean="0"/>
              <a:t>Use of passive voice</a:t>
            </a:r>
            <a:r>
              <a:rPr lang="en-GB" altLang="es-ES" dirty="0" smtClean="0"/>
              <a:t> </a:t>
            </a:r>
            <a:r>
              <a:rPr lang="en-GB" altLang="es-ES" dirty="0"/>
              <a:t>is a way to </a:t>
            </a:r>
            <a:r>
              <a:rPr lang="en-US" dirty="0"/>
              <a:t>to move the focus of </a:t>
            </a:r>
            <a:r>
              <a:rPr lang="en-US" dirty="0" smtClean="0"/>
              <a:t>a sentence </a:t>
            </a:r>
            <a:r>
              <a:rPr lang="en-US" dirty="0"/>
              <a:t>to </a:t>
            </a:r>
            <a:r>
              <a:rPr lang="en-US" dirty="0" smtClean="0"/>
              <a:t>the action </a:t>
            </a:r>
            <a:r>
              <a:rPr lang="en-US" dirty="0"/>
              <a:t>rather than the </a:t>
            </a:r>
            <a:r>
              <a:rPr lang="en-US" dirty="0" smtClean="0"/>
              <a:t>agent (thing </a:t>
            </a:r>
            <a:r>
              <a:rPr lang="en-US" dirty="0"/>
              <a:t>or </a:t>
            </a:r>
            <a:r>
              <a:rPr lang="en-US" dirty="0" smtClean="0"/>
              <a:t>person)</a:t>
            </a:r>
            <a:r>
              <a:rPr lang="en-GB" altLang="es-ES" dirty="0" smtClean="0"/>
              <a:t>.</a:t>
            </a:r>
            <a:r>
              <a:rPr lang="en-GB" altLang="es-ES" dirty="0"/>
              <a:t> It makes you sound like a messenger rather than the author of this opinion. Examples:</a:t>
            </a:r>
          </a:p>
          <a:p>
            <a:pPr lvl="2">
              <a:buFontTx/>
              <a:buChar char="-"/>
            </a:pPr>
            <a:r>
              <a:rPr lang="en-US" dirty="0"/>
              <a:t>I </a:t>
            </a:r>
            <a:r>
              <a:rPr lang="en-US" u="sng" dirty="0"/>
              <a:t>was forced to go</a:t>
            </a:r>
            <a:r>
              <a:rPr lang="en-US" dirty="0"/>
              <a:t> to that </a:t>
            </a:r>
            <a:r>
              <a:rPr lang="en-US" dirty="0" smtClean="0"/>
              <a:t>party</a:t>
            </a:r>
            <a:r>
              <a:rPr lang="en-GB" altLang="es-ES" dirty="0" smtClean="0"/>
              <a:t>.</a:t>
            </a:r>
            <a:endParaRPr lang="en-GB" altLang="es-ES" dirty="0"/>
          </a:p>
          <a:p>
            <a:pPr lvl="2">
              <a:buFontTx/>
              <a:buChar char="-"/>
            </a:pPr>
            <a:r>
              <a:rPr lang="en-US" dirty="0"/>
              <a:t>The food </a:t>
            </a:r>
            <a:r>
              <a:rPr lang="en-US" u="sng" dirty="0"/>
              <a:t>has been bought</a:t>
            </a:r>
            <a:r>
              <a:rPr lang="en-US" dirty="0"/>
              <a:t> by my mother</a:t>
            </a:r>
            <a:r>
              <a:rPr lang="en-GB" altLang="es-ES" dirty="0" smtClean="0"/>
              <a:t>.</a:t>
            </a:r>
            <a:endParaRPr lang="en-GB" altLang="es-ES" dirty="0"/>
          </a:p>
          <a:p>
            <a:pPr lvl="2">
              <a:buFontTx/>
              <a:buChar char="-"/>
            </a:pPr>
            <a:r>
              <a:rPr lang="en-US" dirty="0"/>
              <a:t>The money </a:t>
            </a:r>
            <a:r>
              <a:rPr lang="en-US" u="sng" dirty="0"/>
              <a:t>had been paid</a:t>
            </a:r>
            <a:r>
              <a:rPr lang="en-US" dirty="0"/>
              <a:t> in full</a:t>
            </a:r>
            <a:r>
              <a:rPr lang="en-GB" altLang="es-ES" dirty="0" smtClean="0"/>
              <a:t>.</a:t>
            </a:r>
          </a:p>
          <a:p>
            <a:pPr marL="114300" indent="0">
              <a:buNone/>
            </a:pPr>
            <a:endParaRPr lang="es-ES" altLang="es-ES" dirty="0" smtClean="0"/>
          </a:p>
          <a:p>
            <a:pPr marL="114300" indent="0">
              <a:buNone/>
            </a:pPr>
            <a:r>
              <a:rPr lang="en-GB" i="1" dirty="0" smtClean="0"/>
              <a:t>	</a:t>
            </a:r>
            <a:endParaRPr lang="es-ES" altLang="es-ES" sz="1600" i="1" dirty="0"/>
          </a:p>
          <a:p>
            <a:pPr marL="114300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804" y="2491680"/>
            <a:ext cx="7540500" cy="422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246910"/>
            <a:ext cx="8946541" cy="5001490"/>
          </a:xfrm>
        </p:spPr>
        <p:txBody>
          <a:bodyPr/>
          <a:lstStyle/>
          <a:p>
            <a:r>
              <a:rPr lang="en-GB" sz="1900" b="1" dirty="0">
                <a:solidFill>
                  <a:schemeClr val="accent6"/>
                </a:solidFill>
              </a:rPr>
              <a:t>Multiple clauses </a:t>
            </a:r>
            <a:r>
              <a:rPr lang="en-GB" dirty="0"/>
              <a:t>within one sentence (although they are typical in formal writing, confusing and intricate sentences should be avoided</a:t>
            </a:r>
            <a:r>
              <a:rPr lang="en-GB" dirty="0" smtClean="0"/>
              <a:t>):</a:t>
            </a:r>
          </a:p>
          <a:p>
            <a:pPr lvl="2" indent="-285750">
              <a:buFontTx/>
              <a:buChar char="-"/>
            </a:pPr>
            <a:r>
              <a:rPr lang="en-GB" i="1" dirty="0" smtClean="0"/>
              <a:t>President </a:t>
            </a:r>
            <a:r>
              <a:rPr lang="en-GB" i="1" dirty="0"/>
              <a:t>Obama thought that this situation should be dealt with </a:t>
            </a:r>
            <a:r>
              <a:rPr lang="en-GB" i="1" dirty="0" smtClean="0"/>
              <a:t>assertively</a:t>
            </a:r>
            <a:r>
              <a:rPr lang="en-GB" i="1" dirty="0"/>
              <a:t> and as soon as the conflict is over the country’s foreign policy </a:t>
            </a:r>
            <a:r>
              <a:rPr lang="en-GB" i="1" dirty="0" smtClean="0"/>
              <a:t>had </a:t>
            </a:r>
            <a:r>
              <a:rPr lang="en-GB" i="1" dirty="0"/>
              <a:t>to </a:t>
            </a:r>
            <a:r>
              <a:rPr lang="en-GB" i="1" dirty="0" smtClean="0"/>
              <a:t>be reconsidered.</a:t>
            </a:r>
          </a:p>
          <a:p>
            <a:pPr lvl="2" indent="-285750">
              <a:buFontTx/>
              <a:buChar char="-"/>
            </a:pPr>
            <a:endParaRPr lang="en-GB" dirty="0"/>
          </a:p>
          <a:p>
            <a:r>
              <a:rPr lang="es-ES" dirty="0" err="1" smtClean="0"/>
              <a:t>Avoid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use of </a:t>
            </a:r>
            <a:r>
              <a:rPr lang="es-ES" sz="1900" b="1" dirty="0" err="1" smtClean="0">
                <a:solidFill>
                  <a:schemeClr val="accent6"/>
                </a:solidFill>
              </a:rPr>
              <a:t>phrasal</a:t>
            </a:r>
            <a:r>
              <a:rPr lang="es-ES" sz="1900" b="1" dirty="0" smtClean="0">
                <a:solidFill>
                  <a:schemeClr val="accent6"/>
                </a:solidFill>
              </a:rPr>
              <a:t> </a:t>
            </a:r>
            <a:r>
              <a:rPr lang="es-ES" sz="1900" b="1" dirty="0" err="1" smtClean="0">
                <a:solidFill>
                  <a:schemeClr val="accent6"/>
                </a:solidFill>
              </a:rPr>
              <a:t>verbs</a:t>
            </a:r>
            <a:r>
              <a:rPr lang="es-ES" dirty="0"/>
              <a:t> </a:t>
            </a:r>
            <a:r>
              <a:rPr lang="es-ES" dirty="0" smtClean="0"/>
              <a:t>(to </a:t>
            </a:r>
            <a:r>
              <a:rPr lang="es-ES" b="1" i="1" dirty="0" err="1" smtClean="0"/>
              <a:t>continue</a:t>
            </a:r>
            <a:r>
              <a:rPr lang="es-ES" dirty="0" smtClean="0"/>
              <a:t>, no to </a:t>
            </a:r>
            <a:r>
              <a:rPr lang="es-ES" i="1" dirty="0" err="1" smtClean="0"/>
              <a:t>go</a:t>
            </a:r>
            <a:r>
              <a:rPr lang="es-ES" i="1" dirty="0" smtClean="0"/>
              <a:t> </a:t>
            </a:r>
            <a:r>
              <a:rPr lang="es-ES" i="1" dirty="0" err="1" smtClean="0"/>
              <a:t>on</a:t>
            </a:r>
            <a:r>
              <a:rPr lang="es-ES" dirty="0" smtClean="0"/>
              <a:t>, to </a:t>
            </a:r>
            <a:r>
              <a:rPr lang="es-ES" b="1" i="1" dirty="0" smtClean="0"/>
              <a:t>concede</a:t>
            </a:r>
            <a:r>
              <a:rPr lang="es-ES" dirty="0" smtClean="0"/>
              <a:t>, </a:t>
            </a:r>
            <a:r>
              <a:rPr lang="es-ES" dirty="0" err="1" smtClean="0"/>
              <a:t>not</a:t>
            </a:r>
            <a:r>
              <a:rPr lang="es-ES" dirty="0" smtClean="0"/>
              <a:t> to </a:t>
            </a:r>
            <a:r>
              <a:rPr lang="es-ES" i="1" dirty="0" err="1" smtClean="0"/>
              <a:t>give</a:t>
            </a:r>
            <a:r>
              <a:rPr lang="es-ES" i="1" dirty="0" smtClean="0"/>
              <a:t> in</a:t>
            </a:r>
            <a:r>
              <a:rPr lang="es-ES" dirty="0" smtClean="0"/>
              <a:t>, etc.)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661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Informal Style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521230"/>
            <a:ext cx="8946541" cy="4727170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Use </a:t>
            </a:r>
            <a:r>
              <a:rPr lang="en-GB" dirty="0"/>
              <a:t>of </a:t>
            </a:r>
            <a:r>
              <a:rPr lang="en-GB" sz="1900" b="1" dirty="0">
                <a:solidFill>
                  <a:schemeClr val="accent6"/>
                </a:solidFill>
              </a:rPr>
              <a:t>ellipsis</a:t>
            </a:r>
            <a:r>
              <a:rPr lang="en-GB" dirty="0"/>
              <a:t>. Ellipsis is leaving out words </a:t>
            </a:r>
            <a:r>
              <a:rPr lang="en-GB"/>
              <a:t>from </a:t>
            </a:r>
            <a:r>
              <a:rPr lang="en-GB" smtClean="0"/>
              <a:t>sentences </a:t>
            </a:r>
            <a:r>
              <a:rPr lang="en-GB" dirty="0"/>
              <a:t>without making it more difficult to understand. </a:t>
            </a:r>
            <a:endParaRPr lang="en-GB" dirty="0" smtClean="0"/>
          </a:p>
          <a:p>
            <a:pPr lvl="1"/>
            <a:r>
              <a:rPr lang="en-GB" b="1" dirty="0" smtClean="0"/>
              <a:t>Examples</a:t>
            </a:r>
            <a:r>
              <a:rPr lang="en-GB" b="1" dirty="0"/>
              <a:t>:</a:t>
            </a:r>
            <a:r>
              <a:rPr lang="en-GB" dirty="0"/>
              <a:t> </a:t>
            </a:r>
            <a:r>
              <a:rPr lang="en-GB" i="1" dirty="0"/>
              <a:t>Write to you soon (</a:t>
            </a:r>
            <a:r>
              <a:rPr lang="en-GB" i="1" u="sng" dirty="0"/>
              <a:t>I will</a:t>
            </a:r>
            <a:r>
              <a:rPr lang="en-GB" i="1" dirty="0"/>
              <a:t> write to you soon); Got to go (</a:t>
            </a:r>
            <a:r>
              <a:rPr lang="en-GB" i="1" u="sng" dirty="0"/>
              <a:t>I have</a:t>
            </a:r>
            <a:r>
              <a:rPr lang="en-GB" i="1" dirty="0"/>
              <a:t> got to go); See you later (</a:t>
            </a:r>
            <a:r>
              <a:rPr lang="en-GB" i="1" u="sng" dirty="0"/>
              <a:t>I will</a:t>
            </a:r>
            <a:r>
              <a:rPr lang="en-GB" i="1" dirty="0"/>
              <a:t> see you later)</a:t>
            </a:r>
            <a:endParaRPr lang="es-ES" dirty="0"/>
          </a:p>
          <a:p>
            <a:r>
              <a:rPr lang="en-GB" dirty="0" smtClean="0"/>
              <a:t>Informal </a:t>
            </a:r>
            <a:r>
              <a:rPr lang="en-GB" sz="1900" b="1" dirty="0">
                <a:solidFill>
                  <a:schemeClr val="accent6"/>
                </a:solidFill>
              </a:rPr>
              <a:t>punctuation</a:t>
            </a:r>
            <a:r>
              <a:rPr lang="en-GB" dirty="0"/>
              <a:t>. Exclamation marks(!) and </a:t>
            </a:r>
            <a:r>
              <a:rPr lang="en-GB" dirty="0" smtClean="0"/>
              <a:t>ellipsis or triple </a:t>
            </a:r>
            <a:r>
              <a:rPr lang="en-GB" dirty="0"/>
              <a:t>dot (…) have their use in informal text, but  never in a formal one</a:t>
            </a:r>
            <a:r>
              <a:rPr lang="en-GB" dirty="0" smtClean="0"/>
              <a:t>.</a:t>
            </a:r>
          </a:p>
          <a:p>
            <a:r>
              <a:rPr lang="en-GB" sz="1900" b="1" dirty="0" smtClean="0">
                <a:solidFill>
                  <a:schemeClr val="accent6"/>
                </a:solidFill>
              </a:rPr>
              <a:t>Phrasal verbs</a:t>
            </a:r>
            <a:endParaRPr lang="en-GB" dirty="0"/>
          </a:p>
          <a:p>
            <a:r>
              <a:rPr lang="en-GB" sz="1900" b="1" dirty="0">
                <a:solidFill>
                  <a:schemeClr val="accent6"/>
                </a:solidFill>
              </a:rPr>
              <a:t>One- or two-clause </a:t>
            </a:r>
            <a:r>
              <a:rPr lang="en-GB" dirty="0"/>
              <a:t>sentences. Shorter sentences generally help understanding the gist of your text or speech</a:t>
            </a:r>
            <a:r>
              <a:rPr lang="en-GB" dirty="0" smtClean="0"/>
              <a:t>.</a:t>
            </a:r>
          </a:p>
          <a:p>
            <a:r>
              <a:rPr lang="en-GB" sz="1900" b="1" dirty="0">
                <a:solidFill>
                  <a:schemeClr val="accent6"/>
                </a:solidFill>
              </a:rPr>
              <a:t>Contracted forms </a:t>
            </a:r>
            <a:r>
              <a:rPr lang="en-GB" dirty="0"/>
              <a:t>(</a:t>
            </a:r>
            <a:r>
              <a:rPr lang="en-GB" i="1" dirty="0"/>
              <a:t>He’s, we’re</a:t>
            </a:r>
            <a:r>
              <a:rPr lang="en-GB" dirty="0" smtClean="0"/>
              <a:t>).</a:t>
            </a:r>
          </a:p>
          <a:p>
            <a:r>
              <a:rPr lang="en-GB" sz="1900" b="1" dirty="0">
                <a:solidFill>
                  <a:schemeClr val="accent6"/>
                </a:solidFill>
              </a:rPr>
              <a:t>Slang</a:t>
            </a:r>
            <a:r>
              <a:rPr lang="en-GB" dirty="0" smtClean="0"/>
              <a:t> </a:t>
            </a:r>
            <a:r>
              <a:rPr lang="en-GB" dirty="0"/>
              <a:t>and set expressions.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6912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249</TotalTime>
  <Words>153</Words>
  <Application>Microsoft Office PowerPoint</Application>
  <PresentationFormat>Panorámica</PresentationFormat>
  <Paragraphs>29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Wingdings 3</vt:lpstr>
      <vt:lpstr>Ion</vt:lpstr>
      <vt:lpstr>Formal vs Informal English</vt:lpstr>
      <vt:lpstr>Formal style</vt:lpstr>
      <vt:lpstr>Presentación de PowerPoint</vt:lpstr>
      <vt:lpstr>Presentación de PowerPoint</vt:lpstr>
      <vt:lpstr>Informal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vs Informal English</dc:title>
  <dc:creator>Nerea Elorriaga Del Arco</dc:creator>
  <cp:lastModifiedBy>Nerea Elorriaga Del Arco</cp:lastModifiedBy>
  <cp:revision>7</cp:revision>
  <dcterms:created xsi:type="dcterms:W3CDTF">2024-11-28T08:22:25Z</dcterms:created>
  <dcterms:modified xsi:type="dcterms:W3CDTF">2025-01-21T09:42:10Z</dcterms:modified>
</cp:coreProperties>
</file>