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7099300" cy="10234613"/>
  <p:defaultTextStyle>
    <a:lvl1pPr marL="0" indent="0" algn="l" defTabSz="914400">
      <a:lnSpc>
        <a:spcPct val="100000"/>
      </a:lnSpc>
      <a:spcBef>
        <a:spcPts val="0"/>
      </a:spcBef>
      <a:spcAft>
        <a:spcPts val="0"/>
      </a:spcAft>
      <a:buNone/>
      <a:defRPr lang="es-ES" sz="2400" b="0" i="0">
        <a:solidFill>
          <a:schemeClr val="dk1"/>
        </a:solidFill>
        <a:latin typeface="Times New Roman"/>
      </a:defRPr>
    </a:lvl1pPr>
    <a:lvl2pPr marL="457200" indent="457200" algn="l" defTabSz="914400">
      <a:lnSpc>
        <a:spcPct val="100000"/>
      </a:lnSpc>
      <a:spcBef>
        <a:spcPts val="0"/>
      </a:spcBef>
      <a:spcAft>
        <a:spcPts val="0"/>
      </a:spcAft>
      <a:buNone/>
      <a:defRPr lang="es-ES" sz="2400" b="0" i="0">
        <a:solidFill>
          <a:schemeClr val="dk1"/>
        </a:solidFill>
        <a:latin typeface="Times New Roman"/>
      </a:defRPr>
    </a:lvl2pPr>
    <a:lvl3pPr marL="914400" indent="914400" algn="l" defTabSz="914400">
      <a:lnSpc>
        <a:spcPct val="100000"/>
      </a:lnSpc>
      <a:spcBef>
        <a:spcPts val="0"/>
      </a:spcBef>
      <a:spcAft>
        <a:spcPts val="0"/>
      </a:spcAft>
      <a:buNone/>
      <a:defRPr lang="es-ES" sz="2400" b="0" i="0">
        <a:solidFill>
          <a:schemeClr val="dk1"/>
        </a:solidFill>
        <a:latin typeface="Times New Roman"/>
      </a:defRPr>
    </a:lvl3pPr>
    <a:lvl4pPr marL="1371600" indent="1371600" algn="l" defTabSz="914400">
      <a:lnSpc>
        <a:spcPct val="100000"/>
      </a:lnSpc>
      <a:spcBef>
        <a:spcPts val="0"/>
      </a:spcBef>
      <a:spcAft>
        <a:spcPts val="0"/>
      </a:spcAft>
      <a:buNone/>
      <a:defRPr lang="es-ES" sz="2400" b="0" i="0">
        <a:solidFill>
          <a:schemeClr val="dk1"/>
        </a:solidFill>
        <a:latin typeface="Times New Roman"/>
      </a:defRPr>
    </a:lvl4pPr>
    <a:lvl5pPr marL="1828800" indent="1828800" algn="l" defTabSz="914400">
      <a:lnSpc>
        <a:spcPct val="100000"/>
      </a:lnSpc>
      <a:spcBef>
        <a:spcPts val="0"/>
      </a:spcBef>
      <a:spcAft>
        <a:spcPts val="0"/>
      </a:spcAft>
      <a:buNone/>
      <a:defRPr lang="es-ES" sz="2400" b="0" i="0">
        <a:solidFill>
          <a:schemeClr val="dk1"/>
        </a:solidFill>
        <a:latin typeface="Times New Roman"/>
      </a:defRPr>
    </a:lvl5pPr>
    <a:lvl6pPr>
      <a:defRPr lang="es-ES" sz="1800"/>
    </a:lvl6pPr>
    <a:lvl7pPr>
      <a:defRPr lang="es-ES" sz="1800"/>
    </a:lvl7pPr>
    <a:lvl8pPr>
      <a:defRPr lang="es-ES" sz="1800"/>
    </a:lvl8pPr>
    <a:lvl9pPr>
      <a:defRPr lang="es-ES" sz="1800"/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0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ShapeType="1"/>
          </p:cNvSpPr>
          <p:nvPr>
            <p:ph type="hdr"/>
          </p:nvPr>
        </p:nvSpPr>
        <p:spPr bwMode="auto">
          <a:xfrm>
            <a:off x="0" y="0"/>
            <a:ext cx="3076574" cy="512762"/>
          </a:xfrm>
          <a:prstGeom prst="rect">
            <a:avLst/>
          </a:prstGeom>
          <a:noFill/>
        </p:spPr>
        <p:txBody>
          <a:bodyPr lIns="97404" tIns="48704" rIns="97404" bIns="48704"/>
          <a:lstStyle/>
          <a:p>
            <a:pPr>
              <a:defRPr/>
            </a:pPr>
            <a:endParaRPr sz="1400"/>
          </a:p>
        </p:txBody>
      </p:sp>
      <p:sp>
        <p:nvSpPr>
          <p:cNvPr id="24579" name="Rectangle 3"/>
          <p:cNvSpPr>
            <a:spLocks noGrp="1" noChangeShapeType="1"/>
          </p:cNvSpPr>
          <p:nvPr>
            <p:ph type="dt" idx="1"/>
          </p:nvPr>
        </p:nvSpPr>
        <p:spPr bwMode="auto">
          <a:xfrm>
            <a:off x="4021137" y="0"/>
            <a:ext cx="3076574" cy="512762"/>
          </a:xfrm>
          <a:prstGeom prst="rect">
            <a:avLst/>
          </a:prstGeom>
          <a:noFill/>
        </p:spPr>
        <p:txBody>
          <a:bodyPr lIns="97404" tIns="48704" rIns="97404" bIns="48704"/>
          <a:lstStyle/>
          <a:p>
            <a:pPr>
              <a:defRPr/>
            </a:pPr>
            <a:endParaRPr sz="1400"/>
          </a:p>
        </p:txBody>
      </p:sp>
      <p:sp>
        <p:nvSpPr>
          <p:cNvPr id="24580" name="Rectangle 4"/>
          <p:cNvSpPr>
            <a:spLocks noGrp="1" noRot="1" noChangeAspect="1" noChangeShapeType="1"/>
          </p:cNvSpPr>
          <p:nvPr>
            <p:ph type="sldImg" idx="2"/>
          </p:nvPr>
        </p:nvSpPr>
        <p:spPr bwMode="auto">
          <a:xfrm>
            <a:off x="990600" y="766762"/>
            <a:ext cx="5118100" cy="3838575"/>
          </a:xfrm>
          <a:prstGeom prst="rect">
            <a:avLst/>
          </a:prstGeom>
          <a:noFill/>
          <a:ln w="9524">
            <a:solidFill>
              <a:srgbClr val="000000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4581" name="Rectangle 5"/>
          <p:cNvSpPr>
            <a:spLocks noGrp="1" noChangeShapeType="1"/>
          </p:cNvSpPr>
          <p:nvPr>
            <p:ph type="body" idx="3"/>
          </p:nvPr>
        </p:nvSpPr>
        <p:spPr bwMode="auto">
          <a:xfrm>
            <a:off x="709612" y="4864100"/>
            <a:ext cx="5680075" cy="4603750"/>
          </a:xfrm>
          <a:prstGeom prst="rect">
            <a:avLst/>
          </a:prstGeom>
          <a:noFill/>
        </p:spPr>
        <p:txBody>
          <a:bodyPr lIns="97404" tIns="48704" rIns="97404" bIns="48704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Times New Roman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Times New Roman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Times New Roman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Times New Roman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/>
              <a:t>Haga clic para modificar el estilo de texto del patrón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/>
              <a:t>Segundo nivel</a:t>
            </a:r>
          </a:p>
          <a:p>
            <a:pPr marL="914400" lvl="2" indent="0">
              <a:spcBef>
                <a:spcPts val="0"/>
              </a:spcBef>
              <a:buNone/>
              <a:defRPr/>
            </a:pPr>
            <a:r>
              <a:rPr/>
              <a:t>Tercer nivel</a:t>
            </a:r>
          </a:p>
          <a:p>
            <a:pPr marL="1371600" lvl="3" indent="0">
              <a:spcBef>
                <a:spcPts val="0"/>
              </a:spcBef>
              <a:buNone/>
              <a:defRPr/>
            </a:pPr>
            <a:r>
              <a:rPr/>
              <a:t>Cuarto nivel</a:t>
            </a:r>
          </a:p>
          <a:p>
            <a:pPr marL="1828800" lvl="4" indent="0">
              <a:spcBef>
                <a:spcPts val="0"/>
              </a:spcBef>
              <a:buNone/>
              <a:defRPr/>
            </a:pPr>
            <a:r>
              <a:rPr/>
              <a:t>Quinto nivel</a:t>
            </a:r>
          </a:p>
        </p:txBody>
      </p:sp>
      <p:sp>
        <p:nvSpPr>
          <p:cNvPr id="24582" name="Rectangle 6"/>
          <p:cNvSpPr>
            <a:spLocks noGrp="1" noChangeShapeType="1"/>
          </p:cNvSpPr>
          <p:nvPr>
            <p:ph type="ftr" idx="4"/>
          </p:nvPr>
        </p:nvSpPr>
        <p:spPr bwMode="auto">
          <a:xfrm>
            <a:off x="0" y="9720262"/>
            <a:ext cx="3076574" cy="512762"/>
          </a:xfrm>
          <a:prstGeom prst="rect">
            <a:avLst/>
          </a:prstGeom>
          <a:noFill/>
        </p:spPr>
        <p:txBody>
          <a:bodyPr lIns="97404" tIns="48704" rIns="97404" bIns="48704" anchor="b"/>
          <a:lstStyle/>
          <a:p>
            <a:pPr>
              <a:defRPr/>
            </a:pPr>
            <a:endParaRPr sz="1400"/>
          </a:p>
        </p:txBody>
      </p:sp>
      <p:sp>
        <p:nvSpPr>
          <p:cNvPr id="24583" name="Rectangle 7"/>
          <p:cNvSpPr>
            <a:spLocks noGrp="1" noChangeShapeType="1"/>
          </p:cNvSpPr>
          <p:nvPr>
            <p:ph type="sldNum" idx="5"/>
          </p:nvPr>
        </p:nvSpPr>
        <p:spPr bwMode="auto">
          <a:xfrm>
            <a:off x="4021137" y="9720262"/>
            <a:ext cx="3076574" cy="512762"/>
          </a:xfrm>
          <a:prstGeom prst="rect">
            <a:avLst/>
          </a:prstGeom>
          <a:noFill/>
        </p:spPr>
        <p:txBody>
          <a:bodyPr lIns="97404" tIns="48704" rIns="97404" bIns="48704" anchor="b"/>
          <a:lstStyle>
            <a:lvl1pPr marL="0" indent="0" algn="l" defTabSz="97472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1pPr>
            <a:lvl2pPr marL="457200" indent="457200" algn="l" defTabSz="97472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2pPr>
            <a:lvl3pPr marL="914400" indent="914400" algn="l" defTabSz="97472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3pPr>
            <a:lvl4pPr marL="1371600" indent="1371600" algn="l" defTabSz="97472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4pPr>
            <a:lvl5pPr marL="1828800" indent="1828800" algn="l" defTabSz="97472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r" defTabSz="974725">
              <a:spcBef>
                <a:spcPts val="0"/>
              </a:spcBef>
              <a:buNone/>
              <a:defRPr/>
            </a:pPr>
            <a:fld id="{D038279B-FC19-497E-A7D1-5ADD9CAF016F}" type="slidenum">
              <a:rPr lang="es-ES" sz="1500"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ShapeType="1"/>
          </p:cNvSpPr>
          <p:nvPr>
            <p:ph type="sldNum"/>
          </p:nvPr>
        </p:nvSpPr>
        <p:spPr bwMode="auto">
          <a:xfrm>
            <a:off x="4021137" y="9720262"/>
            <a:ext cx="3076574" cy="512762"/>
          </a:xfrm>
          <a:prstGeom prst="rect">
            <a:avLst/>
          </a:prstGeom>
          <a:noFill/>
        </p:spPr>
        <p:txBody>
          <a:bodyPr lIns="96064" tIns="48032" rIns="96064" bIns="48032" anchor="b"/>
          <a:lstStyle/>
          <a:p>
            <a:pPr lvl="0" algn="r" defTabSz="925512">
              <a:defRPr/>
            </a:pPr>
            <a:fld id="{D038279B-FC19-497E-A7D1-5ADD9CAF016F}" type="slidenum">
              <a:rPr lang="es-ES" sz="1200"/>
              <a:t>1</a:t>
            </a:fld>
            <a:endParaRPr/>
          </a:p>
        </p:txBody>
      </p:sp>
      <p:sp>
        <p:nvSpPr>
          <p:cNvPr id="25603" name="Rectangle 2"/>
          <p:cNvSpPr>
            <a:spLocks noGrp="1" noRot="1" noChangeAspect="1" noChangeShapeType="1"/>
          </p:cNvSpPr>
          <p:nvPr>
            <p:ph type="sldImg"/>
          </p:nvPr>
        </p:nvSpPr>
        <p:spPr bwMode="auto">
          <a:xfrm>
            <a:off x="990600" y="766762"/>
            <a:ext cx="5118100" cy="3838575"/>
          </a:xfrm>
          <a:prstGeom prst="rect">
            <a:avLst/>
          </a:prstGeom>
        </p:spPr>
        <p:txBody>
          <a:bodyPr lIns="94181" tIns="47091" rIns="94181" bIns="47091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5604" name="Rectangle 3"/>
          <p:cNvSpPr>
            <a:spLocks noGrp="1" noChangeShapeType="1"/>
          </p:cNvSpPr>
          <p:nvPr>
            <p:ph type="body" idx="1"/>
          </p:nvPr>
        </p:nvSpPr>
        <p:spPr bwMode="auto">
          <a:xfrm>
            <a:off x="709612" y="4864100"/>
            <a:ext cx="5680075" cy="4603750"/>
          </a:xfrm>
          <a:prstGeom prst="rect">
            <a:avLst/>
          </a:prstGeom>
          <a:noFill/>
        </p:spPr>
        <p:txBody>
          <a:bodyPr lIns="97404" tIns="48704" rIns="97404" bIns="48704" anchor="t"/>
          <a:lstStyle/>
          <a:p>
            <a:pPr>
              <a:defRPr/>
            </a:pPr>
            <a:endParaRPr sz="14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CE824BF-31F1-55AD-DF2B-7BFFB1C22881}" type="slidenum">
              <a:rPr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6B094ED-032B-3EE8-27BD-0179E93406AB}" type="slidenum">
              <a:rPr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AB6312C-C441-E07C-1104-2D25B775C49C}" type="slidenum">
              <a:rPr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FDD506B-FCD3-3CDF-A0AF-6C812D4EB0EC}" type="slidenum">
              <a:rPr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04D7ABE-18EC-B1A8-1374-BD323F2C725F}" type="slidenum">
              <a:rPr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62317E1-E015-B128-3388-FD35E6BB8C63}" type="slidenum">
              <a:rPr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2C7CAAA-265E-3E32-197B-7BDCD2D50D50}" type="slidenum">
              <a:rPr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ACD0CAD-D91B-399E-71F8-84A5296BAE67}" type="slidenum">
              <a:rPr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B76A74C-4710-F037-7927-B9569F6EB2FB}" type="slidenum">
              <a:rPr/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0366515-D3B2-0BA6-19A6-21DECC72CE8F}" type="slidenum">
              <a:rPr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5EC8BC0-8AAF-B2D1-3B81-06B748EE4517}" type="slidenum">
              <a:rPr/>
              <a:t>2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5825240-34D8-62DC-6E6B-77A843123A73}" type="slidenum">
              <a:rPr/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8754C2A-1164-7989-7F27-4CBC55D8D31A}" type="slidenum">
              <a:rPr/>
              <a:t>21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726096A-82FE-D3AD-4FE2-D4CBDDF2A89A}" type="slidenum">
              <a:rPr/>
              <a:t>22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2A75C14-648E-8BC3-1F3C-191A5112325D}" type="slidenum">
              <a:rPr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A223670D-E89D-92E7-FD61-6E0FE1477DC9}" type="slidenum">
              <a:rPr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2705BD4-801D-9B2E-81C6-2E9B1AF2C9FE}" type="slidenum">
              <a:rPr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0E20B25-DA26-6386-0FAC-F8ED57E60C55}" type="slidenum">
              <a:rPr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83F86E4-E2EC-0EE5-AC6E-16305B757116}" type="slidenum">
              <a:rPr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BE0B00D-1505-4DC6-6520-DC1F27499384}" type="slidenum">
              <a:rPr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E3737B8-7E29-0252-F287-721A91076B65}" type="slidenum">
              <a:rPr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and Object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6" name="Shape 1026"/>
          <p:cNvSpPr>
            <a:spLocks noGrp="1" noChangeShapeType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1027" name="Shape 1027"/>
          <p:cNvSpPr>
            <a:spLocks noGrp="1" noChangeShapeType="1"/>
          </p:cNvSpPr>
          <p:nvPr>
            <p:ph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342900" lvl="0" indent="-342900">
              <a:spcBef>
                <a:spcPts val="0"/>
              </a:spcBef>
              <a:buChar char="•"/>
              <a:defRPr/>
            </a:pPr>
            <a:r>
              <a:rPr lang="es-ES"/>
              <a:t>Haga clic para modificar el estilo de texto del patrón</a:t>
            </a:r>
            <a:endParaRPr/>
          </a:p>
          <a:p>
            <a:pPr marL="742950" lvl="1" indent="-285750">
              <a:spcBef>
                <a:spcPts val="0"/>
              </a:spcBef>
              <a:buChar char="–"/>
              <a:defRPr/>
            </a:pPr>
            <a:r>
              <a:rPr lang="es-ES"/>
              <a:t>Segundo nivel</a:t>
            </a:r>
            <a:endParaRPr/>
          </a:p>
          <a:p>
            <a:pPr marL="1143000" lvl="2" indent="-228600">
              <a:spcBef>
                <a:spcPts val="0"/>
              </a:spcBef>
              <a:buChar char="•"/>
              <a:defRPr/>
            </a:pPr>
            <a:r>
              <a:rPr lang="es-ES"/>
              <a:t>Tercer nivel</a:t>
            </a:r>
            <a:endParaRPr/>
          </a:p>
          <a:p>
            <a:pPr marL="1600200" lvl="3" indent="-228600">
              <a:spcBef>
                <a:spcPts val="0"/>
              </a:spcBef>
              <a:buChar char="–"/>
              <a:defRPr/>
            </a:pPr>
            <a:r>
              <a:rPr lang="es-ES"/>
              <a:t>Cuarto nivel</a:t>
            </a:r>
            <a:endParaRPr/>
          </a:p>
          <a:p>
            <a:pPr marL="2057400" lvl="4" indent="-228600">
              <a:spcBef>
                <a:spcPts val="0"/>
              </a:spcBef>
              <a:buChar char="»"/>
              <a:defRPr/>
            </a:pPr>
            <a:r>
              <a:rPr lang="es-ES"/>
              <a:t>Quinto nivel</a:t>
            </a:r>
            <a:endParaRPr/>
          </a:p>
        </p:txBody>
      </p:sp>
      <p:sp>
        <p:nvSpPr>
          <p:cNvPr id="1028" name="Shape 1028"/>
          <p:cNvSpPr>
            <a:spLocks noGrp="1" noChangeShapeType="1"/>
          </p:cNvSpPr>
          <p:nvPr>
            <p:ph type="dt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029" name="Shape 1029"/>
          <p:cNvSpPr>
            <a:spLocks noGrp="1" noChangeShapeType="1"/>
          </p:cNvSpPr>
          <p:nvPr>
            <p:ph type="ft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030" name="Shape 1030"/>
          <p:cNvSpPr>
            <a:spLocks noGrp="1" noChangeShapeType="1"/>
          </p:cNvSpPr>
          <p:nvPr>
            <p:ph type="sldNum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lang="es-ES" sz="1400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ShapeType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1027" name="Rectangle 3"/>
          <p:cNvSpPr>
            <a:spLocks noGrp="1" noChangeShapeType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342900" lvl="0" indent="-342900">
              <a:spcBef>
                <a:spcPts val="0"/>
              </a:spcBef>
              <a:buChar char="•"/>
              <a:defRPr/>
            </a:pPr>
            <a:r>
              <a:rPr lang="es-ES"/>
              <a:t>Haga clic para modificar el estilo de texto del patrón</a:t>
            </a:r>
            <a:endParaRPr/>
          </a:p>
          <a:p>
            <a:pPr marL="742950" lvl="1" indent="-285750">
              <a:spcBef>
                <a:spcPts val="0"/>
              </a:spcBef>
              <a:buChar char="–"/>
              <a:defRPr/>
            </a:pPr>
            <a:r>
              <a:rPr lang="es-ES"/>
              <a:t>Segundo nivel</a:t>
            </a:r>
            <a:endParaRPr/>
          </a:p>
          <a:p>
            <a:pPr marL="1143000" lvl="2" indent="-228600">
              <a:spcBef>
                <a:spcPts val="0"/>
              </a:spcBef>
              <a:buChar char="•"/>
              <a:defRPr/>
            </a:pPr>
            <a:r>
              <a:rPr lang="es-ES"/>
              <a:t>Tercer nivel</a:t>
            </a:r>
            <a:endParaRPr/>
          </a:p>
          <a:p>
            <a:pPr marL="1600200" lvl="3" indent="-228600">
              <a:spcBef>
                <a:spcPts val="0"/>
              </a:spcBef>
              <a:buChar char="–"/>
              <a:defRPr/>
            </a:pPr>
            <a:r>
              <a:rPr lang="es-ES"/>
              <a:t>Cuarto nivel</a:t>
            </a:r>
            <a:endParaRPr/>
          </a:p>
          <a:p>
            <a:pPr marL="2057400" lvl="4" indent="-228600">
              <a:spcBef>
                <a:spcPts val="0"/>
              </a:spcBef>
              <a:buChar char="»"/>
              <a:defRPr/>
            </a:pPr>
            <a:r>
              <a:rPr lang="es-ES"/>
              <a:t>Quinto nivel</a:t>
            </a:r>
            <a:endParaRPr/>
          </a:p>
        </p:txBody>
      </p:sp>
      <p:sp>
        <p:nvSpPr>
          <p:cNvPr id="1028" name="Rectangle 4"/>
          <p:cNvSpPr>
            <a:spLocks noGrp="1" noChangeShapeType="1"/>
          </p:cNvSpPr>
          <p:nvPr>
            <p:ph type="dt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029" name="Rectangle 5"/>
          <p:cNvSpPr>
            <a:spLocks noGrp="1" noChangeShapeType="1"/>
          </p:cNvSpPr>
          <p:nvPr>
            <p:ph type="ft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030" name="Rectangle 6"/>
          <p:cNvSpPr>
            <a:spLocks noGrp="1" noChangeShapeType="1"/>
          </p:cNvSpPr>
          <p:nvPr>
            <p:ph type="sldNum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lang="es-ES" sz="1400"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marL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defRPr lang="es-ES" sz="4400" b="0" i="0">
          <a:solidFill>
            <a:schemeClr val="dk2"/>
          </a:solidFill>
          <a:latin typeface="Times New Roman"/>
        </a:defRPr>
      </a:lvl1pPr>
      <a:lvl2pPr marL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defRPr lang="es-ES" sz="4400" b="0" i="0">
          <a:solidFill>
            <a:schemeClr val="dk2"/>
          </a:solidFill>
          <a:latin typeface="Times New Roman"/>
        </a:defRPr>
      </a:lvl2pPr>
      <a:lvl3pPr marL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defRPr lang="es-ES" sz="4400" b="0" i="0">
          <a:solidFill>
            <a:schemeClr val="dk2"/>
          </a:solidFill>
          <a:latin typeface="Times New Roman"/>
        </a:defRPr>
      </a:lvl3pPr>
      <a:lvl4pPr marL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defRPr lang="es-ES" sz="4400" b="0" i="0">
          <a:solidFill>
            <a:schemeClr val="dk2"/>
          </a:solidFill>
          <a:latin typeface="Times New Roman"/>
        </a:defRPr>
      </a:lvl4pPr>
      <a:lvl5pPr marL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defRPr lang="es-ES" sz="4400" b="0" i="0">
          <a:solidFill>
            <a:schemeClr val="dk2"/>
          </a:solidFill>
          <a:latin typeface="Times New Roman"/>
        </a:defRPr>
      </a:lvl5pPr>
      <a:lvl6pPr>
        <a:defRPr lang="es-ES" sz="1800"/>
      </a:lvl6pPr>
      <a:lvl7pPr>
        <a:defRPr lang="es-ES" sz="1800"/>
      </a:lvl7pPr>
      <a:lvl8pPr>
        <a:defRPr lang="es-ES" sz="1800"/>
      </a:lvl8pPr>
      <a:lvl9pPr>
        <a:defRPr lang="es-ES" sz="1800"/>
      </a:lvl9pPr>
    </p:titleStyle>
    <p:bodyStyle>
      <a:lvl1pPr marL="342900" indent="0" algn="l" defTabSz="914400">
        <a:lnSpc>
          <a:spcPct val="100000"/>
        </a:lnSpc>
        <a:spcBef>
          <a:spcPts val="0"/>
        </a:spcBef>
        <a:spcAft>
          <a:spcPts val="0"/>
        </a:spcAft>
        <a:buChar char="•"/>
        <a:defRPr lang="es-ES" sz="3200" b="0" i="0">
          <a:solidFill>
            <a:schemeClr val="dk1"/>
          </a:solidFill>
          <a:latin typeface="Times New Roman"/>
        </a:defRPr>
      </a:lvl1pPr>
      <a:lvl2pPr marL="742950" indent="457200" algn="l" defTabSz="914400">
        <a:lnSpc>
          <a:spcPct val="100000"/>
        </a:lnSpc>
        <a:spcBef>
          <a:spcPts val="0"/>
        </a:spcBef>
        <a:spcAft>
          <a:spcPts val="0"/>
        </a:spcAft>
        <a:buChar char="–"/>
        <a:defRPr lang="es-ES" sz="2800" b="0" i="0">
          <a:solidFill>
            <a:schemeClr val="dk1"/>
          </a:solidFill>
          <a:latin typeface="Times New Roman"/>
        </a:defRPr>
      </a:lvl2pPr>
      <a:lvl3pPr marL="1143000" indent="914400" algn="l" defTabSz="914400">
        <a:lnSpc>
          <a:spcPct val="100000"/>
        </a:lnSpc>
        <a:spcBef>
          <a:spcPts val="0"/>
        </a:spcBef>
        <a:spcAft>
          <a:spcPts val="0"/>
        </a:spcAft>
        <a:buChar char="•"/>
        <a:defRPr lang="es-ES" sz="2400" b="0" i="0">
          <a:solidFill>
            <a:schemeClr val="dk1"/>
          </a:solidFill>
          <a:latin typeface="Times New Roman"/>
        </a:defRPr>
      </a:lvl3pPr>
      <a:lvl4pPr marL="1600200" indent="1371600" algn="l" defTabSz="914400">
        <a:lnSpc>
          <a:spcPct val="100000"/>
        </a:lnSpc>
        <a:spcBef>
          <a:spcPts val="0"/>
        </a:spcBef>
        <a:spcAft>
          <a:spcPts val="0"/>
        </a:spcAft>
        <a:buChar char="–"/>
        <a:defRPr lang="es-ES" sz="2000" b="0" i="0">
          <a:solidFill>
            <a:schemeClr val="dk1"/>
          </a:solidFill>
          <a:latin typeface="Times New Roman"/>
        </a:defRPr>
      </a:lvl4pPr>
      <a:lvl5pPr marL="2057400" indent="1828800" algn="l" defTabSz="914400">
        <a:lnSpc>
          <a:spcPct val="100000"/>
        </a:lnSpc>
        <a:spcBef>
          <a:spcPts val="0"/>
        </a:spcBef>
        <a:spcAft>
          <a:spcPts val="0"/>
        </a:spcAft>
        <a:buChar char="»"/>
        <a:defRPr lang="es-ES" sz="2000" b="0" i="0">
          <a:solidFill>
            <a:schemeClr val="dk1"/>
          </a:solidFill>
          <a:latin typeface="Times New Roman"/>
        </a:defRPr>
      </a:lvl5pPr>
      <a:lvl6pPr>
        <a:defRPr lang="es-ES" sz="1800"/>
      </a:lvl6pPr>
      <a:lvl7pPr>
        <a:defRPr lang="es-ES" sz="1800"/>
      </a:lvl7pPr>
      <a:lvl8pPr>
        <a:defRPr lang="es-ES" sz="1800"/>
      </a:lvl8pPr>
      <a:lvl9pPr>
        <a:defRPr lang="es-ES" sz="1800"/>
      </a:lvl9pPr>
    </p:bodyStyle>
    <p:otherStyle>
      <a:lvl1pPr marL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defRPr lang="es-ES" sz="2400" b="0" i="0">
          <a:solidFill>
            <a:schemeClr val="dk1"/>
          </a:solidFill>
          <a:latin typeface="Times New Roman"/>
        </a:defRPr>
      </a:lvl1pPr>
      <a:lvl2pPr marL="457200" indent="457200" algn="l" defTabSz="914400">
        <a:lnSpc>
          <a:spcPct val="100000"/>
        </a:lnSpc>
        <a:spcBef>
          <a:spcPts val="0"/>
        </a:spcBef>
        <a:spcAft>
          <a:spcPts val="0"/>
        </a:spcAft>
        <a:buNone/>
        <a:defRPr lang="es-ES" sz="2400" b="0" i="0">
          <a:solidFill>
            <a:schemeClr val="dk1"/>
          </a:solidFill>
          <a:latin typeface="Times New Roman"/>
        </a:defRPr>
      </a:lvl2pPr>
      <a:lvl3pPr marL="914400" indent="914400" algn="l" defTabSz="914400">
        <a:lnSpc>
          <a:spcPct val="100000"/>
        </a:lnSpc>
        <a:spcBef>
          <a:spcPts val="0"/>
        </a:spcBef>
        <a:spcAft>
          <a:spcPts val="0"/>
        </a:spcAft>
        <a:buNone/>
        <a:defRPr lang="es-ES" sz="2400" b="0" i="0">
          <a:solidFill>
            <a:schemeClr val="dk1"/>
          </a:solidFill>
          <a:latin typeface="Times New Roman"/>
        </a:defRPr>
      </a:lvl3pPr>
      <a:lvl4pPr marL="1371600" indent="1371600" algn="l" defTabSz="914400">
        <a:lnSpc>
          <a:spcPct val="100000"/>
        </a:lnSpc>
        <a:spcBef>
          <a:spcPts val="0"/>
        </a:spcBef>
        <a:spcAft>
          <a:spcPts val="0"/>
        </a:spcAft>
        <a:buNone/>
        <a:defRPr lang="es-ES" sz="2400" b="0" i="0">
          <a:solidFill>
            <a:schemeClr val="dk1"/>
          </a:solidFill>
          <a:latin typeface="Times New Roman"/>
        </a:defRPr>
      </a:lvl4pPr>
      <a:lvl5pPr marL="1828800" indent="1828800" algn="l" defTabSz="914400">
        <a:lnSpc>
          <a:spcPct val="100000"/>
        </a:lnSpc>
        <a:spcBef>
          <a:spcPts val="0"/>
        </a:spcBef>
        <a:spcAft>
          <a:spcPts val="0"/>
        </a:spcAft>
        <a:buNone/>
        <a:defRPr lang="es-ES" sz="2400" b="0" i="0">
          <a:solidFill>
            <a:schemeClr val="dk1"/>
          </a:solidFill>
          <a:latin typeface="Times New Roman"/>
        </a:defRPr>
      </a:lvl5pPr>
      <a:lvl6pPr>
        <a:defRPr lang="es-ES" sz="1800"/>
      </a:lvl6pPr>
      <a:lvl7pPr>
        <a:defRPr lang="es-ES" sz="1800"/>
      </a:lvl7pPr>
      <a:lvl8pPr>
        <a:defRPr lang="es-ES" sz="1800"/>
      </a:lvl8pPr>
      <a:lvl9pPr>
        <a:defRPr lang="es-ES" sz="1800"/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g-social.es/wps/portal/wss/internet/Trabajadores/CotizacionRecaudacionTrabajadores/10721/10957/583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E-A-2019-3244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eg-social.es/wps/portal/wss/internet/Trabajadores/PrestacionesPensionesTrabajadores/6b96a085-4dc0-47af-b2cb-97e00716791e/0b5879ed-1156-4676-b38c-7229dcba9c49/descansoet#Descanso%20EBEP" TargetMode="External"/><Relationship Id="rId4" Type="http://schemas.openxmlformats.org/officeDocument/2006/relationships/hyperlink" Target="https://www.seg-social.es/wps/portal/wss/internet/Trabajadores/PrestacionesPensionesTrabajadores/6b96a085-4dc0-47af-b2cb-97e00716791e/0b5879ed-1156-4676-b38c-7229dcba9c49/descansoet#DescansoET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g-social.es/wps/wcm/connect/wss/57b5e712-a10c-464b-9fa9-75d5ed665308/Triptico+40-WEB.pdf?MOD=AJPERES&amp;CVID=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oe/dias/2018/07/30/pdfs/BOE-A-2018-10752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Grp="1" noChangeShapeType="1"/>
          </p:cNvSpPr>
          <p:nvPr/>
        </p:nvSpPr>
        <p:spPr bwMode="auto">
          <a:xfrm>
            <a:off x="1042987" y="404812"/>
            <a:ext cx="7272337" cy="579437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>
                <a:solidFill>
                  <a:srgbClr val="92D050"/>
                </a:solidFill>
                <a:latin typeface="Berlin Sans FB Demi"/>
              </a:rPr>
              <a:t>SEGURIDAD SOCIAL</a:t>
            </a:r>
            <a:endParaRPr/>
          </a:p>
        </p:txBody>
      </p:sp>
      <p:sp>
        <p:nvSpPr>
          <p:cNvPr id="2051" name="AutoShape 6" descr="Resultado de imagen de JORNADA LABORAL IMAGEN"/>
          <p:cNvSpPr>
            <a:spLocks noGrp="1" noChangeShapeType="1"/>
          </p:cNvSpPr>
          <p:nvPr/>
        </p:nvSpPr>
        <p:spPr bwMode="auto">
          <a:xfrm>
            <a:off x="168275" y="-182562"/>
            <a:ext cx="304800" cy="3048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2052" name="AutoShape 8" descr="Resultado de imagen de JORNADA LABORAL IMAGEN"/>
          <p:cNvSpPr>
            <a:spLocks noGrp="1" noChangeShapeType="1"/>
          </p:cNvSpPr>
          <p:nvPr/>
        </p:nvSpPr>
        <p:spPr bwMode="auto">
          <a:xfrm>
            <a:off x="320675" y="-30162"/>
            <a:ext cx="304800" cy="3048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pic>
        <p:nvPicPr>
          <p:cNvPr id="2053" name="Imagen 1"/>
          <p:cNvPicPr>
            <a:picLocks noGrp="1" noChangeAspect="1"/>
          </p:cNvPicPr>
          <p:nvPr/>
        </p:nvPicPr>
        <p:blipFill>
          <a:blip r:embed="rId3"/>
          <a:stretch/>
        </p:blipFill>
        <p:spPr bwMode="auto">
          <a:xfrm>
            <a:off x="2270125" y="1325562"/>
            <a:ext cx="1917700" cy="1077912"/>
          </a:xfrm>
          <a:prstGeom prst="rect">
            <a:avLst/>
          </a:prstGeom>
          <a:noFill/>
        </p:spPr>
      </p:pic>
      <p:pic>
        <p:nvPicPr>
          <p:cNvPr id="2054" name="Imagen 2"/>
          <p:cNvPicPr>
            <a:picLocks noGrp="1" noChangeAspect="1"/>
          </p:cNvPicPr>
          <p:nvPr/>
        </p:nvPicPr>
        <p:blipFill>
          <a:blip r:embed="rId4"/>
          <a:stretch/>
        </p:blipFill>
        <p:spPr bwMode="auto">
          <a:xfrm>
            <a:off x="4198937" y="1193800"/>
            <a:ext cx="1836737" cy="1220787"/>
          </a:xfrm>
          <a:prstGeom prst="rect">
            <a:avLst/>
          </a:prstGeom>
          <a:noFill/>
        </p:spPr>
      </p:pic>
      <p:pic>
        <p:nvPicPr>
          <p:cNvPr id="2055" name="Imagen 3"/>
          <p:cNvPicPr>
            <a:picLocks noGrp="1" noChangeAspect="1"/>
          </p:cNvPicPr>
          <p:nvPr/>
        </p:nvPicPr>
        <p:blipFill>
          <a:blip r:embed="rId5"/>
          <a:stretch/>
        </p:blipFill>
        <p:spPr bwMode="auto">
          <a:xfrm>
            <a:off x="2228850" y="2424112"/>
            <a:ext cx="1936750" cy="1152525"/>
          </a:xfrm>
          <a:prstGeom prst="rect">
            <a:avLst/>
          </a:prstGeom>
          <a:noFill/>
        </p:spPr>
      </p:pic>
      <p:pic>
        <p:nvPicPr>
          <p:cNvPr id="2056" name="Imagen 4"/>
          <p:cNvPicPr>
            <a:picLocks noGrp="1" noChangeAspect="1"/>
          </p:cNvPicPr>
          <p:nvPr/>
        </p:nvPicPr>
        <p:blipFill>
          <a:blip r:embed="rId6"/>
          <a:stretch/>
        </p:blipFill>
        <p:spPr bwMode="auto">
          <a:xfrm>
            <a:off x="4165600" y="2403475"/>
            <a:ext cx="1277937" cy="1277937"/>
          </a:xfrm>
          <a:prstGeom prst="rect">
            <a:avLst/>
          </a:prstGeom>
          <a:noFill/>
        </p:spPr>
      </p:pic>
      <p:sp>
        <p:nvSpPr>
          <p:cNvPr id="2057" name="Rectangle 3"/>
          <p:cNvSpPr txBox="1">
            <a:spLocks noGrp="1" noChangeShapeType="1"/>
          </p:cNvSpPr>
          <p:nvPr/>
        </p:nvSpPr>
        <p:spPr bwMode="auto">
          <a:xfrm>
            <a:off x="473075" y="3921125"/>
            <a:ext cx="8202612" cy="2028825"/>
          </a:xfrm>
          <a:prstGeom prst="rect">
            <a:avLst/>
          </a:prstGeom>
          <a:solidFill>
            <a:schemeClr val="lt1"/>
          </a:solidFill>
          <a:ln w="9524">
            <a:solidFill>
              <a:schemeClr val="accent1"/>
            </a:solidFill>
            <a:round/>
            <a:headEnd/>
            <a:tailEnd/>
          </a:ln>
        </p:spPr>
        <p:txBody>
          <a:bodyPr lIns="91440" tIns="45720" rIns="91440" bIns="45720"/>
          <a:lstStyle/>
          <a:p>
            <a:pPr lvl="0" indent="-342900" algn="just">
              <a:spcBef>
                <a:spcPts val="0"/>
              </a:spcBef>
              <a:defRPr/>
            </a:pPr>
            <a:r>
              <a:rPr sz="2000"/>
              <a:t>Es el sistema </a:t>
            </a:r>
            <a:r>
              <a:rPr sz="2000" b="1" i="0" u="none"/>
              <a:t>público, obligatorio y solidario </a:t>
            </a:r>
            <a:r>
              <a:rPr sz="2000"/>
              <a:t>que garantiza a las personas que se encuentran dentro de su campo de aplicación (por realizar una actividad profesional, o por cumplir los requisitos exigidos en la modalidad no contributiva, así como a los familiares o asimilados que tuvieran a su cargo), la </a:t>
            </a:r>
            <a:r>
              <a:rPr sz="2000" b="1" i="0" u="none"/>
              <a:t>protección</a:t>
            </a:r>
            <a:r>
              <a:rPr sz="2000"/>
              <a:t> adecuada en situaciones de dificultad, a través de subsidios y prestaciones, ya sean económicas o en especie.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266" name="Text Box 6"/>
          <p:cNvSpPr txBox="1">
            <a:spLocks noGrp="1" noChangeShapeType="1"/>
          </p:cNvSpPr>
          <p:nvPr/>
        </p:nvSpPr>
        <p:spPr bwMode="auto">
          <a:xfrm>
            <a:off x="1042987" y="260350"/>
            <a:ext cx="7272337" cy="1077912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>
                <a:solidFill>
                  <a:srgbClr val="92D050"/>
                </a:solidFill>
                <a:latin typeface="Berlin Sans FB Demi"/>
              </a:rPr>
              <a:t>OBLIGACIONES CON LA SEGURIDAD SOCIAL</a:t>
            </a:r>
            <a:endParaRPr/>
          </a:p>
        </p:txBody>
      </p:sp>
      <p:sp>
        <p:nvSpPr>
          <p:cNvPr id="11267" name="2 CuadroTexto"/>
          <p:cNvSpPr txBox="1">
            <a:spLocks noGrp="1" noChangeShapeType="1"/>
          </p:cNvSpPr>
          <p:nvPr/>
        </p:nvSpPr>
        <p:spPr bwMode="auto">
          <a:xfrm>
            <a:off x="611187" y="1374775"/>
            <a:ext cx="7704137" cy="5262562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ES" sz="2400"/>
              <a:t>Cada mes, las empresas o sus gestores deben elaborar las nóminas de sus empleados y para ello tendrán que conocer las cotizaciones a la Seguridad Social que se deben aplicar en los diferentes casos.</a:t>
            </a:r>
            <a:endParaRPr/>
          </a:p>
          <a:p>
            <a:pPr marL="0" lvl="0" indent="0" algn="just">
              <a:spcBef>
                <a:spcPts val="0"/>
              </a:spcBef>
              <a:buNone/>
              <a:defRPr/>
            </a:pPr>
            <a:endParaRPr lang="en-US" sz="2400"/>
          </a:p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ES" sz="2400"/>
              <a:t>Tanto los empresarios como los trabajadores pagan cada mes las </a:t>
            </a:r>
            <a:r>
              <a:rPr lang="es-ES" sz="2400" b="0" i="0" u="sng">
                <a:solidFill>
                  <a:schemeClr val="hlink"/>
                </a:solidFill>
                <a:hlinkClick r:id="rId3" tooltip="http://www.seg-social.es/wps/portal/wss/internet/Trabajadores/CotizacionRecaudacionTrabajadores/10721/10957/583"/>
              </a:rPr>
              <a:t>cotizaciones a la Seguridad Social</a:t>
            </a:r>
            <a:r>
              <a:rPr lang="es-ES" sz="2400"/>
              <a:t>. En realidad, es la empresa la que realiza el pago tanto de la parte que le corresponde como de la parte del trabajador, tras haberle retenido en la nómina las cantidades que correspondan.</a:t>
            </a:r>
            <a:endParaRPr/>
          </a:p>
          <a:p>
            <a:pPr marL="0" lvl="0" indent="0" algn="just">
              <a:spcBef>
                <a:spcPts val="0"/>
              </a:spcBef>
              <a:buNone/>
              <a:defRPr/>
            </a:pPr>
            <a:endParaRPr lang="en-US" sz="2400"/>
          </a:p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ES" sz="2400"/>
              <a:t>Las cotizaciones de la Seguridad Social se destinan a pagar gastos como la cobertura sanitaria, las pensiones o las prestaciones por desempleo, entre otros conceptos.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290" name="Text Box 6"/>
          <p:cNvSpPr txBox="1">
            <a:spLocks noGrp="1" noChangeShapeType="1"/>
          </p:cNvSpPr>
          <p:nvPr/>
        </p:nvSpPr>
        <p:spPr bwMode="auto">
          <a:xfrm>
            <a:off x="1042987" y="260350"/>
            <a:ext cx="7272337" cy="1077912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>
                <a:solidFill>
                  <a:srgbClr val="92D050"/>
                </a:solidFill>
                <a:latin typeface="Berlin Sans FB Demi"/>
              </a:rPr>
              <a:t>OBLIGACIONES CON LA SEGURIDAD SOCIAL</a:t>
            </a:r>
            <a:endParaRPr/>
          </a:p>
        </p:txBody>
      </p:sp>
      <p:pic>
        <p:nvPicPr>
          <p:cNvPr id="12291" name="7 Marcador de contenido"/>
          <p:cNvPicPr>
            <a:picLocks noGrp="1" noChangeAspect="1"/>
          </p:cNvPicPr>
          <p:nvPr/>
        </p:nvPicPr>
        <p:blipFill>
          <a:blip r:embed="rId3"/>
          <a:stretch/>
        </p:blipFill>
        <p:spPr bwMode="auto">
          <a:xfrm>
            <a:off x="311150" y="1431925"/>
            <a:ext cx="8375650" cy="503555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314" name="Text Box 6"/>
          <p:cNvSpPr txBox="1">
            <a:spLocks noGrp="1" noChangeShapeType="1"/>
          </p:cNvSpPr>
          <p:nvPr/>
        </p:nvSpPr>
        <p:spPr bwMode="auto">
          <a:xfrm>
            <a:off x="1042987" y="115887"/>
            <a:ext cx="7272337" cy="1077912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>
                <a:solidFill>
                  <a:srgbClr val="92D050"/>
                </a:solidFill>
                <a:latin typeface="Berlin Sans FB Demi"/>
              </a:rPr>
              <a:t>PRESTACIONES DE LA SEGURIDAD SOCIAL</a:t>
            </a:r>
            <a:endParaRPr/>
          </a:p>
        </p:txBody>
      </p:sp>
      <p:sp>
        <p:nvSpPr>
          <p:cNvPr id="13315" name="2 Llamada de flecha hacia abajo"/>
          <p:cNvSpPr>
            <a:spLocks noGrp="1" noChangeShapeType="1"/>
          </p:cNvSpPr>
          <p:nvPr/>
        </p:nvSpPr>
        <p:spPr bwMode="auto">
          <a:xfrm>
            <a:off x="1187450" y="1052512"/>
            <a:ext cx="2305050" cy="863599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sz="1800">
                <a:solidFill>
                  <a:srgbClr val="0D0D0D"/>
                </a:solidFill>
              </a:rPr>
              <a:t>CONTRIBUTIVAS</a:t>
            </a:r>
            <a:endParaRPr/>
          </a:p>
        </p:txBody>
      </p:sp>
      <p:sp>
        <p:nvSpPr>
          <p:cNvPr id="13316" name="3 Llamada de flecha hacia abajo"/>
          <p:cNvSpPr>
            <a:spLocks noGrp="1" noChangeShapeType="1"/>
          </p:cNvSpPr>
          <p:nvPr/>
        </p:nvSpPr>
        <p:spPr bwMode="auto">
          <a:xfrm>
            <a:off x="5867399" y="1052512"/>
            <a:ext cx="2305050" cy="863599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sz="1800">
                <a:solidFill>
                  <a:srgbClr val="0D0D0D"/>
                </a:solidFill>
              </a:rPr>
              <a:t>NO CONTRIBUTIVAS</a:t>
            </a:r>
            <a:endParaRPr/>
          </a:p>
        </p:txBody>
      </p:sp>
      <p:sp>
        <p:nvSpPr>
          <p:cNvPr id="13317" name="4 Rectángulo"/>
          <p:cNvSpPr>
            <a:spLocks noGrp="1" noChangeShapeType="1"/>
          </p:cNvSpPr>
          <p:nvPr/>
        </p:nvSpPr>
        <p:spPr bwMode="auto">
          <a:xfrm>
            <a:off x="323850" y="1773237"/>
            <a:ext cx="4464050" cy="4751387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just">
              <a:defRPr/>
            </a:pPr>
            <a:endParaRPr lang="en-US" sz="1600"/>
          </a:p>
          <a:p>
            <a:pPr lvl="0" algn="just">
              <a:defRPr/>
            </a:pPr>
            <a:r>
              <a:rPr sz="1600" b="0" i="0" u="sng">
                <a:solidFill>
                  <a:srgbClr val="0D0D0D"/>
                </a:solidFill>
              </a:rPr>
              <a:t>Prestaciones en especie: </a:t>
            </a:r>
            <a:endParaRPr/>
          </a:p>
          <a:p>
            <a:pPr lvl="0" indent="0" algn="just">
              <a:buChar char="•"/>
              <a:defRPr/>
            </a:pPr>
            <a:r>
              <a:rPr sz="1600">
                <a:solidFill>
                  <a:srgbClr val="0D0D0D"/>
                </a:solidFill>
              </a:rPr>
              <a:t>Asistencia sanitaria y farmacéutica.</a:t>
            </a:r>
            <a:endParaRPr/>
          </a:p>
          <a:p>
            <a:pPr lvl="0" indent="0" algn="just">
              <a:buChar char="•"/>
              <a:defRPr/>
            </a:pPr>
            <a:r>
              <a:rPr sz="1600">
                <a:solidFill>
                  <a:srgbClr val="0D0D0D"/>
                </a:solidFill>
              </a:rPr>
              <a:t>Servicios Sociales.</a:t>
            </a:r>
            <a:endParaRPr/>
          </a:p>
          <a:p>
            <a:pPr lvl="0" algn="just">
              <a:defRPr/>
            </a:pPr>
            <a:r>
              <a:rPr sz="1600" b="0" i="0" u="sng">
                <a:solidFill>
                  <a:srgbClr val="0D0D0D"/>
                </a:solidFill>
              </a:rPr>
              <a:t>Prestaciones económicas:</a:t>
            </a:r>
            <a:endParaRPr lang="en-US" sz="1600"/>
          </a:p>
          <a:p>
            <a:pPr lvl="0" indent="0" algn="just">
              <a:buChar char="•"/>
              <a:defRPr/>
            </a:pPr>
            <a:r>
              <a:rPr sz="1600">
                <a:solidFill>
                  <a:srgbClr val="0D0D0D"/>
                </a:solidFill>
              </a:rPr>
              <a:t>Incapacidad temporal.</a:t>
            </a:r>
            <a:endParaRPr/>
          </a:p>
          <a:p>
            <a:pPr lvl="0" indent="0" algn="just">
              <a:buChar char="•"/>
              <a:defRPr/>
            </a:pPr>
            <a:r>
              <a:rPr sz="1600">
                <a:solidFill>
                  <a:srgbClr val="0D0D0D"/>
                </a:solidFill>
              </a:rPr>
              <a:t>Riesgo durante embarazo y lactancia.</a:t>
            </a:r>
            <a:endParaRPr/>
          </a:p>
          <a:p>
            <a:pPr lvl="0" indent="0" algn="just">
              <a:buChar char="•"/>
              <a:defRPr/>
            </a:pPr>
            <a:r>
              <a:rPr sz="1600">
                <a:solidFill>
                  <a:srgbClr val="0D0D0D"/>
                </a:solidFill>
              </a:rPr>
              <a:t>Nacimiento y cuidado del menor.</a:t>
            </a:r>
            <a:endParaRPr/>
          </a:p>
          <a:p>
            <a:pPr lvl="0" indent="0" algn="just">
              <a:buChar char="•"/>
              <a:defRPr/>
            </a:pPr>
            <a:r>
              <a:rPr sz="1600">
                <a:solidFill>
                  <a:srgbClr val="0D0D0D"/>
                </a:solidFill>
              </a:rPr>
              <a:t>Cuidado de menores afectados por cáncer u otra enfermedad grave.</a:t>
            </a:r>
            <a:endParaRPr/>
          </a:p>
          <a:p>
            <a:pPr lvl="0" indent="0" algn="just">
              <a:buChar char="•"/>
              <a:defRPr/>
            </a:pPr>
            <a:r>
              <a:rPr sz="1600">
                <a:solidFill>
                  <a:srgbClr val="0D0D0D"/>
                </a:solidFill>
              </a:rPr>
              <a:t>Temporal, en favor de familiares.</a:t>
            </a:r>
            <a:endParaRPr/>
          </a:p>
          <a:p>
            <a:pPr lvl="0" indent="0" algn="just">
              <a:buChar char="•"/>
              <a:defRPr/>
            </a:pPr>
            <a:r>
              <a:rPr sz="1600">
                <a:solidFill>
                  <a:srgbClr val="0D0D0D"/>
                </a:solidFill>
              </a:rPr>
              <a:t>Jubilación.</a:t>
            </a:r>
            <a:endParaRPr/>
          </a:p>
          <a:p>
            <a:pPr lvl="0" indent="0" algn="just">
              <a:buChar char="•"/>
              <a:defRPr/>
            </a:pPr>
            <a:r>
              <a:rPr sz="1600">
                <a:solidFill>
                  <a:srgbClr val="0D0D0D"/>
                </a:solidFill>
              </a:rPr>
              <a:t>Incapacidad Permanente.</a:t>
            </a:r>
            <a:endParaRPr/>
          </a:p>
          <a:p>
            <a:pPr lvl="0" indent="0" algn="just">
              <a:buChar char="•"/>
              <a:defRPr/>
            </a:pPr>
            <a:r>
              <a:rPr sz="1600">
                <a:solidFill>
                  <a:srgbClr val="0D0D0D"/>
                </a:solidFill>
              </a:rPr>
              <a:t>Por muerte y supervivencia.</a:t>
            </a:r>
            <a:endParaRPr/>
          </a:p>
          <a:p>
            <a:pPr lvl="0" indent="0" algn="just">
              <a:buChar char="•"/>
              <a:defRPr/>
            </a:pPr>
            <a:r>
              <a:rPr sz="1600">
                <a:solidFill>
                  <a:srgbClr val="0D0D0D"/>
                </a:solidFill>
              </a:rPr>
              <a:t>Por lesiones permanentes.</a:t>
            </a:r>
            <a:endParaRPr/>
          </a:p>
          <a:p>
            <a:pPr lvl="0" indent="0" algn="just">
              <a:buChar char="•"/>
              <a:defRPr/>
            </a:pPr>
            <a:r>
              <a:rPr sz="1600">
                <a:solidFill>
                  <a:srgbClr val="0D0D0D"/>
                </a:solidFill>
              </a:rPr>
              <a:t>Por incapacidad permanente parcial.</a:t>
            </a:r>
            <a:endParaRPr/>
          </a:p>
          <a:p>
            <a:pPr lvl="0" indent="0" algn="just">
              <a:buChar char="•"/>
              <a:defRPr/>
            </a:pPr>
            <a:r>
              <a:rPr sz="1600">
                <a:solidFill>
                  <a:srgbClr val="0D0D0D"/>
                </a:solidFill>
              </a:rPr>
              <a:t>Por fallecimiento (AT y EP).</a:t>
            </a:r>
            <a:endParaRPr/>
          </a:p>
          <a:p>
            <a:pPr lvl="0" indent="0" algn="just">
              <a:buChar char="•"/>
              <a:defRPr/>
            </a:pPr>
            <a:r>
              <a:rPr sz="1600">
                <a:solidFill>
                  <a:srgbClr val="0D0D0D"/>
                </a:solidFill>
              </a:rPr>
              <a:t>Protección familiar.</a:t>
            </a:r>
            <a:endParaRPr/>
          </a:p>
          <a:p>
            <a:pPr lvl="0" indent="0" algn="just">
              <a:buChar char="•"/>
              <a:defRPr/>
            </a:pPr>
            <a:r>
              <a:rPr sz="1600">
                <a:solidFill>
                  <a:srgbClr val="0D0D0D"/>
                </a:solidFill>
              </a:rPr>
              <a:t>Desempleo</a:t>
            </a:r>
            <a:endParaRPr/>
          </a:p>
          <a:p>
            <a:pPr lvl="0" indent="0" algn="ctr">
              <a:buChar char="•"/>
              <a:defRPr/>
            </a:pPr>
            <a:endParaRPr/>
          </a:p>
        </p:txBody>
      </p:sp>
      <p:sp>
        <p:nvSpPr>
          <p:cNvPr id="13318" name="5 Rectángulo"/>
          <p:cNvSpPr>
            <a:spLocks noGrp="1" noChangeShapeType="1"/>
          </p:cNvSpPr>
          <p:nvPr/>
        </p:nvSpPr>
        <p:spPr bwMode="auto">
          <a:xfrm>
            <a:off x="5076825" y="1989137"/>
            <a:ext cx="3598862" cy="2801937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just">
              <a:defRPr/>
            </a:pPr>
            <a:r>
              <a:rPr sz="1600" b="0" i="0" u="sng">
                <a:solidFill>
                  <a:srgbClr val="0D0D0D"/>
                </a:solidFill>
              </a:rPr>
              <a:t>Prestaciones en especie: </a:t>
            </a:r>
            <a:endParaRPr/>
          </a:p>
          <a:p>
            <a:pPr lvl="0" indent="0" algn="just">
              <a:buChar char="•"/>
              <a:defRPr/>
            </a:pPr>
            <a:r>
              <a:rPr sz="1600">
                <a:solidFill>
                  <a:srgbClr val="0D0D0D"/>
                </a:solidFill>
              </a:rPr>
              <a:t>Asistencia sanitaria y farmacéutica.</a:t>
            </a:r>
            <a:endParaRPr/>
          </a:p>
          <a:p>
            <a:pPr lvl="0" indent="0" algn="just">
              <a:buChar char="•"/>
              <a:defRPr/>
            </a:pPr>
            <a:r>
              <a:rPr sz="1600">
                <a:solidFill>
                  <a:srgbClr val="0D0D0D"/>
                </a:solidFill>
              </a:rPr>
              <a:t>Servicios Sociales.</a:t>
            </a:r>
            <a:endParaRPr/>
          </a:p>
          <a:p>
            <a:pPr lvl="0" algn="just">
              <a:defRPr/>
            </a:pPr>
            <a:endParaRPr lang="en-US" sz="1600"/>
          </a:p>
          <a:p>
            <a:pPr lvl="0" algn="just">
              <a:defRPr/>
            </a:pPr>
            <a:r>
              <a:rPr sz="1600" b="0" i="0" u="sng">
                <a:solidFill>
                  <a:srgbClr val="0D0D0D"/>
                </a:solidFill>
              </a:rPr>
              <a:t>Prestaciones económicas:</a:t>
            </a:r>
            <a:endParaRPr lang="en-US" sz="1600"/>
          </a:p>
          <a:p>
            <a:pPr lvl="0" indent="0" algn="just">
              <a:buChar char="•"/>
              <a:defRPr/>
            </a:pPr>
            <a:r>
              <a:rPr sz="1600">
                <a:solidFill>
                  <a:srgbClr val="0D0D0D"/>
                </a:solidFill>
              </a:rPr>
              <a:t>Pensión de Invalidez no contributiva.</a:t>
            </a:r>
            <a:endParaRPr/>
          </a:p>
          <a:p>
            <a:pPr lvl="0" indent="0" algn="just">
              <a:buChar char="•"/>
              <a:defRPr/>
            </a:pPr>
            <a:r>
              <a:rPr sz="1600">
                <a:solidFill>
                  <a:srgbClr val="0D0D0D"/>
                </a:solidFill>
              </a:rPr>
              <a:t>Pensión de Jubilación no contributiva.</a:t>
            </a:r>
            <a:endParaRPr/>
          </a:p>
          <a:p>
            <a:pPr lvl="0" indent="0" algn="just">
              <a:buChar char="•"/>
              <a:defRPr/>
            </a:pPr>
            <a:r>
              <a:rPr sz="1600">
                <a:solidFill>
                  <a:srgbClr val="0D0D0D"/>
                </a:solidFill>
              </a:rPr>
              <a:t>Subsidio por desempleo.</a:t>
            </a:r>
            <a:endParaRPr/>
          </a:p>
          <a:p>
            <a:pPr lvl="0" indent="0" algn="just">
              <a:buChar char="•"/>
              <a:defRPr/>
            </a:pPr>
            <a:r>
              <a:rPr sz="1600">
                <a:solidFill>
                  <a:srgbClr val="0D0D0D"/>
                </a:solidFill>
              </a:rPr>
              <a:t>Prestaciones familiares</a:t>
            </a:r>
            <a:r>
              <a:rPr sz="1600">
                <a:solidFill>
                  <a:srgbClr val="FFFFFF"/>
                </a:solidFill>
              </a:rPr>
              <a:t>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338" name="Text Box 6"/>
          <p:cNvSpPr txBox="1">
            <a:spLocks noGrp="1" noChangeShapeType="1"/>
          </p:cNvSpPr>
          <p:nvPr/>
        </p:nvSpPr>
        <p:spPr bwMode="auto">
          <a:xfrm>
            <a:off x="684212" y="333375"/>
            <a:ext cx="7272337" cy="584200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>
                <a:solidFill>
                  <a:srgbClr val="92D050"/>
                </a:solidFill>
                <a:latin typeface="Berlin Sans FB Demi"/>
              </a:rPr>
              <a:t>	</a:t>
            </a:r>
            <a:r>
              <a:rPr lang="es-ES" sz="2800">
                <a:solidFill>
                  <a:srgbClr val="92D050"/>
                </a:solidFill>
                <a:latin typeface="Berlin Sans FB Demi"/>
              </a:rPr>
              <a:t>ASISTENCIA SANITARIA</a:t>
            </a:r>
            <a:endParaRPr/>
          </a:p>
        </p:txBody>
      </p:sp>
      <p:sp>
        <p:nvSpPr>
          <p:cNvPr id="14339" name="2 Rectángulo"/>
          <p:cNvSpPr>
            <a:spLocks noGrp="1" noChangeShapeType="1"/>
          </p:cNvSpPr>
          <p:nvPr/>
        </p:nvSpPr>
        <p:spPr bwMode="auto">
          <a:xfrm>
            <a:off x="900112" y="1268412"/>
            <a:ext cx="7502525" cy="11525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b="1" i="0" u="none"/>
              <a:t>Aquélla que cubre los servicios médicos, farmacéuticos, de recuperación física, prótesis y ortopedia</a:t>
            </a:r>
            <a:endParaRPr/>
          </a:p>
        </p:txBody>
      </p:sp>
      <p:sp>
        <p:nvSpPr>
          <p:cNvPr id="14340" name="3 Rectángulo"/>
          <p:cNvSpPr>
            <a:spLocks noGrp="1" noChangeShapeType="1"/>
          </p:cNvSpPr>
          <p:nvPr/>
        </p:nvSpPr>
        <p:spPr bwMode="auto">
          <a:xfrm>
            <a:off x="900112" y="2708275"/>
            <a:ext cx="7502525" cy="3416300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ES" sz="2400"/>
              <a:t>En el momento en que la Constitución señala el derecho a la protección de la salud para todos los ciudadanos aparece esa importantísima característica de sus prestaciones: ser </a:t>
            </a:r>
            <a:r>
              <a:rPr lang="es-ES" sz="2400" b="1" i="0" u="none"/>
              <a:t>universalista</a:t>
            </a:r>
            <a:r>
              <a:rPr lang="es-ES" sz="2400"/>
              <a:t>, es decir, que toda la población (sin discriminación alguna) puede disfrutarlas. </a:t>
            </a:r>
            <a:endParaRPr/>
          </a:p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ES" sz="2400"/>
              <a:t>También los extranjeros, tanto los que residen en España como los que se encuentran en este país sólo por un tiempo, tienen derecho a asistencia en caso de enfermedades y accidentes.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362" name="Text Box 6"/>
          <p:cNvSpPr txBox="1">
            <a:spLocks noGrp="1" noChangeShapeType="1"/>
          </p:cNvSpPr>
          <p:nvPr/>
        </p:nvSpPr>
        <p:spPr bwMode="auto">
          <a:xfrm>
            <a:off x="684212" y="333375"/>
            <a:ext cx="7272337" cy="584200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>
                <a:solidFill>
                  <a:srgbClr val="92D050"/>
                </a:solidFill>
                <a:latin typeface="Berlin Sans FB Demi"/>
              </a:rPr>
              <a:t>	</a:t>
            </a:r>
            <a:r>
              <a:rPr lang="es-ES" sz="2800">
                <a:solidFill>
                  <a:srgbClr val="92D050"/>
                </a:solidFill>
                <a:latin typeface="Berlin Sans FB Demi"/>
              </a:rPr>
              <a:t>SERVICIOS SOCIALES</a:t>
            </a:r>
            <a:endParaRPr/>
          </a:p>
        </p:txBody>
      </p:sp>
      <p:sp>
        <p:nvSpPr>
          <p:cNvPr id="15363" name="2 Rectángulo"/>
          <p:cNvSpPr>
            <a:spLocks noGrp="1" noChangeShapeType="1"/>
          </p:cNvSpPr>
          <p:nvPr/>
        </p:nvSpPr>
        <p:spPr bwMode="auto">
          <a:xfrm>
            <a:off x="755650" y="1547812"/>
            <a:ext cx="7632700" cy="3455987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just">
              <a:defRPr/>
            </a:pPr>
            <a:r>
              <a:rPr>
                <a:solidFill>
                  <a:srgbClr val="0D0D0D"/>
                </a:solidFill>
              </a:rPr>
              <a:t>Prestaciones que complementan las prestaciones económicas y que procuran la mejora de las condiciones de vida, reduciendo las limitaciones motivadas por la edad o discapacidad de las personas. </a:t>
            </a:r>
            <a:endParaRPr/>
          </a:p>
          <a:p>
            <a:pPr lvl="0" algn="just">
              <a:defRPr/>
            </a:pPr>
            <a:r>
              <a:rPr>
                <a:solidFill>
                  <a:srgbClr val="0D0D0D"/>
                </a:solidFill>
              </a:rPr>
              <a:t>Servicio prestado por un trabajador o trabajadora social para ver su estado de salud y comodidad, informar sobre recursos (residencia, centro de día, ayuda a domicilio…), así como programas relacionados con ocupar su tiempo libre si él quisiese: vacaciones, termalismo, etc.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386" name="Text Box 6"/>
          <p:cNvSpPr txBox="1">
            <a:spLocks noGrp="1" noChangeShapeType="1"/>
          </p:cNvSpPr>
          <p:nvPr/>
        </p:nvSpPr>
        <p:spPr bwMode="auto">
          <a:xfrm>
            <a:off x="684212" y="333375"/>
            <a:ext cx="7272337" cy="584200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>
                <a:solidFill>
                  <a:srgbClr val="92D050"/>
                </a:solidFill>
                <a:latin typeface="Berlin Sans FB Demi"/>
              </a:rPr>
              <a:t>	</a:t>
            </a:r>
            <a:r>
              <a:rPr lang="es-ES" sz="2800">
                <a:solidFill>
                  <a:srgbClr val="92D050"/>
                </a:solidFill>
                <a:latin typeface="Berlin Sans FB Demi"/>
              </a:rPr>
              <a:t>INCAPACIDAD TEMPORAL (IT)</a:t>
            </a:r>
            <a:endParaRPr/>
          </a:p>
        </p:txBody>
      </p:sp>
      <p:sp>
        <p:nvSpPr>
          <p:cNvPr id="16387" name="2 Marcador de contenido"/>
          <p:cNvSpPr txBox="1">
            <a:spLocks noGrp="1" noChangeShapeType="1"/>
          </p:cNvSpPr>
          <p:nvPr/>
        </p:nvSpPr>
        <p:spPr bwMode="auto">
          <a:xfrm>
            <a:off x="454025" y="1557337"/>
            <a:ext cx="8208962" cy="2087562"/>
          </a:xfrm>
          <a:prstGeom prst="rect">
            <a:avLst/>
          </a:prstGeom>
          <a:solidFill>
            <a:schemeClr val="lt1"/>
          </a:solidFill>
          <a:ln w="9524">
            <a:solidFill>
              <a:srgbClr val="92D050"/>
            </a:solidFill>
            <a:round/>
            <a:headEnd/>
            <a:tailEnd/>
          </a:ln>
        </p:spPr>
        <p:txBody>
          <a:bodyPr lIns="91440" tIns="45720" rIns="91440" bIns="45720"/>
          <a:lstStyle/>
          <a:p>
            <a:pPr lvl="0" indent="-342900" algn="just">
              <a:spcBef>
                <a:spcPts val="0"/>
              </a:spcBef>
              <a:defRPr/>
            </a:pPr>
            <a:endParaRPr lang="en-US" sz="1400"/>
          </a:p>
          <a:p>
            <a:pPr lvl="0" indent="-342900" algn="just">
              <a:spcBef>
                <a:spcPts val="0"/>
              </a:spcBef>
              <a:defRPr/>
            </a:pPr>
            <a:r>
              <a:rPr sz="1400"/>
              <a:t>Es un subsidio diario que cubre la falta de ingresos del trabajador cuando, por enfermedad o accidente, está </a:t>
            </a:r>
            <a:r>
              <a:rPr sz="1400" b="1" i="0" u="none"/>
              <a:t>imposibilitado temporalmente </a:t>
            </a:r>
            <a:r>
              <a:rPr sz="1400"/>
              <a:t>para trabajar y precisa asistencia sanitaria de la Seguridad Social.</a:t>
            </a:r>
            <a:endParaRPr/>
          </a:p>
          <a:p>
            <a:pPr lvl="0" indent="-342900" algn="just">
              <a:spcBef>
                <a:spcPts val="0"/>
              </a:spcBef>
              <a:defRPr/>
            </a:pPr>
            <a:endParaRPr lang="en-US" sz="1400"/>
          </a:p>
          <a:p>
            <a:pPr lvl="0" indent="-342900" algn="just">
              <a:spcBef>
                <a:spcPts val="0"/>
              </a:spcBef>
              <a:defRPr/>
            </a:pPr>
            <a:r>
              <a:rPr sz="1400" b="0" i="0" u="sng"/>
              <a:t>Requisitos:</a:t>
            </a:r>
            <a:endParaRPr/>
          </a:p>
          <a:p>
            <a:pPr lvl="0" indent="-342900">
              <a:buChar char="•"/>
              <a:defRPr/>
            </a:pPr>
            <a:r>
              <a:rPr sz="1400" b="1" i="0" u="none"/>
              <a:t>Enfermedad común</a:t>
            </a:r>
            <a:r>
              <a:rPr sz="1400"/>
              <a:t>: Estar afiliados y en alta o en situación asimilada al alta </a:t>
            </a:r>
            <a:r>
              <a:rPr sz="1400" b="1" i="0" u="none"/>
              <a:t>y tener cubierto un período de cotización de 180 días en los 5 años anteriores.</a:t>
            </a:r>
            <a:r>
              <a:rPr sz="1400"/>
              <a:t/>
            </a:r>
            <a:br>
              <a:rPr sz="1400"/>
            </a:br>
            <a:endParaRPr lang="en-US" sz="1400"/>
          </a:p>
          <a:p>
            <a:pPr lvl="0" indent="-342900">
              <a:buChar char="•"/>
              <a:defRPr/>
            </a:pPr>
            <a:r>
              <a:rPr sz="1400" b="1" i="0" u="none"/>
              <a:t>Accidente sea o no de trabajo y enfermedad profesional</a:t>
            </a:r>
            <a:r>
              <a:rPr sz="1400"/>
              <a:t>: No se exigen cotizaciones previas. </a:t>
            </a:r>
            <a:endParaRPr/>
          </a:p>
          <a:p>
            <a:pPr lvl="0" indent="-342900" algn="just">
              <a:spcBef>
                <a:spcPts val="0"/>
              </a:spcBef>
              <a:defRPr/>
            </a:pPr>
            <a:endParaRPr/>
          </a:p>
        </p:txBody>
      </p:sp>
      <p:graphicFrame>
        <p:nvGraphicFramePr>
          <p:cNvPr id="16388" name="3 Tabla"/>
          <p:cNvGraphicFramePr>
            <a:graphicFrameLocks noGrp="1"/>
          </p:cNvGraphicFramePr>
          <p:nvPr/>
        </p:nvGraphicFramePr>
        <p:xfrm>
          <a:off x="468313" y="3789363"/>
          <a:ext cx="8207376" cy="1303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5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5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5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8360">
                <a:tc gridSpan="3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s-ES" sz="1400">
                          <a:solidFill>
                            <a:sysClr val="windowText" lastClr="000000"/>
                          </a:solidFill>
                        </a:rPr>
                        <a:t>Prestación de IT por </a:t>
                      </a:r>
                      <a:r>
                        <a:rPr lang="es-ES" sz="14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enfermedad común </a:t>
                      </a:r>
                      <a:r>
                        <a:rPr lang="es-ES" sz="1400">
                          <a:solidFill>
                            <a:sysClr val="windowText" lastClr="000000"/>
                          </a:solidFill>
                        </a:rPr>
                        <a:t>o accidente no laboral</a:t>
                      </a:r>
                    </a:p>
                  </a:txBody>
                  <a:tcPr marL="91423" marR="91423" marT="45674" marB="45674">
                    <a:solidFill>
                      <a:srgbClr val="80902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977"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es-ES" sz="140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r>
                        <a:rPr lang="es-ES" sz="1400" baseline="30000">
                          <a:solidFill>
                            <a:sysClr val="windowText" lastClr="000000"/>
                          </a:solidFill>
                        </a:rPr>
                        <a:t>er</a:t>
                      </a:r>
                      <a:r>
                        <a:rPr lang="es-ES" sz="1400">
                          <a:solidFill>
                            <a:sysClr val="windowText" lastClr="000000"/>
                          </a:solidFill>
                        </a:rPr>
                        <a:t>, 2º y 3</a:t>
                      </a:r>
                      <a:r>
                        <a:rPr lang="es-ES" sz="1400" baseline="30000">
                          <a:solidFill>
                            <a:sysClr val="windowText" lastClr="000000"/>
                          </a:solidFill>
                        </a:rPr>
                        <a:t>er</a:t>
                      </a:r>
                      <a:r>
                        <a:rPr lang="es-ES" sz="1400">
                          <a:solidFill>
                            <a:sysClr val="windowText" lastClr="000000"/>
                          </a:solidFill>
                        </a:rPr>
                        <a:t> día de baja, el trabajador no cobra nada salvo mejora del empresario </a:t>
                      </a:r>
                    </a:p>
                  </a:txBody>
                  <a:tcPr marL="91423" marR="91423" marT="45674" marB="45674">
                    <a:solidFill>
                      <a:srgbClr val="D5E0B8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es-ES" sz="1400">
                          <a:solidFill>
                            <a:sysClr val="windowText" lastClr="000000"/>
                          </a:solidFill>
                        </a:rPr>
                        <a:t>Del 4º al 20º día de baja, el trabajador cobra el 60% de su base reguladora</a:t>
                      </a:r>
                    </a:p>
                  </a:txBody>
                  <a:tcPr marL="91423" marR="91423" marT="45674" marB="45674">
                    <a:solidFill>
                      <a:srgbClr val="D5E0B8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es-ES" sz="1400">
                          <a:solidFill>
                            <a:sysClr val="windowText" lastClr="000000"/>
                          </a:solidFill>
                        </a:rPr>
                        <a:t>Del 21º día de baja en adelante el trabajador cobrará el 75% de su base reguladora</a:t>
                      </a:r>
                      <a:endParaRPr/>
                    </a:p>
                    <a:p>
                      <a:pPr algn="ctr">
                        <a:defRPr/>
                      </a:pPr>
                      <a:endParaRPr lang="es-ES" sz="1400"/>
                    </a:p>
                  </a:txBody>
                  <a:tcPr marL="91423" marR="91423" marT="45674" marB="45674">
                    <a:solidFill>
                      <a:srgbClr val="D5E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400" name="4 Tabla"/>
          <p:cNvGraphicFramePr>
            <a:graphicFrameLocks noGrp="1"/>
          </p:cNvGraphicFramePr>
          <p:nvPr/>
        </p:nvGraphicFramePr>
        <p:xfrm>
          <a:off x="433388" y="5229225"/>
          <a:ext cx="8208962" cy="1033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86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ES" sz="1400">
                          <a:solidFill>
                            <a:sysClr val="windowText" lastClr="000000"/>
                          </a:solidFill>
                        </a:rPr>
                        <a:t>Prestación de IT por enfermedad profesional o accidente laboral</a:t>
                      </a:r>
                      <a:endParaRPr/>
                    </a:p>
                  </a:txBody>
                  <a:tcPr marL="91441" marR="91441" marT="45696" marB="45696">
                    <a:solidFill>
                      <a:srgbClr val="8090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577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ES" sz="1400">
                          <a:solidFill>
                            <a:sysClr val="windowText" lastClr="000000"/>
                          </a:solidFill>
                        </a:rPr>
                        <a:t>El trabajador cobrará el 75% de su base reguladora desde el día siguiente a la baja</a:t>
                      </a:r>
                      <a:endParaRPr/>
                    </a:p>
                    <a:p>
                      <a:pPr>
                        <a:defRPr/>
                      </a:pPr>
                      <a:endParaRPr lang="es-ES" sz="1800"/>
                    </a:p>
                  </a:txBody>
                  <a:tcPr marL="91441" marR="91441" marT="45696" marB="45696">
                    <a:solidFill>
                      <a:srgbClr val="D5E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08" name="5 Rectángulo redondeado"/>
          <p:cNvSpPr>
            <a:spLocks noGrp="1" noChangeShapeType="1"/>
          </p:cNvSpPr>
          <p:nvPr/>
        </p:nvSpPr>
        <p:spPr bwMode="auto">
          <a:xfrm>
            <a:off x="142875" y="625475"/>
            <a:ext cx="1836737" cy="1184275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25400">
            <a:solidFill>
              <a:srgbClr val="92D050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sz="2000" b="1" i="0" u="none"/>
              <a:t>Duración: 365 días, prorrogable por otros 180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410" name="Text Box 6"/>
          <p:cNvSpPr txBox="1">
            <a:spLocks noGrp="1" noChangeShapeType="1"/>
          </p:cNvSpPr>
          <p:nvPr/>
        </p:nvSpPr>
        <p:spPr bwMode="auto">
          <a:xfrm>
            <a:off x="684212" y="333375"/>
            <a:ext cx="7272337" cy="584200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>
                <a:solidFill>
                  <a:srgbClr val="92D050"/>
                </a:solidFill>
                <a:latin typeface="Berlin Sans FB Demi"/>
              </a:rPr>
              <a:t>	</a:t>
            </a:r>
            <a:r>
              <a:rPr lang="es-ES" sz="2800">
                <a:solidFill>
                  <a:srgbClr val="92D050"/>
                </a:solidFill>
                <a:latin typeface="Berlin Sans FB Demi"/>
              </a:rPr>
              <a:t>INCAPACIDAD PERMANENTE</a:t>
            </a:r>
            <a:endParaRPr/>
          </a:p>
        </p:txBody>
      </p:sp>
      <p:sp>
        <p:nvSpPr>
          <p:cNvPr id="17411" name="2 Marcador de contenido"/>
          <p:cNvSpPr txBox="1">
            <a:spLocks noGrp="1" noChangeShapeType="1"/>
          </p:cNvSpPr>
          <p:nvPr/>
        </p:nvSpPr>
        <p:spPr bwMode="auto">
          <a:xfrm>
            <a:off x="827087" y="1196975"/>
            <a:ext cx="7489825" cy="971550"/>
          </a:xfrm>
          <a:prstGeom prst="rect">
            <a:avLst/>
          </a:prstGeom>
          <a:solidFill>
            <a:schemeClr val="lt1"/>
          </a:solidFill>
          <a:ln w="9524">
            <a:solidFill>
              <a:srgbClr val="92D050"/>
            </a:solidFill>
            <a:round/>
            <a:headEnd/>
            <a:tailEnd/>
          </a:ln>
        </p:spPr>
        <p:txBody>
          <a:bodyPr lIns="91440" tIns="45720" rIns="91440" bIns="45720"/>
          <a:lstStyle/>
          <a:p>
            <a:pPr lvl="0" indent="-342900" algn="just">
              <a:spcBef>
                <a:spcPts val="0"/>
              </a:spcBef>
              <a:defRPr/>
            </a:pPr>
            <a:r>
              <a:rPr sz="1400"/>
              <a:t>Es una prestación que se le reconoce al trabajador cuando, después de haber seguido un tratamiento médico, presenta reducciones anatómicas o funcionales previsiblemente definitivas que </a:t>
            </a:r>
            <a:r>
              <a:rPr sz="1400" b="1" i="0" u="none"/>
              <a:t>disminuyen o anulan su capacidad para trabajar.</a:t>
            </a:r>
            <a:endParaRPr/>
          </a:p>
        </p:txBody>
      </p:sp>
      <p:pic>
        <p:nvPicPr>
          <p:cNvPr id="17412" name="3 Diagrama"/>
          <p:cNvPicPr>
            <a:picLocks noGrp="1" noChangeAspect="1"/>
          </p:cNvPicPr>
          <p:nvPr/>
        </p:nvPicPr>
        <p:blipFill>
          <a:blip r:embed="rId3"/>
          <a:stretch/>
        </p:blipFill>
        <p:spPr bwMode="auto">
          <a:xfrm>
            <a:off x="817562" y="2408237"/>
            <a:ext cx="7508875" cy="376713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434" name="Text Box 6"/>
          <p:cNvSpPr txBox="1">
            <a:spLocks noGrp="1" noChangeShapeType="1"/>
          </p:cNvSpPr>
          <p:nvPr/>
        </p:nvSpPr>
        <p:spPr bwMode="auto">
          <a:xfrm>
            <a:off x="0" y="188912"/>
            <a:ext cx="9144000" cy="522287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 sz="2800">
                <a:solidFill>
                  <a:srgbClr val="92D050"/>
                </a:solidFill>
                <a:latin typeface="Berlin Sans FB Demi"/>
              </a:rPr>
              <a:t>PERMISO DE NACIMIENTO Y CUIDADO DEL MENOR</a:t>
            </a:r>
            <a:endParaRPr/>
          </a:p>
        </p:txBody>
      </p:sp>
      <p:sp>
        <p:nvSpPr>
          <p:cNvPr id="18435" name="2 Marcador de contenido"/>
          <p:cNvSpPr txBox="1">
            <a:spLocks noGrp="1" noChangeShapeType="1"/>
          </p:cNvSpPr>
          <p:nvPr/>
        </p:nvSpPr>
        <p:spPr bwMode="auto">
          <a:xfrm>
            <a:off x="458787" y="765175"/>
            <a:ext cx="8280400" cy="3527425"/>
          </a:xfrm>
          <a:prstGeom prst="rect">
            <a:avLst/>
          </a:prstGeom>
          <a:solidFill>
            <a:schemeClr val="lt1"/>
          </a:solidFill>
          <a:ln w="9524">
            <a:solidFill>
              <a:srgbClr val="92D050"/>
            </a:solidFill>
            <a:round/>
            <a:headEnd/>
            <a:tailEnd/>
          </a:ln>
        </p:spPr>
        <p:txBody>
          <a:bodyPr lIns="91440" tIns="45720" rIns="91440" bIns="45720"/>
          <a:lstStyle/>
          <a:p>
            <a:pPr lvl="0" indent="-342900" algn="just">
              <a:spcBef>
                <a:spcPts val="0"/>
              </a:spcBef>
              <a:defRPr/>
            </a:pPr>
            <a:r>
              <a:rPr sz="1400" u="sng" dirty="0">
                <a:solidFill>
                  <a:schemeClr val="hlink"/>
                </a:solidFill>
                <a:hlinkClick r:id="rId3" tooltip="https://www.boe.es/buscar/act.php?id=BOE-A-2019-3244"/>
              </a:rPr>
              <a:t>Real Decreto-ley 6/2019, de 1 de marzo</a:t>
            </a:r>
            <a:r>
              <a:rPr sz="1400" dirty="0"/>
              <a:t>, de medidas urgentes para garantía de la igualdad de trato y de oportunidades entre mujeres y hombres en el empleo y la ocupación, para las prestaciones por nacimiento y cuidado de menor, así como los permisos por nacimiento, adopción y progenitor diferente de la madre biológica. </a:t>
            </a:r>
            <a:endParaRPr dirty="0"/>
          </a:p>
          <a:p>
            <a:pPr lvl="0" indent="-342900" algn="just">
              <a:spcBef>
                <a:spcPts val="0"/>
              </a:spcBef>
              <a:defRPr/>
            </a:pPr>
            <a:r>
              <a:rPr sz="1400" dirty="0"/>
              <a:t>Por lo tanto, a partir de 01/04/2019, las </a:t>
            </a:r>
            <a:r>
              <a:rPr sz="1400" b="0" i="1" u="none" dirty="0"/>
              <a:t>prestaciones por maternidad  y paternidad </a:t>
            </a:r>
            <a:r>
              <a:rPr sz="1400" dirty="0"/>
              <a:t>se unifican  en una única </a:t>
            </a:r>
            <a:r>
              <a:rPr sz="1400" b="1" i="0" u="none" dirty="0"/>
              <a:t>prestación denominada NACIMIENTO Y CUIDADO DE MENOR.</a:t>
            </a:r>
            <a:endParaRPr dirty="0"/>
          </a:p>
          <a:p>
            <a:pPr lvl="0" indent="-342900" algn="just">
              <a:spcBef>
                <a:spcPts val="0"/>
              </a:spcBef>
              <a:defRPr/>
            </a:pPr>
            <a:endParaRPr lang="en-US" sz="1400" dirty="0"/>
          </a:p>
          <a:p>
            <a:pPr lvl="0" indent="-342900" algn="just">
              <a:spcBef>
                <a:spcPts val="0"/>
              </a:spcBef>
              <a:defRPr/>
            </a:pPr>
            <a:r>
              <a:rPr sz="1400" b="1" i="0" u="none" dirty="0"/>
              <a:t>Requisitos:</a:t>
            </a:r>
            <a:endParaRPr dirty="0"/>
          </a:p>
          <a:p>
            <a:pPr lvl="0" indent="-342900" algn="just">
              <a:spcBef>
                <a:spcPts val="0"/>
              </a:spcBef>
              <a:defRPr/>
            </a:pPr>
            <a:r>
              <a:rPr sz="1400" b="1" i="0" u="none" dirty="0"/>
              <a:t>&lt; 21 años </a:t>
            </a:r>
            <a:r>
              <a:rPr sz="1400" dirty="0"/>
              <a:t>en la fecha del parto: no se exige periodo mínimo de cotización.</a:t>
            </a:r>
            <a:endParaRPr dirty="0"/>
          </a:p>
          <a:p>
            <a:pPr lvl="0" indent="-342900" algn="just">
              <a:defRPr/>
            </a:pPr>
            <a:r>
              <a:rPr sz="1400" b="1" i="0" u="none" dirty="0"/>
              <a:t>&gt;21 años y &lt;26 años </a:t>
            </a:r>
            <a:r>
              <a:rPr sz="1400" dirty="0"/>
              <a:t>en la fecha del parto: 90 días dentro de los 7 años inmediatamente anteriores al momento del inicio del descanso o, alternativamente, 180 días cotizados a lo largo de su vida laboral con anterioridad a dicha fecha.</a:t>
            </a:r>
            <a:endParaRPr dirty="0"/>
          </a:p>
          <a:p>
            <a:pPr lvl="0" indent="-342900" algn="just">
              <a:defRPr/>
            </a:pPr>
            <a:r>
              <a:rPr sz="1400" b="1" i="0" u="none" dirty="0"/>
              <a:t>=/&gt;26 años </a:t>
            </a:r>
            <a:r>
              <a:rPr sz="1400" dirty="0"/>
              <a:t>en la fecha del parto: 180 días dentro de los 7 años inmediatamente anteriores al momento del inicio del descanso o, alternativamente, 360 días cotizados a lo largo de su vida laboral con anterioridad a dicha fecha.</a:t>
            </a:r>
            <a:endParaRPr dirty="0"/>
          </a:p>
          <a:p>
            <a:pPr lvl="0" indent="-342900" algn="just">
              <a:defRPr/>
            </a:pPr>
            <a:endParaRPr lang="en-US" sz="1400" dirty="0"/>
          </a:p>
          <a:p>
            <a:pPr lvl="0" indent="-342900" algn="just">
              <a:defRPr/>
            </a:pPr>
            <a:r>
              <a:rPr sz="1400" dirty="0"/>
              <a:t>Se cobra el 100% de la BR.</a:t>
            </a:r>
            <a:endParaRPr dirty="0"/>
          </a:p>
          <a:p>
            <a:pPr lvl="0" indent="-342900" algn="just">
              <a:defRPr/>
            </a:pPr>
            <a:endParaRPr lang="en-US" sz="1400" dirty="0"/>
          </a:p>
          <a:p>
            <a:pPr lvl="0" indent="-342900" algn="just">
              <a:defRPr/>
            </a:pPr>
            <a:endParaRPr dirty="0"/>
          </a:p>
        </p:txBody>
      </p:sp>
      <p:graphicFrame>
        <p:nvGraphicFramePr>
          <p:cNvPr id="18436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826081"/>
              </p:ext>
            </p:extLst>
          </p:nvPr>
        </p:nvGraphicFramePr>
        <p:xfrm>
          <a:off x="474663" y="4365625"/>
          <a:ext cx="8274050" cy="791731"/>
        </p:xfrm>
        <a:graphic>
          <a:graphicData uri="http://schemas.openxmlformats.org/drawingml/2006/table">
            <a:tbl>
              <a:tblPr/>
              <a:tblGrid>
                <a:gridCol w="2269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4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9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17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es-ES" sz="1400" b="1">
                          <a:solidFill>
                            <a:srgbClr val="1A1A1A"/>
                          </a:solidFill>
                          <a:latin typeface="Open Sans"/>
                        </a:rPr>
                        <a:t>Año</a:t>
                      </a:r>
                      <a:endParaRPr lang="es-ES" sz="1400">
                        <a:solidFill>
                          <a:srgbClr val="1A1A1A"/>
                        </a:solidFill>
                        <a:latin typeface="Verdana"/>
                      </a:endParaRPr>
                    </a:p>
                  </a:txBody>
                  <a:tcPr marL="69860" marR="69860" marT="34898" marB="34898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es-ES" sz="1400" b="1">
                          <a:solidFill>
                            <a:srgbClr val="1A1A1A"/>
                          </a:solidFill>
                          <a:latin typeface="Open Sans"/>
                        </a:rPr>
                        <a:t>Duración del permiso (antes permiso de paternidad)</a:t>
                      </a:r>
                      <a:endParaRPr lang="es-ES" sz="1400">
                        <a:solidFill>
                          <a:srgbClr val="1A1A1A"/>
                        </a:solidFill>
                        <a:latin typeface="Verdana"/>
                      </a:endParaRPr>
                    </a:p>
                  </a:txBody>
                  <a:tcPr marL="69860" marR="69860" marT="34898" marB="34898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es-ES" sz="1400" b="1">
                          <a:solidFill>
                            <a:srgbClr val="1A1A1A"/>
                          </a:solidFill>
                          <a:latin typeface="Open Sans"/>
                        </a:rPr>
                        <a:t>Semanas de obligatorio disfrute tras el nacimiento</a:t>
                      </a:r>
                      <a:endParaRPr lang="es-ES" sz="1400">
                        <a:solidFill>
                          <a:srgbClr val="1A1A1A"/>
                        </a:solidFill>
                        <a:latin typeface="Verdana"/>
                      </a:endParaRPr>
                    </a:p>
                  </a:txBody>
                  <a:tcPr marL="69860" marR="69860" marT="34898" marB="34898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5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es-ES" sz="1400" dirty="0" smtClean="0">
                          <a:solidFill>
                            <a:srgbClr val="1A1A1A"/>
                          </a:solidFill>
                          <a:latin typeface="Verdana"/>
                        </a:rPr>
                        <a:t>2025</a:t>
                      </a:r>
                      <a:endParaRPr dirty="0"/>
                    </a:p>
                  </a:txBody>
                  <a:tcPr marL="69860" marR="69860" marT="34898" marB="34898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es-ES" sz="1400" dirty="0">
                          <a:solidFill>
                            <a:srgbClr val="1A1A1A"/>
                          </a:solidFill>
                          <a:latin typeface="Verdana"/>
                        </a:rPr>
                        <a:t>16 semanas</a:t>
                      </a:r>
                      <a:endParaRPr dirty="0"/>
                    </a:p>
                  </a:txBody>
                  <a:tcPr marL="69860" marR="69860" marT="34898" marB="34898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es-ES" sz="1400" dirty="0">
                          <a:solidFill>
                            <a:srgbClr val="1A1A1A"/>
                          </a:solidFill>
                          <a:latin typeface="Verdana"/>
                        </a:rPr>
                        <a:t>6 semanas</a:t>
                      </a:r>
                      <a:endParaRPr dirty="0"/>
                    </a:p>
                  </a:txBody>
                  <a:tcPr marL="69860" marR="69860" marT="34898" marB="34898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449" name="2 Marcador de contenido"/>
          <p:cNvSpPr txBox="1">
            <a:spLocks noGrp="1" noChangeShapeType="1"/>
          </p:cNvSpPr>
          <p:nvPr/>
        </p:nvSpPr>
        <p:spPr bwMode="auto">
          <a:xfrm>
            <a:off x="532820" y="5661248"/>
            <a:ext cx="8216900" cy="704850"/>
          </a:xfrm>
          <a:prstGeom prst="rect">
            <a:avLst/>
          </a:prstGeom>
          <a:solidFill>
            <a:schemeClr val="lt1"/>
          </a:solidFill>
          <a:ln w="9524">
            <a:solidFill>
              <a:srgbClr val="92D050"/>
            </a:solidFill>
            <a:round/>
            <a:headEnd/>
            <a:tailEnd/>
          </a:ln>
        </p:spPr>
        <p:txBody>
          <a:bodyPr lIns="91440" tIns="45720" rIns="91440" bIns="45720"/>
          <a:lstStyle/>
          <a:p>
            <a:pPr lvl="0" indent="-342900" algn="just">
              <a:spcBef>
                <a:spcPts val="0"/>
              </a:spcBef>
              <a:defRPr/>
            </a:pPr>
            <a:r>
              <a:rPr sz="1400" b="1" i="0" u="sng" dirty="0">
                <a:solidFill>
                  <a:schemeClr val="hlink"/>
                </a:solidFill>
                <a:hlinkClick r:id="rId4" tooltip="http://www.seg-social.es/wps/wcm/connect/wss/852219e6-25e5-4966-b7d6-fdd47c174154/CUADROS+ET+LEY+6-2019.pdf?MOD=AJPERES&amp;CVID="/>
              </a:rPr>
              <a:t>Cuadro resumen Estatuto de los Trabajadores. Permiso Nacimiento y Cuidado del Menor.</a:t>
            </a:r>
            <a:endParaRPr u="sng" dirty="0"/>
          </a:p>
          <a:p>
            <a:pPr lvl="0" indent="-342900" algn="just">
              <a:spcBef>
                <a:spcPts val="0"/>
              </a:spcBef>
              <a:defRPr/>
            </a:pPr>
            <a:r>
              <a:rPr sz="1400" b="1" i="0" u="sng" dirty="0">
                <a:solidFill>
                  <a:schemeClr val="hlink"/>
                </a:solidFill>
                <a:hlinkClick r:id="rId5" tooltip="http://www.seg-social.es/wps/wcm/connect/wss/2f23d673-df73-4c8f-ab0f-fc9f8048c3b4/CUADRO+EBEP+LEY+6-2019+accesible+%283%29.pdf?MOD=AJPERES&amp;CVID="/>
              </a:rPr>
              <a:t>Cuadro resumen Estatuto Básico del Empleado Público. Permiso Nacimiento y Cuidado del Menor.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458" name="Text Box 6"/>
          <p:cNvSpPr txBox="1">
            <a:spLocks noGrp="1" noChangeShapeType="1"/>
          </p:cNvSpPr>
          <p:nvPr/>
        </p:nvSpPr>
        <p:spPr bwMode="auto">
          <a:xfrm>
            <a:off x="-107949" y="333375"/>
            <a:ext cx="8567737" cy="584200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>
                <a:solidFill>
                  <a:srgbClr val="92D050"/>
                </a:solidFill>
                <a:latin typeface="Berlin Sans FB Demi"/>
              </a:rPr>
              <a:t>	</a:t>
            </a:r>
            <a:r>
              <a:rPr lang="es-ES" sz="2800">
                <a:solidFill>
                  <a:srgbClr val="92D050"/>
                </a:solidFill>
                <a:latin typeface="Berlin Sans FB Demi"/>
              </a:rPr>
              <a:t>RIESGO DURANTE EMBARAZO Y LACTANCIA</a:t>
            </a:r>
            <a:endParaRPr/>
          </a:p>
        </p:txBody>
      </p:sp>
      <p:sp>
        <p:nvSpPr>
          <p:cNvPr id="19459" name="4 Rectángulo redondeado"/>
          <p:cNvSpPr>
            <a:spLocks noGrp="1" noChangeShapeType="1"/>
          </p:cNvSpPr>
          <p:nvPr/>
        </p:nvSpPr>
        <p:spPr bwMode="auto">
          <a:xfrm>
            <a:off x="900112" y="1557337"/>
            <a:ext cx="2305050" cy="13668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b="1" i="0" u="none"/>
              <a:t>Riesgo durante el embarazo</a:t>
            </a:r>
            <a:endParaRPr/>
          </a:p>
        </p:txBody>
      </p:sp>
      <p:sp>
        <p:nvSpPr>
          <p:cNvPr id="19460" name="5 Rectángulo redondeado"/>
          <p:cNvSpPr>
            <a:spLocks noGrp="1" noChangeShapeType="1"/>
          </p:cNvSpPr>
          <p:nvPr/>
        </p:nvSpPr>
        <p:spPr bwMode="auto">
          <a:xfrm>
            <a:off x="827087" y="4005262"/>
            <a:ext cx="2305050" cy="12604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b="1" i="0" u="none"/>
              <a:t>Riesgo durante la lactancia</a:t>
            </a:r>
            <a:endParaRPr/>
          </a:p>
        </p:txBody>
      </p:sp>
      <p:sp>
        <p:nvSpPr>
          <p:cNvPr id="19461" name="6 Elipse"/>
          <p:cNvSpPr>
            <a:spLocks noGrp="1" noChangeShapeType="1"/>
          </p:cNvSpPr>
          <p:nvPr/>
        </p:nvSpPr>
        <p:spPr bwMode="auto">
          <a:xfrm>
            <a:off x="5529262" y="1538287"/>
            <a:ext cx="2760662" cy="1403350"/>
          </a:xfrm>
          <a:prstGeom prst="ellipse">
            <a:avLst/>
          </a:prstGeom>
          <a:solidFill>
            <a:srgbClr val="009973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sz="1800">
                <a:solidFill>
                  <a:srgbClr val="FFFFFF"/>
                </a:solidFill>
              </a:rPr>
              <a:t>Hasta que se elimine el riesgo o se produzca el parto</a:t>
            </a:r>
            <a:endParaRPr/>
          </a:p>
        </p:txBody>
      </p:sp>
      <p:sp>
        <p:nvSpPr>
          <p:cNvPr id="19462" name="7 Elipse"/>
          <p:cNvSpPr>
            <a:spLocks noGrp="1" noChangeShapeType="1"/>
          </p:cNvSpPr>
          <p:nvPr/>
        </p:nvSpPr>
        <p:spPr bwMode="auto">
          <a:xfrm>
            <a:off x="5561012" y="3932237"/>
            <a:ext cx="2735262" cy="1404937"/>
          </a:xfrm>
          <a:prstGeom prst="ellipse">
            <a:avLst/>
          </a:prstGeom>
          <a:solidFill>
            <a:srgbClr val="009973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sz="1800">
                <a:solidFill>
                  <a:srgbClr val="FFFFFF"/>
                </a:solidFill>
              </a:rPr>
              <a:t>Hasta que se elimine el riesgo o el niño cumpla 9 meses</a:t>
            </a:r>
            <a:endParaRPr/>
          </a:p>
        </p:txBody>
      </p:sp>
      <p:sp>
        <p:nvSpPr>
          <p:cNvPr id="19463" name="8 Triángulo isósceles"/>
          <p:cNvSpPr>
            <a:spLocks noGrp="1" noChangeShapeType="1"/>
          </p:cNvSpPr>
          <p:nvPr/>
        </p:nvSpPr>
        <p:spPr bwMode="auto">
          <a:xfrm>
            <a:off x="3205162" y="3105150"/>
            <a:ext cx="1260475" cy="755650"/>
          </a:xfrm>
          <a:prstGeom prst="triangle">
            <a:avLst>
              <a:gd name="adj" fmla="val 52247"/>
            </a:avLst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sz="1400" b="1" i="0" u="none"/>
              <a:t>100% BR</a:t>
            </a:r>
            <a:endParaRPr/>
          </a:p>
        </p:txBody>
      </p:sp>
      <p:sp>
        <p:nvSpPr>
          <p:cNvPr id="19464" name="9 Conector recto"/>
          <p:cNvSpPr>
            <a:spLocks noGrp="1" noChangeShapeType="1"/>
          </p:cNvSpPr>
          <p:nvPr/>
        </p:nvSpPr>
        <p:spPr bwMode="auto">
          <a:xfrm>
            <a:off x="2052637" y="2925762"/>
            <a:ext cx="0" cy="1079500"/>
          </a:xfrm>
          <a:prstGeom prst="line">
            <a:avLst/>
          </a:prstGeom>
          <a:noFill/>
          <a:ln w="9524">
            <a:solidFill>
              <a:srgbClr val="00CC98"/>
            </a:solidFill>
            <a:round/>
            <a:headEnd/>
            <a:tailEnd/>
          </a:ln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9465" name="10 Conector recto de flecha"/>
          <p:cNvSpPr>
            <a:spLocks noGrp="1" noChangeShapeType="1"/>
          </p:cNvSpPr>
          <p:nvPr/>
        </p:nvSpPr>
        <p:spPr bwMode="auto">
          <a:xfrm flipV="1">
            <a:off x="2047875" y="3452812"/>
            <a:ext cx="1371600" cy="11112"/>
          </a:xfrm>
          <a:custGeom>
            <a:avLst/>
            <a:gdLst>
              <a:gd name="gd0" fmla="val 65536"/>
              <a:gd name="gd1" fmla="val 0"/>
              <a:gd name="gd2" fmla="val 0"/>
              <a:gd name="gd3" fmla="val 21600"/>
              <a:gd name="gd4" fmla="val 21600"/>
            </a:gdLst>
            <a:ahLst/>
            <a:cxnLst/>
            <a:rect l="0" t="0" r="r" b="b"/>
            <a:pathLst>
              <a:path w="21600" h="21600" extrusionOk="0">
                <a:moveTo>
                  <a:pt x="gd1" y="gd2"/>
                </a:moveTo>
                <a:lnTo>
                  <a:pt x="gd3" y="gd4"/>
                </a:lnTo>
              </a:path>
            </a:pathLst>
          </a:custGeom>
          <a:noFill/>
          <a:ln w="9524">
            <a:solidFill>
              <a:srgbClr val="00CC98"/>
            </a:solidFill>
            <a:round/>
            <a:headEnd/>
            <a:tailEnd type="arrow" w="med" len="med"/>
          </a:ln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9466" name="17 Conector recto"/>
          <p:cNvSpPr>
            <a:spLocks noGrp="1" noChangeShapeType="1"/>
          </p:cNvSpPr>
          <p:nvPr/>
        </p:nvSpPr>
        <p:spPr bwMode="auto">
          <a:xfrm>
            <a:off x="3205162" y="2239962"/>
            <a:ext cx="2324100" cy="0"/>
          </a:xfrm>
          <a:prstGeom prst="line">
            <a:avLst/>
          </a:prstGeom>
          <a:noFill/>
          <a:ln w="9524">
            <a:solidFill>
              <a:srgbClr val="00CC98"/>
            </a:solidFill>
            <a:round/>
            <a:headEnd/>
            <a:tailEnd/>
          </a:ln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9467" name="19 Conector recto"/>
          <p:cNvSpPr>
            <a:spLocks noGrp="1" noChangeShapeType="1"/>
          </p:cNvSpPr>
          <p:nvPr/>
        </p:nvSpPr>
        <p:spPr bwMode="auto">
          <a:xfrm>
            <a:off x="3013075" y="4635500"/>
            <a:ext cx="2547937" cy="0"/>
          </a:xfrm>
          <a:prstGeom prst="line">
            <a:avLst/>
          </a:prstGeom>
          <a:noFill/>
          <a:ln w="9524">
            <a:solidFill>
              <a:srgbClr val="00CC98"/>
            </a:solidFill>
            <a:round/>
            <a:headEnd/>
            <a:tailEnd/>
          </a:ln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482" name="Text Box 6"/>
          <p:cNvSpPr txBox="1">
            <a:spLocks noGrp="1" noChangeShapeType="1"/>
          </p:cNvSpPr>
          <p:nvPr/>
        </p:nvSpPr>
        <p:spPr bwMode="auto">
          <a:xfrm>
            <a:off x="755650" y="6350"/>
            <a:ext cx="7416800" cy="584200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>
                <a:solidFill>
                  <a:srgbClr val="92D050"/>
                </a:solidFill>
                <a:latin typeface="Berlin Sans FB Demi"/>
              </a:rPr>
              <a:t>	</a:t>
            </a:r>
            <a:r>
              <a:rPr lang="es-ES" sz="2800">
                <a:solidFill>
                  <a:srgbClr val="92D050"/>
                </a:solidFill>
                <a:latin typeface="Berlin Sans FB Demi"/>
              </a:rPr>
              <a:t>PRESTACIÓN POR DESEMPLEO</a:t>
            </a:r>
            <a:endParaRPr/>
          </a:p>
        </p:txBody>
      </p:sp>
      <p:sp>
        <p:nvSpPr>
          <p:cNvPr id="20483" name="2 Marcador de contenido"/>
          <p:cNvSpPr txBox="1">
            <a:spLocks noGrp="1" noChangeShapeType="1"/>
          </p:cNvSpPr>
          <p:nvPr/>
        </p:nvSpPr>
        <p:spPr bwMode="auto">
          <a:xfrm>
            <a:off x="250825" y="765175"/>
            <a:ext cx="8642350" cy="1943100"/>
          </a:xfrm>
          <a:prstGeom prst="rect">
            <a:avLst/>
          </a:prstGeom>
          <a:solidFill>
            <a:schemeClr val="lt1"/>
          </a:solidFill>
          <a:ln w="9524">
            <a:solidFill>
              <a:srgbClr val="92D050"/>
            </a:solidFill>
            <a:round/>
            <a:headEnd/>
            <a:tailEnd/>
          </a:ln>
        </p:spPr>
        <p:txBody>
          <a:bodyPr lIns="91440" tIns="45720" rIns="91440" bIns="45720"/>
          <a:lstStyle/>
          <a:p>
            <a:pPr lvl="0" indent="-342900" algn="just">
              <a:spcBef>
                <a:spcPts val="0"/>
              </a:spcBef>
              <a:defRPr/>
            </a:pPr>
            <a:r>
              <a:rPr sz="1400"/>
              <a:t>Ampara a los que pudiendo y queriendo trabajar, pierden su empleo de forma temporal o definitiva, o ven reducida su jornada ordinaria al menos en una tercera parte, siempre que su salario se reduzca en la misma proporción.</a:t>
            </a:r>
            <a:endParaRPr/>
          </a:p>
          <a:p>
            <a:pPr lvl="0" indent="-342900" algn="just">
              <a:spcBef>
                <a:spcPts val="0"/>
              </a:spcBef>
              <a:defRPr/>
            </a:pPr>
            <a:r>
              <a:rPr sz="1400" b="1" i="0" u="none"/>
              <a:t>Requisitos:</a:t>
            </a:r>
            <a:endParaRPr/>
          </a:p>
          <a:p>
            <a:pPr lvl="0" indent="-342900" algn="just">
              <a:spcBef>
                <a:spcPts val="0"/>
              </a:spcBef>
              <a:buChar char="•"/>
              <a:defRPr/>
            </a:pPr>
            <a:r>
              <a:rPr sz="1400"/>
              <a:t>En alta y en situación legal de desempleo.</a:t>
            </a:r>
            <a:endParaRPr/>
          </a:p>
          <a:p>
            <a:pPr lvl="0" indent="-342900" algn="just">
              <a:spcBef>
                <a:spcPts val="0"/>
              </a:spcBef>
              <a:buChar char="•"/>
              <a:defRPr/>
            </a:pPr>
            <a:r>
              <a:rPr sz="1400"/>
              <a:t>Doce meses cotizados dentro de los 6 años anteriores.</a:t>
            </a:r>
            <a:endParaRPr/>
          </a:p>
          <a:p>
            <a:pPr lvl="0" indent="-342900" algn="just">
              <a:spcBef>
                <a:spcPts val="0"/>
              </a:spcBef>
              <a:buChar char="•"/>
              <a:defRPr/>
            </a:pPr>
            <a:r>
              <a:rPr sz="1400"/>
              <a:t>No haber cumplido la edad de jubilación.</a:t>
            </a:r>
            <a:endParaRPr/>
          </a:p>
          <a:p>
            <a:pPr lvl="0" indent="-342900" algn="just">
              <a:spcBef>
                <a:spcPts val="0"/>
              </a:spcBef>
              <a:buChar char="•"/>
              <a:defRPr/>
            </a:pPr>
            <a:r>
              <a:rPr sz="1400"/>
              <a:t>No estar afectado por incompatibilidad.</a:t>
            </a:r>
            <a:endParaRPr/>
          </a:p>
          <a:p>
            <a:pPr lvl="0" indent="-342900" algn="just">
              <a:spcBef>
                <a:spcPts val="0"/>
              </a:spcBef>
              <a:buChar char="•"/>
              <a:defRPr/>
            </a:pPr>
            <a:endParaRPr lang="en-US" sz="1400"/>
          </a:p>
          <a:p>
            <a:pPr lvl="0" indent="-342900" algn="just">
              <a:spcBef>
                <a:spcPts val="0"/>
              </a:spcBef>
              <a:buChar char="•"/>
              <a:defRPr/>
            </a:pPr>
            <a:endParaRPr/>
          </a:p>
          <a:p>
            <a:pPr lvl="0" indent="-342900" algn="ctr">
              <a:spcBef>
                <a:spcPts val="0"/>
              </a:spcBef>
              <a:defRPr/>
            </a:pPr>
            <a:endParaRPr/>
          </a:p>
        </p:txBody>
      </p:sp>
      <p:sp>
        <p:nvSpPr>
          <p:cNvPr id="20484" name="4 Rectángulo redondeado"/>
          <p:cNvSpPr>
            <a:spLocks noGrp="1" noChangeShapeType="1"/>
          </p:cNvSpPr>
          <p:nvPr/>
        </p:nvSpPr>
        <p:spPr bwMode="auto">
          <a:xfrm>
            <a:off x="4932362" y="1412875"/>
            <a:ext cx="3600450" cy="107950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25400">
            <a:solidFill>
              <a:srgbClr val="92D050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endParaRPr lang="en-US" sz="2000"/>
          </a:p>
          <a:p>
            <a:pPr lvl="0" algn="ctr">
              <a:defRPr/>
            </a:pPr>
            <a:r>
              <a:rPr sz="2000" b="1" i="0" u="none"/>
              <a:t>Cuantía: </a:t>
            </a:r>
            <a:r>
              <a:rPr sz="2000"/>
              <a:t>6 primeros meses </a:t>
            </a:r>
            <a:r>
              <a:rPr sz="2000" b="1" i="0" u="none"/>
              <a:t>70%</a:t>
            </a:r>
            <a:r>
              <a:rPr sz="2000"/>
              <a:t> BR; a partir del 7º mes, </a:t>
            </a:r>
            <a:r>
              <a:rPr sz="2000" b="1" i="0" u="none"/>
              <a:t>60% </a:t>
            </a:r>
            <a:r>
              <a:rPr sz="2000"/>
              <a:t>BR. Tope 2 años</a:t>
            </a:r>
            <a:endParaRPr/>
          </a:p>
        </p:txBody>
      </p:sp>
      <p:graphicFrame>
        <p:nvGraphicFramePr>
          <p:cNvPr id="20485" name="3 Marcador de contenido"/>
          <p:cNvGraphicFramePr>
            <a:graphicFrameLocks/>
          </p:cNvGraphicFramePr>
          <p:nvPr/>
        </p:nvGraphicFramePr>
        <p:xfrm>
          <a:off x="395288" y="2852738"/>
          <a:ext cx="8497888" cy="3871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279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" sz="1400"/>
                        <a:t>Periodo de cotización (en meses)</a:t>
                      </a:r>
                    </a:p>
                  </a:txBody>
                  <a:tcPr marL="91450" marR="91450" marT="45736" marB="45736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" sz="1400"/>
                        <a:t>Periodo de prestación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 lang="es-ES" sz="1400"/>
                        <a:t>(en meses)</a:t>
                      </a:r>
                    </a:p>
                  </a:txBody>
                  <a:tcPr marL="91450" marR="91450" marT="45736" marB="4573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76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" sz="1400"/>
                        <a:t>12 (1 año)</a:t>
                      </a:r>
                    </a:p>
                  </a:txBody>
                  <a:tcPr marL="91450" marR="91450" marT="45736" marB="45736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" sz="1400"/>
                        <a:t>4</a:t>
                      </a:r>
                    </a:p>
                  </a:txBody>
                  <a:tcPr marL="91450" marR="91450" marT="45736" marB="4573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76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" sz="1400"/>
                        <a:t>18</a:t>
                      </a:r>
                    </a:p>
                  </a:txBody>
                  <a:tcPr marL="91450" marR="91450" marT="45736" marB="45736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" sz="1400"/>
                        <a:t>6</a:t>
                      </a:r>
                    </a:p>
                  </a:txBody>
                  <a:tcPr marL="91450" marR="91450" marT="45736" marB="4573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76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" sz="1400"/>
                        <a:t>24</a:t>
                      </a:r>
                    </a:p>
                  </a:txBody>
                  <a:tcPr marL="91450" marR="91450" marT="45736" marB="45736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" sz="1400"/>
                        <a:t>8</a:t>
                      </a:r>
                    </a:p>
                  </a:txBody>
                  <a:tcPr marL="91450" marR="91450" marT="45736" marB="4573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76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" sz="1400"/>
                        <a:t>30</a:t>
                      </a:r>
                    </a:p>
                  </a:txBody>
                  <a:tcPr marL="91450" marR="91450" marT="45736" marB="45736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" sz="1400"/>
                        <a:t>10</a:t>
                      </a:r>
                    </a:p>
                  </a:txBody>
                  <a:tcPr marL="91450" marR="91450" marT="45736" marB="4573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76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" sz="1400"/>
                        <a:t>36</a:t>
                      </a:r>
                    </a:p>
                  </a:txBody>
                  <a:tcPr marL="91450" marR="91450" marT="45736" marB="45736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" sz="1400"/>
                        <a:t>12</a:t>
                      </a:r>
                    </a:p>
                  </a:txBody>
                  <a:tcPr marL="91450" marR="91450" marT="45736" marB="4573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76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" sz="1400"/>
                        <a:t>42</a:t>
                      </a:r>
                    </a:p>
                  </a:txBody>
                  <a:tcPr marL="91450" marR="91450" marT="45736" marB="45736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" sz="1400"/>
                        <a:t>14</a:t>
                      </a:r>
                    </a:p>
                  </a:txBody>
                  <a:tcPr marL="91450" marR="91450" marT="45736" marB="4573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76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" sz="1400"/>
                        <a:t>48</a:t>
                      </a:r>
                    </a:p>
                  </a:txBody>
                  <a:tcPr marL="91450" marR="91450" marT="45736" marB="45736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" sz="1400"/>
                        <a:t>16</a:t>
                      </a:r>
                    </a:p>
                  </a:txBody>
                  <a:tcPr marL="91450" marR="91450" marT="45736" marB="4573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76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" sz="1400"/>
                        <a:t>54</a:t>
                      </a:r>
                    </a:p>
                  </a:txBody>
                  <a:tcPr marL="91450" marR="91450" marT="45736" marB="45736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" sz="1400"/>
                        <a:t>18</a:t>
                      </a:r>
                    </a:p>
                  </a:txBody>
                  <a:tcPr marL="91450" marR="91450" marT="45736" marB="4573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76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" sz="1400"/>
                        <a:t>60</a:t>
                      </a:r>
                    </a:p>
                  </a:txBody>
                  <a:tcPr marL="91450" marR="91450" marT="45736" marB="45736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" sz="1400"/>
                        <a:t>20</a:t>
                      </a:r>
                    </a:p>
                  </a:txBody>
                  <a:tcPr marL="91450" marR="91450" marT="45736" marB="45736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76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" sz="1400"/>
                        <a:t>66</a:t>
                      </a:r>
                    </a:p>
                  </a:txBody>
                  <a:tcPr marL="91450" marR="91450" marT="45736" marB="45736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" sz="1400"/>
                        <a:t>22</a:t>
                      </a:r>
                    </a:p>
                  </a:txBody>
                  <a:tcPr marL="91450" marR="91450" marT="45736" marB="45736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876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" sz="1400"/>
                        <a:t>72 (6 años)</a:t>
                      </a:r>
                    </a:p>
                  </a:txBody>
                  <a:tcPr marL="91450" marR="91450" marT="45736" marB="45736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" sz="1400"/>
                        <a:t>24 (2 años)</a:t>
                      </a:r>
                    </a:p>
                  </a:txBody>
                  <a:tcPr marL="91450" marR="91450" marT="45736" marB="45736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74" name="1 CuadroTexto"/>
          <p:cNvSpPr txBox="1">
            <a:spLocks noGrp="1" noChangeShapeType="1"/>
          </p:cNvSpPr>
          <p:nvPr/>
        </p:nvSpPr>
        <p:spPr bwMode="auto">
          <a:xfrm>
            <a:off x="885825" y="692150"/>
            <a:ext cx="7704137" cy="1200150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 sz="2400" b="1" i="0" u="none">
                <a:solidFill>
                  <a:srgbClr val="92D050"/>
                </a:solidFill>
              </a:rPr>
              <a:t>¿De dónde obtiene la Seguridad Social los recursos necesarios para proteger a todos lo ciudadanos cuando lo necesitan?</a:t>
            </a:r>
            <a:endParaRPr/>
          </a:p>
        </p:txBody>
      </p:sp>
      <p:sp>
        <p:nvSpPr>
          <p:cNvPr id="3075" name="2 CuadroTexto"/>
          <p:cNvSpPr txBox="1">
            <a:spLocks noGrp="1" noChangeShapeType="1"/>
          </p:cNvSpPr>
          <p:nvPr/>
        </p:nvSpPr>
        <p:spPr bwMode="auto">
          <a:xfrm>
            <a:off x="684212" y="2565400"/>
            <a:ext cx="8064500" cy="2676525"/>
          </a:xfrm>
          <a:prstGeom prst="rect">
            <a:avLst/>
          </a:prstGeom>
          <a:noFill/>
          <a:ln w="9524">
            <a:solidFill>
              <a:srgbClr val="92D050"/>
            </a:solidFill>
            <a:round/>
            <a:headEnd/>
            <a:tailEnd/>
          </a:ln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ES" sz="2400"/>
              <a:t>Básicamente de las </a:t>
            </a:r>
            <a:r>
              <a:rPr lang="es-ES" sz="2400" b="1" i="0" u="none"/>
              <a:t>cotizaciones</a:t>
            </a:r>
            <a:r>
              <a:rPr lang="es-ES" sz="2400"/>
              <a:t> que realizan los trabajadores y empresarios a la Seguridad Social. Las empresas en las que las personas trabajan retienen una pequeña parte del sueldo de estas para darlo a la Seguridad Social, las cotizaciones. </a:t>
            </a:r>
            <a:endParaRPr/>
          </a:p>
          <a:p>
            <a:pPr marL="0" lvl="0" indent="0" algn="just">
              <a:spcBef>
                <a:spcPts val="0"/>
              </a:spcBef>
              <a:buNone/>
              <a:defRPr/>
            </a:pPr>
            <a:endParaRPr lang="en-US" sz="2400"/>
          </a:p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ES" sz="2400"/>
              <a:t>También se financia de los </a:t>
            </a:r>
            <a:r>
              <a:rPr lang="es-ES" sz="2400" b="1" i="0" u="none"/>
              <a:t>impuestos</a:t>
            </a:r>
            <a:r>
              <a:rPr lang="es-ES" sz="2400"/>
              <a:t> que pagan todos los ciudadanos del Estado. 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506" name="Text Box 6"/>
          <p:cNvSpPr txBox="1">
            <a:spLocks noGrp="1" noChangeShapeType="1"/>
          </p:cNvSpPr>
          <p:nvPr/>
        </p:nvSpPr>
        <p:spPr bwMode="auto">
          <a:xfrm>
            <a:off x="755650" y="6350"/>
            <a:ext cx="7416800" cy="584200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>
                <a:solidFill>
                  <a:srgbClr val="92D050"/>
                </a:solidFill>
                <a:latin typeface="Berlin Sans FB Demi"/>
              </a:rPr>
              <a:t>	</a:t>
            </a:r>
            <a:r>
              <a:rPr lang="es-ES" sz="2800">
                <a:solidFill>
                  <a:srgbClr val="92D050"/>
                </a:solidFill>
                <a:latin typeface="Berlin Sans FB Demi"/>
              </a:rPr>
              <a:t>SUBSIDIO POR DESEMPLEO</a:t>
            </a:r>
            <a:endParaRPr/>
          </a:p>
        </p:txBody>
      </p:sp>
      <p:sp>
        <p:nvSpPr>
          <p:cNvPr id="21507" name="2 Rectángulo"/>
          <p:cNvSpPr>
            <a:spLocks noGrp="1" noChangeShapeType="1"/>
          </p:cNvSpPr>
          <p:nvPr/>
        </p:nvSpPr>
        <p:spPr bwMode="auto">
          <a:xfrm>
            <a:off x="395287" y="620712"/>
            <a:ext cx="8208962" cy="1255712"/>
          </a:xfrm>
          <a:prstGeom prst="rect">
            <a:avLst/>
          </a:prstGeom>
          <a:solidFill>
            <a:srgbClr val="92D050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sz="2000" b="1" i="0" u="none"/>
              <a:t>QUÉ ES:</a:t>
            </a:r>
            <a:endParaRPr/>
          </a:p>
          <a:p>
            <a:pPr lvl="0" algn="just">
              <a:defRPr/>
            </a:pPr>
            <a:r>
              <a:rPr sz="1600"/>
              <a:t>Prestación económica asistencial para desempleados inscritos como demandante de empleo en Lanbide, durante un mes, que no hayan rechazado una oferta de empleo y </a:t>
            </a:r>
            <a:r>
              <a:rPr sz="1600">
                <a:solidFill>
                  <a:srgbClr val="FF0000"/>
                </a:solidFill>
              </a:rPr>
              <a:t>que carezcan de rentas superiores al 75% del SMI vigente</a:t>
            </a:r>
            <a:r>
              <a:rPr sz="1600"/>
              <a:t> </a:t>
            </a:r>
            <a:r>
              <a:rPr sz="1600" b="0" i="0" u="none"/>
              <a:t>(en 2024: </a:t>
            </a:r>
            <a:r>
              <a:rPr sz="1600" b="0" i="0" u="none">
                <a:solidFill>
                  <a:srgbClr val="FF0000"/>
                </a:solidFill>
              </a:rPr>
              <a:t>850€</a:t>
            </a:r>
            <a:r>
              <a:rPr sz="1600" b="0" i="0" u="none"/>
              <a:t> mensuales) por cada miembro de la unidad familiar), excluida la parte proporcional de las pagas extraordinarias. </a:t>
            </a:r>
            <a:endParaRPr/>
          </a:p>
        </p:txBody>
      </p:sp>
      <p:sp>
        <p:nvSpPr>
          <p:cNvPr id="21508" name="3 Rectángulo redondeado"/>
          <p:cNvSpPr>
            <a:spLocks noGrp="1" noChangeShapeType="1"/>
          </p:cNvSpPr>
          <p:nvPr/>
        </p:nvSpPr>
        <p:spPr bwMode="auto">
          <a:xfrm>
            <a:off x="179387" y="1989137"/>
            <a:ext cx="8856662" cy="3548062"/>
          </a:xfrm>
          <a:prstGeom prst="roundRect">
            <a:avLst>
              <a:gd name="adj" fmla="val 16667"/>
            </a:avLst>
          </a:prstGeom>
          <a:solidFill>
            <a:srgbClr val="999999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sz="2000" b="1" i="0" u="none"/>
              <a:t>BENEFICIARIOS</a:t>
            </a:r>
            <a:r>
              <a:rPr sz="2000"/>
              <a:t>:</a:t>
            </a:r>
            <a:endParaRPr/>
          </a:p>
          <a:p>
            <a:pPr lvl="0" indent="0" algn="just">
              <a:buChar char="•"/>
              <a:defRPr/>
            </a:pPr>
            <a:r>
              <a:rPr sz="1400"/>
              <a:t>Trabajadores que no han llegado al tiempo mínimo de cotización o han agotado la prestación contributiva por desempleo, y tienen responsabilidades familiares. </a:t>
            </a:r>
            <a:endParaRPr/>
          </a:p>
          <a:p>
            <a:pPr lvl="0" indent="0" algn="just">
              <a:buChar char="•"/>
              <a:defRPr/>
            </a:pPr>
            <a:r>
              <a:rPr sz="1400"/>
              <a:t>Trabajadores emigrantes retornados, habiendo trabajado en el extranjero al menos 12 meses en los últimos seis años en dichos países desde su última salida de España.</a:t>
            </a:r>
            <a:endParaRPr/>
          </a:p>
          <a:p>
            <a:pPr lvl="0" indent="0" algn="just">
              <a:buChar char="•"/>
              <a:defRPr/>
            </a:pPr>
            <a:r>
              <a:rPr sz="1400"/>
              <a:t>Trabajadores mayores de 45 años que han agotado prestación por desempleo y no tuvieran responsabilidades familiares.</a:t>
            </a:r>
            <a:endParaRPr/>
          </a:p>
          <a:p>
            <a:pPr lvl="0" indent="0" algn="just">
              <a:buChar char="•"/>
              <a:defRPr/>
            </a:pPr>
            <a:r>
              <a:rPr sz="1400"/>
              <a:t>Trabajadores mayores de 52 años, con 6 años cotizados al desempleo a lo largo de la vida laboral y reunir los requisitos de la jubilación salvo la edad, que se encuentren en alguna de las situaciones contempladas en los apartados anteriores.</a:t>
            </a:r>
            <a:endParaRPr/>
          </a:p>
          <a:p>
            <a:pPr lvl="0" indent="0" algn="just">
              <a:buChar char="•"/>
              <a:defRPr/>
            </a:pPr>
            <a:r>
              <a:rPr sz="1400"/>
              <a:t>Trabajadores que, al producirse la situación legal de desempleo, no han cubierto el período mínimo de cotización para acceder a una prestación contributiva.</a:t>
            </a:r>
            <a:endParaRPr/>
          </a:p>
          <a:p>
            <a:pPr lvl="0" indent="0" algn="just">
              <a:buChar char="•"/>
              <a:defRPr/>
            </a:pPr>
            <a:r>
              <a:rPr sz="1400"/>
              <a:t>Trabajadores que sean declarados plenamente capaces o inválidos parciales como consecuencia de expediente de revisión por mejoría de una situación de gran invalidez, invalidez permanente absoluta o total para la profesión habitual.</a:t>
            </a:r>
            <a:endParaRPr/>
          </a:p>
          <a:p>
            <a:pPr lvl="0" indent="0" algn="just">
              <a:buChar char="•"/>
              <a:defRPr/>
            </a:pPr>
            <a:r>
              <a:rPr sz="1400"/>
              <a:t>Liberados de prisión y en remisión de condena por desintoxicación.</a:t>
            </a:r>
            <a:endParaRPr/>
          </a:p>
          <a:p>
            <a:pPr lvl="0" indent="0" algn="ctr">
              <a:buChar char="•"/>
              <a:defRPr/>
            </a:pPr>
            <a:endParaRPr/>
          </a:p>
        </p:txBody>
      </p:sp>
      <p:sp>
        <p:nvSpPr>
          <p:cNvPr id="21509" name="4 Elipse"/>
          <p:cNvSpPr>
            <a:spLocks noGrp="1" noChangeShapeType="1"/>
          </p:cNvSpPr>
          <p:nvPr/>
        </p:nvSpPr>
        <p:spPr bwMode="auto">
          <a:xfrm>
            <a:off x="5400675" y="5743575"/>
            <a:ext cx="3635375" cy="866775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sz="1800" dirty="0"/>
              <a:t>CUANTÍA: 80% DEL IPREM </a:t>
            </a:r>
            <a:r>
              <a:rPr sz="1800" b="1" i="0" u="none" dirty="0"/>
              <a:t>(</a:t>
            </a:r>
            <a:r>
              <a:rPr sz="1800" b="1" i="0" u="none" dirty="0" smtClean="0"/>
              <a:t>480€</a:t>
            </a:r>
            <a:r>
              <a:rPr sz="1800" b="1" i="0" u="none" dirty="0"/>
              <a:t>/mes en </a:t>
            </a:r>
            <a:r>
              <a:rPr sz="1800" b="1" i="0" u="none" dirty="0" smtClean="0"/>
              <a:t>2025)</a:t>
            </a:r>
            <a:endParaRPr dirty="0"/>
          </a:p>
        </p:txBody>
      </p:sp>
      <p:sp>
        <p:nvSpPr>
          <p:cNvPr id="21510" name="5 Recortar rectángulo de esquina del mismo lado"/>
          <p:cNvSpPr>
            <a:spLocks noGrp="1" noChangeShapeType="1"/>
          </p:cNvSpPr>
          <p:nvPr/>
        </p:nvSpPr>
        <p:spPr bwMode="auto">
          <a:xfrm>
            <a:off x="107949" y="5588000"/>
            <a:ext cx="5256212" cy="1177925"/>
          </a:xfrm>
          <a:prstGeom prst="snip2SameRect">
            <a:avLst>
              <a:gd name="adj1" fmla="val 16667"/>
              <a:gd name="adj2" fmla="val 0"/>
            </a:avLst>
          </a:prstGeom>
          <a:solidFill>
            <a:srgbClr val="D6D6F5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just">
              <a:defRPr/>
            </a:pPr>
            <a:r>
              <a:rPr sz="1200" b="1" i="0" u="none"/>
              <a:t>DURACIÓN: </a:t>
            </a:r>
            <a:endParaRPr/>
          </a:p>
          <a:p>
            <a:pPr lvl="0" indent="0" algn="just">
              <a:buChar char="•"/>
              <a:defRPr/>
            </a:pPr>
            <a:r>
              <a:rPr sz="1200" b="1" i="0" u="none"/>
              <a:t>Sin responsabilidades familiares:</a:t>
            </a:r>
            <a:endParaRPr/>
          </a:p>
          <a:p>
            <a:pPr lvl="0" algn="just">
              <a:defRPr/>
            </a:pPr>
            <a:r>
              <a:rPr sz="1200"/>
              <a:t>6 meses si tengo cotizados 6 meses</a:t>
            </a:r>
            <a:endParaRPr/>
          </a:p>
          <a:p>
            <a:pPr lvl="0" indent="0" algn="just">
              <a:buChar char="•"/>
              <a:defRPr/>
            </a:pPr>
            <a:r>
              <a:rPr sz="1200" b="1" i="0" u="none"/>
              <a:t>Con responsabilidades familiares:</a:t>
            </a:r>
            <a:endParaRPr/>
          </a:p>
          <a:p>
            <a:pPr lvl="0" indent="0" algn="just">
              <a:buChar char="-"/>
              <a:defRPr/>
            </a:pPr>
            <a:r>
              <a:rPr sz="1200"/>
              <a:t>21 meses si tengo cotizados más de 6 meses  </a:t>
            </a:r>
            <a:endParaRPr/>
          </a:p>
          <a:p>
            <a:pPr lvl="0" indent="0" algn="just">
              <a:buChar char="-"/>
              <a:defRPr/>
            </a:pPr>
            <a:r>
              <a:rPr sz="1200"/>
              <a:t>3, 4 ó 5 meses si tengo cotizados</a:t>
            </a:r>
            <a:r>
              <a:rPr sz="1200" b="1" i="0" u="none"/>
              <a:t> </a:t>
            </a:r>
            <a:r>
              <a:rPr sz="1200"/>
              <a:t>3, 4 ó 5 meses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530" name="Text Box 6"/>
          <p:cNvSpPr txBox="1">
            <a:spLocks noGrp="1" noChangeShapeType="1"/>
          </p:cNvSpPr>
          <p:nvPr/>
        </p:nvSpPr>
        <p:spPr bwMode="auto">
          <a:xfrm>
            <a:off x="468312" y="55562"/>
            <a:ext cx="7416800" cy="584200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>
                <a:solidFill>
                  <a:srgbClr val="92D050"/>
                </a:solidFill>
                <a:latin typeface="Berlin Sans FB Demi"/>
              </a:rPr>
              <a:t>	</a:t>
            </a:r>
            <a:r>
              <a:rPr lang="es-ES" sz="2800">
                <a:solidFill>
                  <a:srgbClr val="92D050"/>
                </a:solidFill>
                <a:latin typeface="Berlin Sans FB Demi"/>
              </a:rPr>
              <a:t>PENSIÓN DE JUBILACIÓN</a:t>
            </a:r>
            <a:endParaRPr/>
          </a:p>
        </p:txBody>
      </p:sp>
      <p:sp>
        <p:nvSpPr>
          <p:cNvPr id="22531" name="2 Marcador de contenido"/>
          <p:cNvSpPr txBox="1">
            <a:spLocks noGrp="1" noChangeShapeType="1"/>
          </p:cNvSpPr>
          <p:nvPr/>
        </p:nvSpPr>
        <p:spPr bwMode="auto">
          <a:xfrm>
            <a:off x="107949" y="1341437"/>
            <a:ext cx="5699125" cy="1030287"/>
          </a:xfrm>
          <a:prstGeom prst="rect">
            <a:avLst/>
          </a:prstGeom>
          <a:solidFill>
            <a:schemeClr val="lt1"/>
          </a:solidFill>
          <a:ln w="9524">
            <a:solidFill>
              <a:srgbClr val="92D050"/>
            </a:solidFill>
            <a:round/>
            <a:headEnd/>
            <a:tailEnd/>
          </a:ln>
        </p:spPr>
        <p:txBody>
          <a:bodyPr lIns="91440" tIns="45720" rIns="91440" bIns="45720"/>
          <a:lstStyle/>
          <a:p>
            <a:pPr lvl="0" indent="-342900" algn="ctr">
              <a:spcBef>
                <a:spcPts val="0"/>
              </a:spcBef>
              <a:defRPr/>
            </a:pPr>
            <a:r>
              <a:rPr sz="1400"/>
              <a:t>Es una prestación económica, vitalicia, recibida por el trabajador que cesa voluntariamente, de forma total o parcial, en su actividad laboral al cumplir la edad legal de jubilación y si reúne determinados requisitos:</a:t>
            </a:r>
            <a:endParaRPr/>
          </a:p>
        </p:txBody>
      </p:sp>
      <p:sp>
        <p:nvSpPr>
          <p:cNvPr id="22532" name="4 Rectángulo"/>
          <p:cNvSpPr>
            <a:spLocks noGrp="1" noChangeShapeType="1"/>
          </p:cNvSpPr>
          <p:nvPr/>
        </p:nvSpPr>
        <p:spPr bwMode="auto">
          <a:xfrm>
            <a:off x="6084887" y="836612"/>
            <a:ext cx="2808287" cy="338455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marL="171450" lvl="0" indent="-171450" algn="ctr">
              <a:buChar char="•"/>
              <a:defRPr/>
            </a:pPr>
            <a:r>
              <a:rPr sz="1200" b="1" i="0" u="none"/>
              <a:t>A partir de 2027</a:t>
            </a:r>
            <a:r>
              <a:rPr sz="2000" b="1" i="0" u="none"/>
              <a:t>: 67 años o 65 años </a:t>
            </a:r>
            <a:r>
              <a:rPr sz="1200" b="1" i="0" u="none"/>
              <a:t>cuando se acrediten 38 años y 6 meses de cotización.</a:t>
            </a:r>
            <a:endParaRPr/>
          </a:p>
          <a:p>
            <a:pPr marL="171450" lvl="0" algn="ctr">
              <a:defRPr/>
            </a:pPr>
            <a:endParaRPr/>
          </a:p>
          <a:p>
            <a:pPr marL="171450" lvl="0" indent="-171450" algn="ctr">
              <a:buChar char="•"/>
              <a:defRPr/>
            </a:pPr>
            <a:r>
              <a:rPr sz="1200" b="1" i="0" u="none"/>
              <a:t>Mínimo: </a:t>
            </a:r>
            <a:r>
              <a:rPr sz="2000" b="1" i="0" u="none"/>
              <a:t>15 años </a:t>
            </a:r>
            <a:r>
              <a:rPr sz="1200" b="1" i="0" u="none"/>
              <a:t>cotizados </a:t>
            </a:r>
            <a:endParaRPr/>
          </a:p>
          <a:p>
            <a:pPr marL="171450" lvl="0" algn="ctr">
              <a:defRPr/>
            </a:pPr>
            <a:r>
              <a:rPr sz="1200" b="1" i="0" u="none"/>
              <a:t>(dos dentro de los 2 últimos)</a:t>
            </a:r>
            <a:endParaRPr/>
          </a:p>
          <a:p>
            <a:pPr marL="171450" lvl="0" algn="ctr">
              <a:defRPr/>
            </a:pPr>
            <a:endParaRPr/>
          </a:p>
          <a:p>
            <a:pPr marL="171450" lvl="0" indent="-171450" algn="ctr">
              <a:buChar char="•"/>
              <a:defRPr/>
            </a:pPr>
            <a:r>
              <a:rPr sz="1200" b="1" i="0" u="none"/>
              <a:t>Para cobrar el 100%: </a:t>
            </a:r>
            <a:r>
              <a:rPr sz="2000" b="1" i="0" u="none"/>
              <a:t>37 años </a:t>
            </a:r>
            <a:r>
              <a:rPr sz="1200" b="1" i="0" u="none"/>
              <a:t>cotizados</a:t>
            </a:r>
            <a:endParaRPr/>
          </a:p>
          <a:p>
            <a:pPr marL="171450" lvl="0" algn="ctr">
              <a:defRPr/>
            </a:pPr>
            <a:endParaRPr/>
          </a:p>
          <a:p>
            <a:pPr marL="171450" lvl="0" indent="-171450" algn="ctr">
              <a:buChar char="•"/>
              <a:defRPr/>
            </a:pPr>
            <a:r>
              <a:rPr sz="1200" b="1" i="0" u="none"/>
              <a:t>Calcular la BR en base a </a:t>
            </a:r>
            <a:r>
              <a:rPr sz="2000" b="1" i="0" u="none"/>
              <a:t>25 años </a:t>
            </a:r>
            <a:r>
              <a:rPr sz="1200" b="1" i="0" u="none"/>
              <a:t>de cotización (a partir del 2022)</a:t>
            </a:r>
            <a:endParaRPr/>
          </a:p>
        </p:txBody>
      </p:sp>
      <p:sp>
        <p:nvSpPr>
          <p:cNvPr id="22533" name="6 Conector recto"/>
          <p:cNvSpPr>
            <a:spLocks noGrp="1" noChangeShapeType="1"/>
          </p:cNvSpPr>
          <p:nvPr/>
        </p:nvSpPr>
        <p:spPr bwMode="auto">
          <a:xfrm flipV="1">
            <a:off x="5807075" y="1855787"/>
            <a:ext cx="277812" cy="0"/>
          </a:xfrm>
          <a:prstGeom prst="line">
            <a:avLst/>
          </a:prstGeom>
          <a:noFill/>
          <a:ln w="9524">
            <a:solidFill>
              <a:srgbClr val="00CC98"/>
            </a:solidFill>
            <a:round/>
            <a:headEnd/>
            <a:tailEnd/>
          </a:ln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pic>
        <p:nvPicPr>
          <p:cNvPr id="22534" name="7 Diagrama"/>
          <p:cNvPicPr>
            <a:picLocks noGrp="1" noChangeAspect="1"/>
          </p:cNvPicPr>
          <p:nvPr/>
        </p:nvPicPr>
        <p:blipFill>
          <a:blip r:embed="rId3"/>
          <a:stretch/>
        </p:blipFill>
        <p:spPr bwMode="auto">
          <a:xfrm>
            <a:off x="122237" y="2633662"/>
            <a:ext cx="5724524" cy="334645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554" name="Text Box 6"/>
          <p:cNvSpPr txBox="1">
            <a:spLocks noGrp="1" noChangeShapeType="1"/>
          </p:cNvSpPr>
          <p:nvPr/>
        </p:nvSpPr>
        <p:spPr bwMode="auto">
          <a:xfrm>
            <a:off x="468312" y="0"/>
            <a:ext cx="7416800" cy="1016000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>
                <a:solidFill>
                  <a:srgbClr val="92D050"/>
                </a:solidFill>
                <a:latin typeface="Berlin Sans FB Demi"/>
              </a:rPr>
              <a:t>	</a:t>
            </a:r>
            <a:r>
              <a:rPr lang="es-ES" sz="2800">
                <a:solidFill>
                  <a:srgbClr val="92D050"/>
                </a:solidFill>
                <a:latin typeface="Berlin Sans FB Demi"/>
              </a:rPr>
              <a:t>PRESTACIONES POR MUERTE Y SUPERVIVENCIA</a:t>
            </a:r>
            <a:endParaRPr/>
          </a:p>
        </p:txBody>
      </p:sp>
      <p:sp>
        <p:nvSpPr>
          <p:cNvPr id="23555" name="4 Rectángulo"/>
          <p:cNvSpPr>
            <a:spLocks noGrp="1" noChangeShapeType="1"/>
          </p:cNvSpPr>
          <p:nvPr/>
        </p:nvSpPr>
        <p:spPr bwMode="auto">
          <a:xfrm>
            <a:off x="466725" y="1125537"/>
            <a:ext cx="8135937" cy="523875"/>
          </a:xfrm>
          <a:prstGeom prst="rect">
            <a:avLst/>
          </a:prstGeom>
          <a:solidFill>
            <a:schemeClr val="lt1"/>
          </a:solidFill>
          <a:ln w="9524">
            <a:solidFill>
              <a:schemeClr val="accent1"/>
            </a:solidFill>
            <a:round/>
            <a:headEnd/>
            <a:tailEnd/>
          </a:ln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 sz="1400">
                <a:latin typeface="Arial"/>
              </a:rPr>
              <a:t>Prestaciones económicas para cubrir la falta de ingresos en la unidad familiar proporcionados por el fallecido.</a:t>
            </a:r>
            <a:endParaRPr/>
          </a:p>
        </p:txBody>
      </p:sp>
      <p:pic>
        <p:nvPicPr>
          <p:cNvPr id="23556" name="3 Marcador de contenido"/>
          <p:cNvPicPr>
            <a:picLocks noGrp="1" noChangeAspect="1"/>
          </p:cNvPicPr>
          <p:nvPr/>
        </p:nvPicPr>
        <p:blipFill>
          <a:blip r:embed="rId3"/>
          <a:stretch/>
        </p:blipFill>
        <p:spPr bwMode="auto">
          <a:xfrm>
            <a:off x="457200" y="1847850"/>
            <a:ext cx="8156575" cy="467518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098" name="1 CuadroTexto"/>
          <p:cNvSpPr txBox="1">
            <a:spLocks noGrp="1" noChangeShapeType="1"/>
          </p:cNvSpPr>
          <p:nvPr/>
        </p:nvSpPr>
        <p:spPr bwMode="auto">
          <a:xfrm>
            <a:off x="885825" y="692150"/>
            <a:ext cx="7704137" cy="831850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 sz="2400" b="1" i="0" u="none">
                <a:solidFill>
                  <a:srgbClr val="92D050"/>
                </a:solidFill>
              </a:rPr>
              <a:t>¿Cómo ha ido consiguiendo cada trabajador el derecho a disfrutar de esa protección?</a:t>
            </a:r>
            <a:endParaRPr/>
          </a:p>
        </p:txBody>
      </p:sp>
      <p:sp>
        <p:nvSpPr>
          <p:cNvPr id="4099" name="2 CuadroTexto"/>
          <p:cNvSpPr txBox="1">
            <a:spLocks noGrp="1" noChangeShapeType="1"/>
          </p:cNvSpPr>
          <p:nvPr/>
        </p:nvSpPr>
        <p:spPr bwMode="auto">
          <a:xfrm>
            <a:off x="684212" y="2565400"/>
            <a:ext cx="8064500" cy="1568450"/>
          </a:xfrm>
          <a:prstGeom prst="rect">
            <a:avLst/>
          </a:prstGeom>
          <a:noFill/>
          <a:ln w="9524">
            <a:solidFill>
              <a:srgbClr val="92D050"/>
            </a:solidFill>
            <a:round/>
            <a:headEnd/>
            <a:tailEnd/>
          </a:ln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ES" sz="2400"/>
              <a:t>A través de las cotizaciones realizadas durante toda su vida laboral, por el empresario y el trabajador, ya que existe la obligación de cotizar desde el momento en que se inicia un trabajo.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122" name="1 CuadroTexto"/>
          <p:cNvSpPr txBox="1">
            <a:spLocks noGrp="1" noChangeShapeType="1"/>
          </p:cNvSpPr>
          <p:nvPr/>
        </p:nvSpPr>
        <p:spPr bwMode="auto">
          <a:xfrm>
            <a:off x="885825" y="692150"/>
            <a:ext cx="7704137" cy="461962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 sz="2400" b="1" i="0" u="none">
                <a:solidFill>
                  <a:srgbClr val="92D050"/>
                </a:solidFill>
              </a:rPr>
              <a:t>¿Todos podemos adquirir este derecho?</a:t>
            </a:r>
            <a:endParaRPr/>
          </a:p>
        </p:txBody>
      </p:sp>
      <p:sp>
        <p:nvSpPr>
          <p:cNvPr id="5123" name="2 CuadroTexto"/>
          <p:cNvSpPr txBox="1">
            <a:spLocks noGrp="1" noChangeShapeType="1"/>
          </p:cNvSpPr>
          <p:nvPr/>
        </p:nvSpPr>
        <p:spPr bwMode="auto">
          <a:xfrm>
            <a:off x="611187" y="1844675"/>
            <a:ext cx="8064500" cy="2678112"/>
          </a:xfrm>
          <a:prstGeom prst="rect">
            <a:avLst/>
          </a:prstGeom>
          <a:noFill/>
          <a:ln w="9524">
            <a:solidFill>
              <a:srgbClr val="92D050"/>
            </a:solidFill>
            <a:round/>
            <a:headEnd/>
            <a:tailEnd/>
          </a:ln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ES" sz="2400"/>
              <a:t>Todas las personas pueden conseguirlo porque tienen derecho a trabajar, pero es necesario que se cumplan, además, los requisitos exigidos en cada situación. Para garantizar este derecho, se necesita de la </a:t>
            </a:r>
            <a:r>
              <a:rPr lang="es-ES" sz="2400" b="1" i="0" u="none"/>
              <a:t>solidaridad</a:t>
            </a:r>
            <a:r>
              <a:rPr lang="es-ES" sz="2400"/>
              <a:t> de unos para otros, especialmente con los más necesitados de protección, aunque sean de distintas edades o de diferentes lugares. Los derechos son los mismos para todos.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146" name="Text Box 6"/>
          <p:cNvSpPr txBox="1">
            <a:spLocks noGrp="1" noChangeShapeType="1"/>
          </p:cNvSpPr>
          <p:nvPr/>
        </p:nvSpPr>
        <p:spPr bwMode="auto">
          <a:xfrm>
            <a:off x="1019174" y="908050"/>
            <a:ext cx="7272337" cy="584200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>
                <a:solidFill>
                  <a:srgbClr val="92D050"/>
                </a:solidFill>
                <a:latin typeface="Berlin Sans FB Demi"/>
              </a:rPr>
              <a:t>HISTORIA DE LA SEGURIDAD SOCIAL</a:t>
            </a:r>
            <a:endParaRPr/>
          </a:p>
        </p:txBody>
      </p:sp>
      <p:sp>
        <p:nvSpPr>
          <p:cNvPr id="6147" name="2 Rectángulo"/>
          <p:cNvSpPr>
            <a:spLocks noGrp="1" noChangeShapeType="1"/>
          </p:cNvSpPr>
          <p:nvPr/>
        </p:nvSpPr>
        <p:spPr bwMode="auto">
          <a:xfrm>
            <a:off x="1216025" y="2565400"/>
            <a:ext cx="6913562" cy="1322387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 sz="4000" u="sng">
                <a:solidFill>
                  <a:schemeClr val="hlink"/>
                </a:solidFill>
                <a:hlinkClick r:id="rId3" tooltip="http://www.seg-social.es/wps/wcm/connect/wss/57b5e712-a10c-464b-9fa9-75d5ed665308/Triptico+40-WEB.pdf?MOD=AJPERES&amp;CVID="/>
              </a:rPr>
              <a:t>Tríptico 40 años de Protección Social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70" name="3 Rectángulo"/>
          <p:cNvSpPr>
            <a:spLocks noGrp="1" noChangeShapeType="1"/>
          </p:cNvSpPr>
          <p:nvPr/>
        </p:nvSpPr>
        <p:spPr bwMode="auto">
          <a:xfrm rot="10800000" flipH="1" flipV="1">
            <a:off x="687387" y="388937"/>
            <a:ext cx="7561262" cy="1449387"/>
          </a:xfrm>
          <a:prstGeom prst="rect">
            <a:avLst/>
          </a:prstGeom>
          <a:solidFill>
            <a:schemeClr val="lt1"/>
          </a:solidFill>
          <a:ln w="25400">
            <a:solidFill>
              <a:schemeClr val="lt1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just">
              <a:defRPr/>
            </a:pPr>
            <a:endParaRPr lang="en-US"/>
          </a:p>
          <a:p>
            <a:pPr lvl="0" algn="just">
              <a:defRPr/>
            </a:pPr>
            <a:r>
              <a:rPr b="1" i="0" u="none">
                <a:solidFill>
                  <a:srgbClr val="92D050"/>
                </a:solidFill>
              </a:rPr>
              <a:t>A) EL PRINCIPIO DE SOLIDARIDAD:</a:t>
            </a:r>
            <a:endParaRPr/>
          </a:p>
          <a:p>
            <a:pPr lvl="0" algn="just">
              <a:defRPr/>
            </a:pPr>
            <a:endParaRPr lang="en-US"/>
          </a:p>
          <a:p>
            <a:pPr lvl="0" algn="just">
              <a:defRPr/>
            </a:pPr>
            <a:endParaRPr/>
          </a:p>
          <a:p>
            <a:pPr lvl="0" indent="0" algn="just">
              <a:buChar char="•"/>
              <a:defRPr/>
            </a:pPr>
            <a:endParaRPr/>
          </a:p>
        </p:txBody>
      </p:sp>
      <p:sp>
        <p:nvSpPr>
          <p:cNvPr id="7171" name="Pentágono 1"/>
          <p:cNvSpPr>
            <a:spLocks noGrp="1" noChangeShapeType="1"/>
          </p:cNvSpPr>
          <p:nvPr/>
        </p:nvSpPr>
        <p:spPr bwMode="auto">
          <a:xfrm>
            <a:off x="663575" y="1841500"/>
            <a:ext cx="1800225" cy="792162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sz="2000">
                <a:solidFill>
                  <a:srgbClr val="0D0D0D"/>
                </a:solidFill>
              </a:rPr>
              <a:t>Constitución Española </a:t>
            </a:r>
            <a:endParaRPr/>
          </a:p>
          <a:p>
            <a:pPr lvl="0" algn="ctr">
              <a:defRPr/>
            </a:pPr>
            <a:r>
              <a:rPr sz="1800">
                <a:solidFill>
                  <a:srgbClr val="0D0D0D"/>
                </a:solidFill>
              </a:rPr>
              <a:t>Art. 41</a:t>
            </a:r>
            <a:endParaRPr/>
          </a:p>
        </p:txBody>
      </p:sp>
      <p:sp>
        <p:nvSpPr>
          <p:cNvPr id="7172" name="Rectángulo 2"/>
          <p:cNvSpPr>
            <a:spLocks noGrp="1" noChangeShapeType="1"/>
          </p:cNvSpPr>
          <p:nvPr/>
        </p:nvSpPr>
        <p:spPr bwMode="auto">
          <a:xfrm>
            <a:off x="2608262" y="1412875"/>
            <a:ext cx="5851525" cy="1839912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sz="2000">
                <a:solidFill>
                  <a:srgbClr val="0D0D0D"/>
                </a:solidFill>
              </a:rPr>
              <a:t>Los poderes públicos deben mantener un </a:t>
            </a:r>
            <a:r>
              <a:rPr sz="2000">
                <a:solidFill>
                  <a:srgbClr val="FF0000"/>
                </a:solidFill>
              </a:rPr>
              <a:t>régimen público</a:t>
            </a:r>
            <a:r>
              <a:rPr sz="2000">
                <a:solidFill>
                  <a:srgbClr val="0D0D0D"/>
                </a:solidFill>
              </a:rPr>
              <a:t> de Seguridad Social para todos los ciudadanos, </a:t>
            </a:r>
            <a:r>
              <a:rPr sz="2000">
                <a:solidFill>
                  <a:srgbClr val="FF0000"/>
                </a:solidFill>
              </a:rPr>
              <a:t>que garantice la asistencia y las prestaciones sociales </a:t>
            </a:r>
            <a:r>
              <a:rPr sz="2000">
                <a:solidFill>
                  <a:srgbClr val="0D0D0D"/>
                </a:solidFill>
              </a:rPr>
              <a:t>suficientes ante situaciones de </a:t>
            </a:r>
            <a:r>
              <a:rPr sz="2000" b="0" i="0" u="none">
                <a:solidFill>
                  <a:srgbClr val="0D0D0D"/>
                </a:solidFill>
              </a:rPr>
              <a:t>necesidad, especialmente en caso de desempleo. </a:t>
            </a:r>
            <a:endParaRPr/>
          </a:p>
        </p:txBody>
      </p:sp>
      <p:sp>
        <p:nvSpPr>
          <p:cNvPr id="7173" name="Pentágono 4"/>
          <p:cNvSpPr>
            <a:spLocks noGrp="1" noChangeShapeType="1"/>
          </p:cNvSpPr>
          <p:nvPr/>
        </p:nvSpPr>
        <p:spPr bwMode="auto">
          <a:xfrm>
            <a:off x="571500" y="4495800"/>
            <a:ext cx="1944687" cy="865187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sz="1800">
                <a:solidFill>
                  <a:srgbClr val="0D0D0D"/>
                </a:solidFill>
              </a:rPr>
              <a:t>Principio de solidaridad</a:t>
            </a:r>
            <a:endParaRPr/>
          </a:p>
        </p:txBody>
      </p:sp>
      <p:sp>
        <p:nvSpPr>
          <p:cNvPr id="7174" name="Rectángulo 5"/>
          <p:cNvSpPr>
            <a:spLocks noGrp="1" noChangeShapeType="1"/>
          </p:cNvSpPr>
          <p:nvPr/>
        </p:nvSpPr>
        <p:spPr bwMode="auto">
          <a:xfrm>
            <a:off x="2608262" y="3860800"/>
            <a:ext cx="5851525" cy="1728787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sz="2000">
                <a:solidFill>
                  <a:srgbClr val="0D0D0D"/>
                </a:solidFill>
              </a:rPr>
              <a:t>Pilar del Estado de Bienestar en nuestra sociedad, permite que los ciudadanos, ante situaciones de necesidad les ayuden a superarla.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194" name="3 Rectángulo"/>
          <p:cNvSpPr>
            <a:spLocks noGrp="1" noChangeShapeType="1"/>
          </p:cNvSpPr>
          <p:nvPr/>
        </p:nvSpPr>
        <p:spPr bwMode="auto">
          <a:xfrm rot="10800000" flipH="1" flipV="1">
            <a:off x="468312" y="115887"/>
            <a:ext cx="7797800" cy="1439862"/>
          </a:xfrm>
          <a:prstGeom prst="rect">
            <a:avLst/>
          </a:prstGeom>
          <a:solidFill>
            <a:schemeClr val="lt1"/>
          </a:solidFill>
          <a:ln w="25400">
            <a:solidFill>
              <a:schemeClr val="lt1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just">
              <a:defRPr/>
            </a:pPr>
            <a:endParaRPr lang="en-US"/>
          </a:p>
          <a:p>
            <a:pPr lvl="0" algn="just">
              <a:defRPr/>
            </a:pPr>
            <a:r>
              <a:rPr b="1" i="0" u="none">
                <a:solidFill>
                  <a:srgbClr val="92D050"/>
                </a:solidFill>
              </a:rPr>
              <a:t>B) CAMPO DE APLICACIÓN DE LA SEGURIDAD SOCIAL</a:t>
            </a:r>
            <a:endParaRPr/>
          </a:p>
          <a:p>
            <a:pPr lvl="0" algn="just">
              <a:defRPr/>
            </a:pPr>
            <a:endParaRPr lang="en-US"/>
          </a:p>
          <a:p>
            <a:pPr lvl="0" algn="just">
              <a:defRPr/>
            </a:pPr>
            <a:endParaRPr/>
          </a:p>
          <a:p>
            <a:pPr lvl="0" indent="0" algn="just">
              <a:buChar char="•"/>
              <a:defRPr/>
            </a:pPr>
            <a:endParaRPr/>
          </a:p>
        </p:txBody>
      </p:sp>
      <p:sp>
        <p:nvSpPr>
          <p:cNvPr id="8195" name="Pentágono 1"/>
          <p:cNvSpPr>
            <a:spLocks noGrp="1" noChangeShapeType="1"/>
          </p:cNvSpPr>
          <p:nvPr/>
        </p:nvSpPr>
        <p:spPr bwMode="auto">
          <a:xfrm>
            <a:off x="314325" y="1628775"/>
            <a:ext cx="2232025" cy="792162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sz="1600">
                <a:solidFill>
                  <a:srgbClr val="0D0D0D"/>
                </a:solidFill>
              </a:rPr>
              <a:t>CONTRIBUTIVO</a:t>
            </a:r>
            <a:endParaRPr/>
          </a:p>
          <a:p>
            <a:pPr lvl="0" algn="ctr">
              <a:defRPr/>
            </a:pPr>
            <a:r>
              <a:rPr sz="1600">
                <a:solidFill>
                  <a:srgbClr val="0D0D0D"/>
                </a:solidFill>
              </a:rPr>
              <a:t>(profesional)</a:t>
            </a:r>
            <a:endParaRPr/>
          </a:p>
        </p:txBody>
      </p:sp>
      <p:sp>
        <p:nvSpPr>
          <p:cNvPr id="8196" name="Rectángulo 2"/>
          <p:cNvSpPr>
            <a:spLocks noGrp="1" noChangeShapeType="1"/>
          </p:cNvSpPr>
          <p:nvPr/>
        </p:nvSpPr>
        <p:spPr bwMode="auto">
          <a:xfrm>
            <a:off x="2611437" y="873125"/>
            <a:ext cx="5995987" cy="2303462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sz="1800">
                <a:solidFill>
                  <a:srgbClr val="0D0D0D"/>
                </a:solidFill>
              </a:rPr>
              <a:t>Todos los </a:t>
            </a:r>
            <a:r>
              <a:rPr sz="1800">
                <a:solidFill>
                  <a:srgbClr val="FF0000"/>
                </a:solidFill>
              </a:rPr>
              <a:t>españoles</a:t>
            </a:r>
            <a:r>
              <a:rPr sz="1800">
                <a:solidFill>
                  <a:srgbClr val="0D0D0D"/>
                </a:solidFill>
              </a:rPr>
              <a:t> que residan en España, y los </a:t>
            </a:r>
            <a:r>
              <a:rPr sz="1800">
                <a:solidFill>
                  <a:srgbClr val="FF0000"/>
                </a:solidFill>
              </a:rPr>
              <a:t>extranjeros</a:t>
            </a:r>
            <a:r>
              <a:rPr sz="1800">
                <a:solidFill>
                  <a:srgbClr val="0D0D0D"/>
                </a:solidFill>
              </a:rPr>
              <a:t> que residan o se encuentren legalmente en España, siempre que, en ambos supuestos, </a:t>
            </a:r>
            <a:r>
              <a:rPr sz="1800">
                <a:solidFill>
                  <a:srgbClr val="FF0000"/>
                </a:solidFill>
              </a:rPr>
              <a:t>ejerzan su actividad en territorio nacional</a:t>
            </a:r>
            <a:r>
              <a:rPr sz="1800">
                <a:solidFill>
                  <a:srgbClr val="0D0D0D"/>
                </a:solidFill>
              </a:rPr>
              <a:t>, y que estén incluidos en alguno de los siguientes apartados: trabajador cuenta ajena, autónomo, socios trabajadores cooperativas, estudiantes, funcionarios públicos, civiles o militares. </a:t>
            </a:r>
            <a:endParaRPr/>
          </a:p>
        </p:txBody>
      </p:sp>
      <p:sp>
        <p:nvSpPr>
          <p:cNvPr id="8197" name="Pentágono 4"/>
          <p:cNvSpPr>
            <a:spLocks noGrp="1" noChangeShapeType="1"/>
          </p:cNvSpPr>
          <p:nvPr/>
        </p:nvSpPr>
        <p:spPr bwMode="auto">
          <a:xfrm>
            <a:off x="323850" y="4076699"/>
            <a:ext cx="2232025" cy="1012825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sz="1800">
                <a:solidFill>
                  <a:srgbClr val="0D0D0D"/>
                </a:solidFill>
              </a:rPr>
              <a:t>NO CONTRIBUTIVO</a:t>
            </a:r>
            <a:endParaRPr/>
          </a:p>
          <a:p>
            <a:pPr lvl="0" algn="ctr">
              <a:defRPr/>
            </a:pPr>
            <a:r>
              <a:rPr sz="1800">
                <a:solidFill>
                  <a:srgbClr val="0D0D0D"/>
                </a:solidFill>
              </a:rPr>
              <a:t>(asistencial)</a:t>
            </a:r>
            <a:endParaRPr/>
          </a:p>
        </p:txBody>
      </p:sp>
      <p:sp>
        <p:nvSpPr>
          <p:cNvPr id="8198" name="Rectángulo 5"/>
          <p:cNvSpPr>
            <a:spLocks noGrp="1" noChangeShapeType="1"/>
          </p:cNvSpPr>
          <p:nvPr/>
        </p:nvSpPr>
        <p:spPr bwMode="auto">
          <a:xfrm>
            <a:off x="2611437" y="3446462"/>
            <a:ext cx="6064250" cy="24479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sz="1800">
                <a:solidFill>
                  <a:srgbClr val="0D0D0D"/>
                </a:solidFill>
              </a:rPr>
              <a:t>Todos los españoles que residan en España, y los extranjeros que residan o se encuentren legalmente en España que </a:t>
            </a:r>
            <a:r>
              <a:rPr sz="1800">
                <a:solidFill>
                  <a:srgbClr val="FF0000"/>
                </a:solidFill>
              </a:rPr>
              <a:t>no pueden contribuir o han contribuido insuficientemente</a:t>
            </a:r>
            <a:r>
              <a:rPr sz="1800">
                <a:solidFill>
                  <a:srgbClr val="0D0D0D"/>
                </a:solidFill>
              </a:rPr>
              <a:t>, es decir </a:t>
            </a:r>
            <a:r>
              <a:rPr sz="1800">
                <a:solidFill>
                  <a:srgbClr val="FF0000"/>
                </a:solidFill>
              </a:rPr>
              <a:t>personas sin cotizaciones, ni recursos</a:t>
            </a:r>
            <a:r>
              <a:rPr sz="1800">
                <a:solidFill>
                  <a:srgbClr val="0D0D0D"/>
                </a:solidFill>
              </a:rPr>
              <a:t>. Derecho a: prestación sanitaria *, pensión no contributiva, subsidio especial por maternidad, protección familiar, nivel asistencial de la protección por desempleo (personas en paro que por alguna razón no han podido volver a trabajar), servicios sociales. </a:t>
            </a:r>
            <a:endParaRPr/>
          </a:p>
        </p:txBody>
      </p:sp>
      <p:sp>
        <p:nvSpPr>
          <p:cNvPr id="8199" name="7 CuadroTexto"/>
          <p:cNvSpPr txBox="1">
            <a:spLocks noGrp="1" noChangeShapeType="1"/>
          </p:cNvSpPr>
          <p:nvPr/>
        </p:nvSpPr>
        <p:spPr bwMode="auto">
          <a:xfrm>
            <a:off x="468312" y="5894387"/>
            <a:ext cx="8207375" cy="830262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ES" sz="1200"/>
              <a:t>*</a:t>
            </a:r>
            <a:r>
              <a:rPr lang="es-ES" sz="2400"/>
              <a:t> </a:t>
            </a:r>
            <a:r>
              <a:rPr lang="es-ES" sz="1200" u="sng">
                <a:solidFill>
                  <a:schemeClr val="hlink"/>
                </a:solidFill>
                <a:hlinkClick r:id="rId3" tooltip="https://www.boe.es/boe/dias/2018/07/30/pdfs/BOE-A-2018-10752.pdf"/>
              </a:rPr>
              <a:t>Real Decreto-ley 7/2018, de 27 de julio, sobre el acceso universal al Sistema Nacional de Salud.</a:t>
            </a:r>
            <a:r>
              <a:rPr lang="es-ES" sz="1200"/>
              <a:t> Art. 3.1. Las personas extranjeras no registradas ni autorizadas como residentes en España tienen derecho a la protección de la salud y a la atención sanitaria en las mismas condiciones que las personas con nacionalidad española.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218" name="3 Rectángulo"/>
          <p:cNvSpPr>
            <a:spLocks noGrp="1" noChangeShapeType="1"/>
          </p:cNvSpPr>
          <p:nvPr/>
        </p:nvSpPr>
        <p:spPr bwMode="auto">
          <a:xfrm rot="10800000" flipH="1" flipV="1">
            <a:off x="900112" y="692150"/>
            <a:ext cx="7724774" cy="720724"/>
          </a:xfrm>
          <a:prstGeom prst="rect">
            <a:avLst/>
          </a:prstGeom>
          <a:solidFill>
            <a:schemeClr val="lt1"/>
          </a:solidFill>
          <a:ln w="25400">
            <a:solidFill>
              <a:schemeClr val="lt1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just">
              <a:defRPr/>
            </a:pPr>
            <a:endParaRPr lang="en-US"/>
          </a:p>
          <a:p>
            <a:pPr lvl="0" algn="just">
              <a:defRPr/>
            </a:pPr>
            <a:r>
              <a:rPr b="1" i="0" u="none">
                <a:solidFill>
                  <a:srgbClr val="92D050"/>
                </a:solidFill>
              </a:rPr>
              <a:t>C) ESTRUCTURA DE LA SEGURIDAD SOCIAL </a:t>
            </a:r>
            <a:endParaRPr/>
          </a:p>
          <a:p>
            <a:pPr lvl="0" algn="just">
              <a:defRPr/>
            </a:pPr>
            <a:endParaRPr/>
          </a:p>
          <a:p>
            <a:pPr lvl="0" indent="0" algn="just">
              <a:buChar char="•"/>
              <a:defRPr/>
            </a:pPr>
            <a:endParaRPr/>
          </a:p>
        </p:txBody>
      </p:sp>
      <p:sp>
        <p:nvSpPr>
          <p:cNvPr id="9219" name="Pentágono 1"/>
          <p:cNvSpPr>
            <a:spLocks noGrp="1" noChangeShapeType="1"/>
          </p:cNvSpPr>
          <p:nvPr/>
        </p:nvSpPr>
        <p:spPr bwMode="auto">
          <a:xfrm>
            <a:off x="323850" y="1989137"/>
            <a:ext cx="2032000" cy="792162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sz="1600">
                <a:solidFill>
                  <a:srgbClr val="0D0D0D"/>
                </a:solidFill>
              </a:rPr>
              <a:t>RÉGIMEN GENERAL</a:t>
            </a:r>
            <a:endParaRPr/>
          </a:p>
        </p:txBody>
      </p:sp>
      <p:sp>
        <p:nvSpPr>
          <p:cNvPr id="9220" name="Rectángulo 2"/>
          <p:cNvSpPr>
            <a:spLocks noGrp="1" noChangeShapeType="1"/>
          </p:cNvSpPr>
          <p:nvPr/>
        </p:nvSpPr>
        <p:spPr bwMode="auto">
          <a:xfrm>
            <a:off x="2555875" y="1989137"/>
            <a:ext cx="5918200" cy="693737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sz="1800">
                <a:solidFill>
                  <a:srgbClr val="0D0D0D"/>
                </a:solidFill>
              </a:rPr>
              <a:t>Los trabajadores por cuenta ajena que no estén en ningún régimen especial</a:t>
            </a:r>
            <a:r>
              <a:rPr sz="1400">
                <a:solidFill>
                  <a:srgbClr val="0D0D0D"/>
                </a:solidFill>
              </a:rPr>
              <a:t>.</a:t>
            </a:r>
            <a:endParaRPr/>
          </a:p>
        </p:txBody>
      </p:sp>
      <p:sp>
        <p:nvSpPr>
          <p:cNvPr id="9221" name="Pentágono 4"/>
          <p:cNvSpPr>
            <a:spLocks noGrp="1" noChangeShapeType="1"/>
          </p:cNvSpPr>
          <p:nvPr/>
        </p:nvSpPr>
        <p:spPr bwMode="auto">
          <a:xfrm>
            <a:off x="323850" y="4197350"/>
            <a:ext cx="2139950" cy="865187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sz="1800">
                <a:solidFill>
                  <a:srgbClr val="0D0D0D"/>
                </a:solidFill>
              </a:rPr>
              <a:t>REGÍMENES ESPECIALES</a:t>
            </a:r>
            <a:endParaRPr/>
          </a:p>
        </p:txBody>
      </p:sp>
      <p:sp>
        <p:nvSpPr>
          <p:cNvPr id="9222" name="Rectángulo 5"/>
          <p:cNvSpPr>
            <a:spLocks noGrp="1" noChangeShapeType="1"/>
          </p:cNvSpPr>
          <p:nvPr/>
        </p:nvSpPr>
        <p:spPr bwMode="auto">
          <a:xfrm>
            <a:off x="2555875" y="3402012"/>
            <a:ext cx="5976937" cy="2455862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sz="1800">
                <a:solidFill>
                  <a:srgbClr val="0D0D0D"/>
                </a:solidFill>
              </a:rPr>
              <a:t>Incluye a los trabajadores que realicen actividades profesionales especiales, por su naturaleza, condiciones de tiempo y lugar, o por sus procesos productivos:</a:t>
            </a:r>
            <a:endParaRPr/>
          </a:p>
          <a:p>
            <a:pPr lvl="0" algn="ctr">
              <a:defRPr/>
            </a:pPr>
            <a:r>
              <a:rPr sz="1800">
                <a:solidFill>
                  <a:srgbClr val="0D0D0D"/>
                </a:solidFill>
              </a:rPr>
              <a:t>-Autónomos (RETA).</a:t>
            </a:r>
            <a:endParaRPr/>
          </a:p>
          <a:p>
            <a:pPr lvl="0" algn="ctr">
              <a:defRPr/>
            </a:pPr>
            <a:r>
              <a:rPr sz="1800">
                <a:solidFill>
                  <a:srgbClr val="0D0D0D"/>
                </a:solidFill>
              </a:rPr>
              <a:t>- Estudiantes (seguro escolar).</a:t>
            </a:r>
            <a:endParaRPr/>
          </a:p>
          <a:p>
            <a:pPr lvl="0" algn="ctr">
              <a:defRPr/>
            </a:pPr>
            <a:r>
              <a:rPr sz="1800">
                <a:solidFill>
                  <a:srgbClr val="0D0D0D"/>
                </a:solidFill>
              </a:rPr>
              <a:t>-Trabajadores del mar.</a:t>
            </a:r>
            <a:endParaRPr/>
          </a:p>
          <a:p>
            <a:pPr lvl="0" algn="ctr">
              <a:defRPr/>
            </a:pPr>
            <a:r>
              <a:rPr sz="1800">
                <a:solidFill>
                  <a:srgbClr val="0D0D0D"/>
                </a:solidFill>
              </a:rPr>
              <a:t>-Trabajadores de la minería.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42" name="Pentágono 7"/>
          <p:cNvSpPr>
            <a:spLocks noGrp="1" noChangeShapeType="1"/>
          </p:cNvSpPr>
          <p:nvPr/>
        </p:nvSpPr>
        <p:spPr bwMode="auto">
          <a:xfrm>
            <a:off x="395287" y="2420937"/>
            <a:ext cx="2139950" cy="865187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sz="1800">
                <a:solidFill>
                  <a:srgbClr val="0D0D0D"/>
                </a:solidFill>
              </a:rPr>
              <a:t>INCLUIDOS EN RÉGIMEN DE AUTONOMOS</a:t>
            </a:r>
            <a:endParaRPr/>
          </a:p>
        </p:txBody>
      </p:sp>
      <p:sp>
        <p:nvSpPr>
          <p:cNvPr id="10243" name="Rectángulo 8"/>
          <p:cNvSpPr>
            <a:spLocks noGrp="1" noChangeShapeType="1"/>
          </p:cNvSpPr>
          <p:nvPr/>
        </p:nvSpPr>
        <p:spPr bwMode="auto">
          <a:xfrm>
            <a:off x="2843211" y="1628775"/>
            <a:ext cx="5918200" cy="28797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956F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sz="1800">
                <a:solidFill>
                  <a:srgbClr val="0D0D0D"/>
                </a:solidFill>
              </a:rPr>
              <a:t>-Trabajadores &gt;18 años por cuenta propia.</a:t>
            </a:r>
            <a:endParaRPr/>
          </a:p>
          <a:p>
            <a:pPr lvl="0" algn="ctr">
              <a:defRPr/>
            </a:pPr>
            <a:r>
              <a:rPr sz="1800">
                <a:solidFill>
                  <a:srgbClr val="0D0D0D"/>
                </a:solidFill>
              </a:rPr>
              <a:t>-Cónyuge y familiares que colaboren con autónomo (hasta 2ºgrado), no asalariados.</a:t>
            </a:r>
            <a:endParaRPr/>
          </a:p>
          <a:p>
            <a:pPr lvl="0" algn="ctr">
              <a:defRPr/>
            </a:pPr>
            <a:r>
              <a:rPr sz="1800">
                <a:solidFill>
                  <a:srgbClr val="0D0D0D"/>
                </a:solidFill>
              </a:rPr>
              <a:t>-Profesionales que trabajen por cuenta propia. </a:t>
            </a:r>
            <a:endParaRPr/>
          </a:p>
          <a:p>
            <a:pPr lvl="0" algn="ctr">
              <a:defRPr/>
            </a:pPr>
            <a:r>
              <a:rPr sz="1800">
                <a:solidFill>
                  <a:srgbClr val="0D0D0D"/>
                </a:solidFill>
              </a:rPr>
              <a:t>-Socios de Comunidad de Bienes, socios industriales de sociedades colectivas y comanditarias, trabajadores de cooperativas si optan por autónomos. </a:t>
            </a:r>
            <a:endParaRPr/>
          </a:p>
          <a:p>
            <a:pPr lvl="0" algn="ctr">
              <a:defRPr/>
            </a:pPr>
            <a:r>
              <a:rPr sz="1800">
                <a:solidFill>
                  <a:srgbClr val="0D0D0D"/>
                </a:solidFill>
              </a:rPr>
              <a:t>-Administradores o consejeros de S.L., S.A. con funciones de administración o de gerencia y tengan control efectivo</a:t>
            </a:r>
            <a:r>
              <a:rPr sz="1800">
                <a:solidFill>
                  <a:srgbClr val="FFFFFF"/>
                </a:solidFill>
              </a:rPr>
              <a:t>. 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efault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AAAA"/>
      </a:accent3>
      <a:accent4>
        <a:srgbClr val="DCDCDC"/>
      </a:accent4>
      <a:accent5>
        <a:srgbClr val="DBF1FA"/>
      </a:accent5>
      <a:accent6>
        <a:srgbClr val="4B9DCA"/>
      </a:accent6>
      <a:hlink>
        <a:srgbClr val="CCCCFF"/>
      </a:hlink>
      <a:folHlink>
        <a:srgbClr val="B2B2B2"/>
      </a:folHlink>
    </a:clrScheme>
    <a:fontScheme name="default">
      <a:majorFont>
        <a:latin typeface="Times New Roman"/>
        <a:ea typeface="Arial"/>
        <a:cs typeface="Arial"/>
      </a:majorFont>
      <a:minorFont>
        <a:latin typeface="Arial"/>
        <a:ea typeface="Arial"/>
        <a:cs typeface="Arial"/>
      </a:minorFont>
    </a:fontScheme>
    <a:fmtScheme name="Default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>
    <a:extraClrScheme>
      <a:clrScheme name="Diseño predeterminado 1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AAAAAA"/>
      </a:accent3>
      <a:accent4>
        <a:srgbClr val="DCDCDC"/>
      </a:accent4>
      <a:accent5>
        <a:srgbClr val="DBF1FA"/>
      </a:accent5>
      <a:accent6>
        <a:srgbClr val="4B9DCA"/>
      </a:accent6>
      <a:hlink>
        <a:srgbClr val="009999"/>
      </a:hlink>
      <a:folHlink>
        <a:srgbClr val="99CC00"/>
      </a:folHlink>
    </a:clrScheme>
    <a:fontScheme name="default">
      <a:majorFont>
        <a:latin typeface="Times New Roman"/>
        <a:ea typeface="Arial"/>
        <a:cs typeface="Arial"/>
      </a:majorFont>
      <a:minorFont>
        <a:latin typeface="Arial"/>
        <a:ea typeface="Arial"/>
        <a:cs typeface="Arial"/>
      </a:minorFont>
    </a:fontScheme>
    <a:fmtScheme name="Default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1901</Words>
  <Application>Microsoft Office PowerPoint</Application>
  <DocSecurity>0</DocSecurity>
  <PresentationFormat>Presentación en pantalla (4:3)</PresentationFormat>
  <Paragraphs>217</Paragraphs>
  <Slides>22</Slides>
  <Notes>22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8" baseType="lpstr">
      <vt:lpstr>Arial</vt:lpstr>
      <vt:lpstr>Berlin Sans FB Demi</vt:lpstr>
      <vt:lpstr>Open Sans</vt:lpstr>
      <vt:lpstr>Times New Roman</vt:lpstr>
      <vt:lpstr>Verdana</vt:lpstr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TRABAJO REGULADO POR EL DERECHO LABORAL</dc:title>
  <dc:subject/>
  <dc:creator>standard</dc:creator>
  <cp:keywords/>
  <dc:description/>
  <cp:lastModifiedBy>Roberto Castillo Riaño</cp:lastModifiedBy>
  <cp:revision>699</cp:revision>
  <dcterms:created xsi:type="dcterms:W3CDTF">2004-09-07T09:23:00Z</dcterms:created>
  <dcterms:modified xsi:type="dcterms:W3CDTF">2025-04-28T10:18:24Z</dcterms:modified>
  <cp:category/>
  <dc:identifier/>
  <cp:contentStatus/>
  <dc:language/>
  <cp:version/>
</cp:coreProperties>
</file>