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3" r:id="rId36"/>
    <p:sldId id="294" r:id="rId37"/>
    <p:sldId id="298" r:id="rId38"/>
    <p:sldId id="299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hV4Ttbbu6hlyG+vpfAbCd5cO1S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‹zk.›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5" name="Google Shape;21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2" name="Google Shape;2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44" name="Google Shape;2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72" name="Google Shape;2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88" name="Google Shape;28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95" name="Google Shape;29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1" name="Google Shape;3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08" name="Google Shape;30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15" name="Google Shape;31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21" name="Google Shape;3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5" name="Google Shape;33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55" name="Google Shape;35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1" name="Google Shape;39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8" name="Google Shape;39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‹zk.›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UD</a:t>
            </a: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Lípidos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 esenciales</a:t>
            </a:r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esenciales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aquellos que no pueden ser sintetizados por el organismo y deben de tomarse necesariamente en la dieta: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Linoleico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Linolénico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araquidónico se puede sintetizar a partir del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linolénico.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Cadenas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</a:t>
            </a:r>
            <a:r>
              <a:rPr lang="en-US" sz="4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grasos</a:t>
            </a:r>
            <a:endParaRPr dirty="0"/>
          </a:p>
        </p:txBody>
      </p:sp>
      <p:sp>
        <p:nvSpPr>
          <p:cNvPr id="165" name="Google Shape;165;p12"/>
          <p:cNvSpPr txBox="1"/>
          <p:nvPr/>
        </p:nvSpPr>
        <p:spPr>
          <a:xfrm>
            <a:off x="5867400" y="1773237"/>
            <a:ext cx="3025775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de fusión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ácidos grasos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 con la longitud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cadenas. Por los enlaces de Van der Waals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ácidos grasos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insaturados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tienen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de fusión más bajos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los saturados de igual nº de carbonos debido a que la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torcedura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cadena reduce el nº de enlaces de Van der Waals.</a:t>
            </a:r>
            <a:endParaRPr/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46" y="2479431"/>
            <a:ext cx="4167554" cy="3402623"/>
          </a:xfrm>
          <a:prstGeom prst="rect">
            <a:avLst/>
          </a:prstGeom>
        </p:spPr>
      </p:pic>
      <p:sp>
        <p:nvSpPr>
          <p:cNvPr id="2" name="Testuaren leku-mark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</a:t>
            </a:r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ácidos grasos tienen:</a:t>
            </a:r>
            <a:endParaRPr/>
          </a:p>
          <a:p>
            <a:pPr marL="74295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parte hidrofílica constituído por el anión carboxilato (cabeza polar).</a:t>
            </a:r>
            <a:endParaRPr/>
          </a:p>
          <a:p>
            <a:pPr marL="74295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parte hidrofóbica o cola apolar </a:t>
            </a:r>
            <a:r>
              <a:rPr lang="en-US" sz="2000"/>
              <a:t>f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ormada por la cadena hidrocarbonada.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3" descr="micelas de ácidos gras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3284537"/>
            <a:ext cx="7283450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Triacilglicéridos o grasas</a:t>
            </a:r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7885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Formados por 3 ácidos grasos unidos mediante enlace ester con el glicerol.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Simples: si los tres ácidos grasos son iguales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Mixtos: cuando los ácidos grasos son diferentes.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grasas naturales son mezclas de triglicéridos simples y mixtos.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Triacilglicérido o Grasas</a:t>
            </a:r>
            <a:endParaRPr/>
          </a:p>
        </p:txBody>
      </p:sp>
      <p:pic>
        <p:nvPicPr>
          <p:cNvPr id="187" name="Google Shape;187;p15" descr="triglicérid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484312"/>
            <a:ext cx="249555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/>
          <p:nvPr/>
        </p:nvSpPr>
        <p:spPr>
          <a:xfrm>
            <a:off x="4140200" y="2060575"/>
            <a:ext cx="45354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temperatura ambiente, las grasas pueden ser: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Sólidas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los sebos y tocinos de los animales.</a:t>
            </a:r>
            <a:endParaRPr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Líquidas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como los aceites vegetales. Éstos son ricos en ácidos grasos insaturados.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moléculas apolares 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insolubles en agua.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sufrir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hidrólisis química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se tratan con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álcalis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 jabones.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sufrir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hidrólisis enzimática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lipasas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actúan en el tracto digestivo rompiendo la grasa en glicerol y 3 ácidos grasos.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 de los triacilglicéridos o grasas</a:t>
            </a:r>
            <a:endParaRPr/>
          </a:p>
        </p:txBody>
      </p:sp>
      <p:sp>
        <p:nvSpPr>
          <p:cNvPr id="195" name="Google Shape;19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depósito de energía química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 concentrada. Se debe a que estas moléculas están mucho más reducidas que los hidratos de carbono y las proteínas.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Proporcionan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aislamiento térmico y físico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grasas depositadas debajo de la piel aislan de las bajas temperaturas.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depositadas alrededor de los órganos (corazón, riñones..) actúan de protección contra los traumatismos.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Ceras</a:t>
            </a:r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250825" y="1600200"/>
            <a:ext cx="8713787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ésteres  de ácidos grasos de cadena larga (de 14 a 36 C ) con alcoholes también de cadena larga (de 16 a 30 átomos de C).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 son sólidas y totalmente insolubles en agua.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ceras recubren plumas, hojas, y los frutos  impidiendo la pérdida de agua y protegiéndolos de los parásitos.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7" descr="cer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212" y="4652962"/>
            <a:ext cx="38576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Fosfoglicéridos o fosfolípidos</a:t>
            </a:r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fosfoglicéridos son los principales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 de las membranas biológicas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Formados por el glicerol, dos ácidos grasos y el ácido fosfórico.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8" descr="fosfolípid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0800"/>
            <a:ext cx="5173662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 descr="C:\Documents and Settings\ANGELIN\Mis documentos\Mis imágenes\Phospholipid_structure[1]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4724400"/>
            <a:ext cx="25400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 descr="leciti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687" y="628650"/>
            <a:ext cx="7286625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/>
          <p:nvPr/>
        </p:nvSpPr>
        <p:spPr>
          <a:xfrm>
            <a:off x="468312" y="6308725"/>
            <a:ext cx="8280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fosfoglicéridos contienen </a:t>
            </a: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aminos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alcohol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unidos  al ácido fosfórico.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Esfingolípidos</a:t>
            </a:r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membranas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animales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vegetales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tejido</a:t>
            </a:r>
            <a:r>
              <a:rPr lang="en-US" sz="24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nervioso</a:t>
            </a:r>
            <a:r>
              <a:rPr lang="en-US" sz="24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Formados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básicos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esfingosina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aminoalcohol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cadena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larga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un</a:t>
            </a:r>
            <a:r>
              <a:rPr lang="en-US" sz="2400" dirty="0"/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graso</a:t>
            </a:r>
            <a:r>
              <a:rPr lang="en-US" sz="2400" dirty="0"/>
              <a:t>, un ester de </a:t>
            </a:r>
            <a:r>
              <a:rPr lang="en-US" sz="2400" dirty="0" err="1"/>
              <a:t>acido</a:t>
            </a:r>
            <a:r>
              <a:rPr lang="en-US" sz="2400" dirty="0"/>
              <a:t> </a:t>
            </a:r>
            <a:r>
              <a:rPr lang="en-US" sz="2400" dirty="0" err="1"/>
              <a:t>fosforico</a:t>
            </a:r>
            <a:r>
              <a:rPr lang="en-US" sz="2400" dirty="0"/>
              <a:t> </a:t>
            </a: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24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r>
              <a:rPr lang="en-US" sz="2400" dirty="0" err="1"/>
              <a:t>a</a:t>
            </a:r>
            <a:r>
              <a:rPr lang="en-US" sz="2400" dirty="0"/>
              <a:t> base </a:t>
            </a:r>
            <a:r>
              <a:rPr lang="en-US" sz="2400" dirty="0" err="1"/>
              <a:t>nitrogenada</a:t>
            </a:r>
            <a:r>
              <a:rPr lang="en-US" sz="2400" dirty="0"/>
              <a:t> o mono/</a:t>
            </a:r>
            <a:r>
              <a:rPr lang="en-US" sz="2400" dirty="0" err="1"/>
              <a:t>polisacarido</a:t>
            </a:r>
            <a:r>
              <a:rPr lang="en-US" sz="2400" dirty="0"/>
              <a:t>.</a:t>
            </a:r>
            <a:endParaRPr dirty="0"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de los lípidos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nutrientes químicamente muy heterogéneo</a:t>
            </a:r>
            <a:endParaRPr/>
          </a:p>
          <a:p>
            <a:pPr marL="342900" marR="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insolubles en agua, pero solubles en disolventes orgánicos</a:t>
            </a:r>
            <a:endParaRPr/>
          </a:p>
          <a:p>
            <a:pPr marL="342900" marR="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Básicamente formadas por largas cadenas hidrocarburadas.</a:t>
            </a:r>
            <a:endParaRPr/>
          </a:p>
          <a:p>
            <a:pPr marL="342900" marR="0" lvl="0" indent="-17145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compuestos formados por C,H,O básicamente.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 descr="http://gmein.uib.es/moleculas/lipidosjmol/Imagenes/IMAGE05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692150"/>
            <a:ext cx="4500562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1"/>
          <p:cNvSpPr txBox="1"/>
          <p:nvPr/>
        </p:nvSpPr>
        <p:spPr>
          <a:xfrm>
            <a:off x="5364162" y="1773237"/>
            <a:ext cx="136842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Esfingosina</a:t>
            </a:r>
            <a:endParaRPr/>
          </a:p>
        </p:txBody>
      </p:sp>
      <p:pic>
        <p:nvPicPr>
          <p:cNvPr id="234" name="Google Shape;234;p21" descr="http://docentes.educacion.navarra.es/metayosa/bach2/img/esfin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287" y="3141662"/>
            <a:ext cx="7988300" cy="27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 txBox="1"/>
          <p:nvPr/>
        </p:nvSpPr>
        <p:spPr>
          <a:xfrm>
            <a:off x="6516687" y="5445125"/>
            <a:ext cx="15843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Esfingomielina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2" descr="esfingolípid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557337"/>
            <a:ext cx="8232775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Lípidos insaponificables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Terpenos o isoprenoides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son lípidos que resultan de la polimerización del isopreno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Esteroides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Son lípidos derivados del esterano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Terpenos o isoprenoides</a:t>
            </a:r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body" idx="1"/>
          </p:nvPr>
        </p:nvSpPr>
        <p:spPr>
          <a:xfrm>
            <a:off x="323850" y="1412875"/>
            <a:ext cx="8712200" cy="54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polímeros  de un hidrocarburo de 5 átomos: el isopreno.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unidades de isopreno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forman un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monoterpeno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lípidos pueden ser moléculas lineales o cíclicas.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los isoprenoides más importantes están las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vitaminas liposolubles: A,E y K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4" descr="isopren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3103562"/>
            <a:ext cx="3382962" cy="168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Isoprenoides o terpenos</a:t>
            </a:r>
            <a:endParaRPr/>
          </a:p>
        </p:txBody>
      </p:sp>
      <p:sp>
        <p:nvSpPr>
          <p:cNvPr id="269" name="Google Shape;26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isoprenos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Monoterpenos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000" dirty="0" err="1"/>
              <a:t>o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sabores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son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aceites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esenciales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geraniol,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limoneno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mentol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alcanfor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Diterpenos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000" dirty="0" err="1"/>
              <a:t>o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fitol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alcohol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componente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clorofila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la 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vitamina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(retinol)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pigmento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Triterpenos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000" dirty="0" err="1"/>
              <a:t>o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000" b="1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escualeno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precursor del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colesterol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Tetraterpenos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carotenoides</a:t>
            </a:r>
            <a:r>
              <a:rPr lang="en-US" sz="20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en-US" sz="2000" dirty="0" err="1"/>
              <a:t>o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xantofilas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carotenos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son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pigmentos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coloración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vegetales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zanahorias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naranjas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1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Politerpenos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</a:t>
            </a:r>
            <a:r>
              <a:rPr lang="en-US" sz="20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caucho</a:t>
            </a: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 descr="derivados del isopren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44687"/>
            <a:ext cx="9144000" cy="29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Esteroides</a:t>
            </a:r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468312" y="1412875"/>
            <a:ext cx="8229600" cy="544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derivados del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estarano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Los esteroides se diferencian entre sí por el tipo de localización de los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funcionales sustituyentes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 presencia de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dobles enlaces en sus anillos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77" name="Google Shape;277;p27" descr="esteran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533775"/>
            <a:ext cx="515302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Esteroides</a:t>
            </a:r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esteroles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caracterizan por tener un grupo –OH alcohol en el carbono 3 y una cadena carbonada en el 17.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 el colesterol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animales formando parte de las membranas y unido a proteínas en el plasma sanguíneo. Ergosterol en hongos y estigmasterol en plantas.</a:t>
            </a:r>
            <a:endParaRPr/>
          </a:p>
        </p:txBody>
      </p:sp>
      <p:pic>
        <p:nvPicPr>
          <p:cNvPr id="285" name="Google Shape;285;p28" descr="colester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4005262"/>
            <a:ext cx="43053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Esteroides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395287" y="1412875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animales , el colesterol es precursor de  muchos esteroides: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Los ácidos biliares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cuya función es emulsionar las grasas.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testosterona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hormona responsable de los caracteres sexuales secundarios masculinos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estradiol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hormona que controla el ciclo ovárico y el desarrollo de los caracteres sexuales secundarios femeninos.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progesterona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hormona responsable de la preparación del útero para la imp</a:t>
            </a:r>
            <a:r>
              <a:rPr lang="en-US" sz="2000"/>
              <a:t>la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ntación del óvulo y el mantenimiento del embarazo.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aldosterona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hormona que controla la reabsorción de los iones en el riñón.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El cortisol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hormona  que regula el metabolismo de glúcidos y proteínas.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Vitamina D o antirraquítica.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Vitamina que regula el metabolismo del calcio y fosfato en vertebrados. Se origina a partir del colesterol de la piel por acción de los rayos solares.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 descr="Derivados del estaran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987" y="0"/>
            <a:ext cx="5788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 de los lípidos</a:t>
            </a:r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143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depósito de energía a largo plazo. Reserva</a:t>
            </a:r>
            <a:endParaRPr/>
          </a:p>
          <a:p>
            <a:pPr marL="342900" marR="0" lvl="0" indent="-1778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/>
          </a:p>
          <a:p>
            <a:pPr marL="342900" marR="0" lvl="0" indent="-177800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/>
          </a:p>
          <a:p>
            <a:pPr marL="342900" marR="0" lvl="0" indent="-318135" algn="l" rtl="0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Nutriente energético más importante como</a:t>
            </a:r>
            <a:endParaRPr/>
          </a:p>
          <a:p>
            <a:pPr marL="1143000" marR="0" lvl="2" indent="-243839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Combustible metabólico</a:t>
            </a:r>
            <a:endParaRPr sz="3000"/>
          </a:p>
          <a:p>
            <a:pPr marL="1143000" marR="0" lvl="2" indent="-243839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 de ácidos grasos esenciales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0" indent="0" algn="l" rtl="0">
              <a:lnSpc>
                <a:spcPct val="7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1800"/>
          </a:p>
          <a:p>
            <a:pPr marL="342900" marR="0" lvl="0" indent="-3143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componentes estructurales de las células</a:t>
            </a:r>
            <a:endParaRPr/>
          </a:p>
          <a:p>
            <a:pPr marL="342900" marR="0" lvl="0" indent="-152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143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/>
              <a:t>Necesarios para el transporte y absorción de vitaminas liposolubles. </a:t>
            </a:r>
            <a:endParaRPr sz="3000"/>
          </a:p>
          <a:p>
            <a:pPr marL="34290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143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Intervienen en la síntesis de hormonas.</a:t>
            </a:r>
            <a:endParaRPr sz="3000"/>
          </a:p>
          <a:p>
            <a:pPr marL="342900" marR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/>
          </a:p>
          <a:p>
            <a:pPr marL="342900" marR="0" lvl="0" indent="-314325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Proporcionan aislamiento térmico.</a:t>
            </a:r>
            <a:endParaRPr sz="3000"/>
          </a:p>
          <a:p>
            <a:pPr marL="342900" marR="0" lvl="0" indent="-1524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Lipoproteínas</a:t>
            </a:r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asociaciones de lípidos y proteínas.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2 tipos: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Constituyendo sistemas de membranas celulares.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Lipoproteínas de transporte del plasma sanguíneo.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lípidos son insolubles en el plasma sanguíneo. Los lípidos son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recubiertos por una superficie de proteínas hidrofílicas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constituyendo las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lipoproteínas de transporte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éste el el mecanismo de transporte para transferir de un punto a otro del organismo.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2" descr="lipoproteinas_1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8537" y="3981450"/>
            <a:ext cx="4078287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2" descr="http://www.bionova.org.es/biocast/documentos/figura/figtem1011/figurat110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333375"/>
            <a:ext cx="8224837" cy="338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3" descr="digestión de los lípid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89162"/>
            <a:ext cx="9144000" cy="2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4" descr="http://blog.codeconutrilife.com/wp-content/uploads/2011/06/clasificaci%C3%B3n-de-las-lipoprote%C3%ADnas-300x2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484312"/>
            <a:ext cx="6983412" cy="470376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4"/>
          <p:cNvSpPr txBox="1"/>
          <p:nvPr/>
        </p:nvSpPr>
        <p:spPr>
          <a:xfrm>
            <a:off x="250825" y="260350"/>
            <a:ext cx="35289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Clasificacion de las lipoprote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6" descr="lipoproteín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700" y="836612"/>
            <a:ext cx="7342187" cy="518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39" descr="http://blog.codeconutrilife.com/wp-content/uploads/2011/06/clasificaci%C3%B3n-de-las-lipoprote%C3%ADnas-300x2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484312"/>
            <a:ext cx="6983412" cy="4703762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9"/>
          <p:cNvSpPr txBox="1"/>
          <p:nvPr/>
        </p:nvSpPr>
        <p:spPr>
          <a:xfrm>
            <a:off x="250825" y="260350"/>
            <a:ext cx="3529012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Clasificacion de las lipoproteinas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VLDL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HDL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0"/>
          <p:cNvPicPr preferRelativeResize="0"/>
          <p:nvPr/>
        </p:nvPicPr>
        <p:blipFill rotWithShape="1">
          <a:blip r:embed="rId3">
            <a:alphaModFix/>
          </a:blip>
          <a:srcRect l="17637" t="35910" r="20280" b="14462"/>
          <a:stretch/>
        </p:blipFill>
        <p:spPr>
          <a:xfrm>
            <a:off x="1979612" y="765175"/>
            <a:ext cx="5400675" cy="360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0"/>
          <p:cNvPicPr preferRelativeResize="0"/>
          <p:nvPr/>
        </p:nvPicPr>
        <p:blipFill rotWithShape="1">
          <a:blip r:embed="rId4">
            <a:alphaModFix/>
          </a:blip>
          <a:srcRect l="11816" t="35162" r="13227" b="35661"/>
          <a:stretch/>
        </p:blipFill>
        <p:spPr>
          <a:xfrm>
            <a:off x="1692275" y="4581525"/>
            <a:ext cx="6048375" cy="208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Lipoproteínas: LDL</a:t>
            </a:r>
            <a:endParaRPr/>
          </a:p>
        </p:txBody>
      </p:sp>
      <p:sp>
        <p:nvSpPr>
          <p:cNvPr id="395" name="Google Shape;39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LDL o lipoproteínas de baja densidad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Síntesis en el h</a:t>
            </a:r>
            <a:r>
              <a:rPr lang="en-US"/>
              <a:t>í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gado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 colesterol del h</a:t>
            </a:r>
            <a:r>
              <a:rPr lang="en-US"/>
              <a:t>í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gado a los tejidos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370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Lipoproteínas: HDL</a:t>
            </a:r>
            <a:endParaRPr/>
          </a:p>
        </p:txBody>
      </p:sp>
      <p:sp>
        <p:nvSpPr>
          <p:cNvPr id="402" name="Google Shape;402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HDL o lipoproteínas de alta densidad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Síntesis en higado y enterocitos (también en pequeña cantidad en el torrente sangu</a:t>
            </a:r>
            <a:r>
              <a:rPr lang="en-US"/>
              <a:t>í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neo)</a:t>
            </a:r>
            <a:endParaRPr/>
          </a:p>
          <a:p>
            <a: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 colesterol entre tejidos y h</a:t>
            </a:r>
            <a:r>
              <a:rPr lang="en-US"/>
              <a:t>í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gado para eliminarlo.  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Clasificación de los lípidos</a:t>
            </a: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Teniendo en cuenta </a:t>
            </a:r>
            <a:r>
              <a:rPr lang="en-US" sz="18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composición química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Ácidos grasos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ácidos carboxílicos con cadenas de 4 a 36 átomos de carbono. Rara vez libres.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Triacilglicéridos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ésteres del glicerol y tres ácidos grasos. Función de reserva de energía en los seres vivos.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Ceras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Ésteres de un alcohol y un ácido graso. Forman cubiertas protectoras en animales y vegetales.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Fosfoglicéridos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fosfolípidos por contener el grupo fosfato. Forman parte de las membranas biológicas.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Esfingolípidos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Pueden ser fosfolípidos(contienen grupo fosfato) o glicolípidos(contienen parte glicídica). Componentes de las membranas celulares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Esteroides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Derivados del esterano. Colesterol, algunas hormonas, vitaminaD..</a:t>
            </a:r>
            <a:endParaRPr/>
          </a:p>
          <a:p>
            <a:pPr marL="342900" marR="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Isoprenoides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Derivados del isopreno. Vitaminas A,E,K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 descr="C:\Documents and Settings\ANGELIN\Mis documentos\Mis imágenes\lip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04812"/>
            <a:ext cx="3857625" cy="43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 descr="C:\Documents and Settings\ANGELIN\Mis documentos\Mis imágenes\g3_bilay[1]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1052512"/>
            <a:ext cx="29622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 descr="C:\Documents and Settings\ANGELIN\Mis documentos\Mis imágenes\Phospholipid_structure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1916112"/>
            <a:ext cx="952500" cy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6" descr="http://sentirmebien.com/wp/wp-content/uploads/2010/03/colesterol-qu%C3%A9-es-definici%C3%B3n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12" y="4797425"/>
            <a:ext cx="3033712" cy="190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 descr="fosfolípid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59562" y="1844675"/>
            <a:ext cx="1700212" cy="330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Clasificación de los lípidos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468312" y="1412875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grandes grupos: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Saponificables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por hidrólisis originan ácidos grasos, y por calentamiento con álcalis dan jabones.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Insaponificables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no contienen ácidos grasos</a:t>
            </a:r>
            <a:endParaRPr/>
          </a:p>
        </p:txBody>
      </p:sp>
      <p:pic>
        <p:nvPicPr>
          <p:cNvPr id="129" name="Google Shape;129;p7" descr="clasificación de los lípid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3644900"/>
            <a:ext cx="72993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Químicamente son ácidos carboxílicos de cadena larga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 descr="clasificación de los ácidos graso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852737"/>
            <a:ext cx="8397875" cy="324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 descr="http://www.accumalaga.es/images/stories/omega_3_y_omega_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620712"/>
            <a:ext cx="7126287" cy="614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/>
        </p:nvSpPr>
        <p:spPr>
          <a:xfrm>
            <a:off x="250825" y="3357562"/>
            <a:ext cx="8569325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Son ácidos grasos insaturados en los cuales los dos átomos de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hidrógeno del doble enlace están en el mismo lado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molécula, lo que le confiere un "codo”; la mayoría de los ácidos grasos naturales poseen configuración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Ácidos grasos </a:t>
            </a: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Son ácidos grasos insaturados en los cuales los dos átomos de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hidrógeno están uno a cada lado del doble enlace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hace que la </a:t>
            </a: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molécula sea rectilínea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encuentra principalmente en alimentos industrializados que han sido sometidos a hidrogenación, con el fin de solidificarlos (como la margarina).</a:t>
            </a:r>
            <a:endParaRPr/>
          </a:p>
        </p:txBody>
      </p:sp>
      <p:pic>
        <p:nvPicPr>
          <p:cNvPr id="150" name="Google Shape;150;p10" descr="File:Cis trans svg.sv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692150"/>
            <a:ext cx="3343275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1411</Words>
  <Application>Microsoft Office PowerPoint</Application>
  <PresentationFormat>Pantailako aurkezpena (4:3)</PresentationFormat>
  <Paragraphs>216</Paragraphs>
  <Slides>38</Slides>
  <Notes>38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2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de Office</vt:lpstr>
      <vt:lpstr>UD1</vt:lpstr>
      <vt:lpstr>Características de los lípidos</vt:lpstr>
      <vt:lpstr>Funciones de los lípidos</vt:lpstr>
      <vt:lpstr>Clasificación de los lípidos</vt:lpstr>
      <vt:lpstr>PowerPoint aurkezpena</vt:lpstr>
      <vt:lpstr>Clasificación de los lípidos</vt:lpstr>
      <vt:lpstr>Ácidos grasos</vt:lpstr>
      <vt:lpstr>PowerPoint aurkezpena</vt:lpstr>
      <vt:lpstr>PowerPoint aurkezpena</vt:lpstr>
      <vt:lpstr>Ácidos grasos esenciales</vt:lpstr>
      <vt:lpstr>Cadenas de ácidos grasos</vt:lpstr>
      <vt:lpstr>Ácidos grasos</vt:lpstr>
      <vt:lpstr>Triacilglicéridos o grasas</vt:lpstr>
      <vt:lpstr>Triacilglicérido o Grasas</vt:lpstr>
      <vt:lpstr>Funciones de los triacilglicéridos o grasas</vt:lpstr>
      <vt:lpstr>Ceras</vt:lpstr>
      <vt:lpstr>Fosfoglicéridos o fosfolípidos</vt:lpstr>
      <vt:lpstr>PowerPoint aurkezpena</vt:lpstr>
      <vt:lpstr>Esfingolípidos</vt:lpstr>
      <vt:lpstr>PowerPoint aurkezpena</vt:lpstr>
      <vt:lpstr>PowerPoint aurkezpena</vt:lpstr>
      <vt:lpstr>Lípidos insaponificables</vt:lpstr>
      <vt:lpstr>Terpenos o isoprenoides</vt:lpstr>
      <vt:lpstr>Isoprenoides o terpenos</vt:lpstr>
      <vt:lpstr>PowerPoint aurkezpena</vt:lpstr>
      <vt:lpstr>Esteroides</vt:lpstr>
      <vt:lpstr>Esteroides</vt:lpstr>
      <vt:lpstr>Esteroides</vt:lpstr>
      <vt:lpstr>PowerPoint aurkezpena</vt:lpstr>
      <vt:lpstr>Lipoproteínas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Lipoproteínas: LDL</vt:lpstr>
      <vt:lpstr>Lipoproteínas: HDL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UD1</dc:title>
  <dc:creator>Itziar</dc:creator>
  <cp:lastModifiedBy>Itsasne Zubikarai Bengoetxea</cp:lastModifiedBy>
  <cp:revision>5</cp:revision>
  <dcterms:created xsi:type="dcterms:W3CDTF">2013-09-14T17:39:40Z</dcterms:created>
  <dcterms:modified xsi:type="dcterms:W3CDTF">2021-09-24T07:41:07Z</dcterms:modified>
</cp:coreProperties>
</file>