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54E692-D5BB-41DE-B83B-08FB86485578}">
  <a:tblStyle styleId="{A054E692-D5BB-41DE-B83B-08FB864855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3759207" y="314036"/>
            <a:ext cx="7296727" cy="73890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Presentación del módulo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403090" y="600362"/>
            <a:ext cx="19554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1.Presentación del módulo</a:t>
            </a:r>
            <a:endParaRPr sz="12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408" y="1340768"/>
            <a:ext cx="247649" cy="24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cono, Realimentación, Mensaje, N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408" y="1879598"/>
            <a:ext cx="238934" cy="23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cono, Info, Información, Nube, Pregun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69564" y="2412861"/>
            <a:ext cx="242749" cy="24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941" y="3228110"/>
            <a:ext cx="234034" cy="23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cono, Localización, Localizar, Nub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715" y="4079838"/>
            <a:ext cx="227734" cy="22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cono, Contento, Cliente, Realimentació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199" y="4901388"/>
            <a:ext cx="234034" cy="234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4"/>
          <p:cNvCxnSpPr/>
          <p:nvPr/>
        </p:nvCxnSpPr>
        <p:spPr>
          <a:xfrm flipH="1">
            <a:off x="286343" y="674255"/>
            <a:ext cx="1" cy="4876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2303" y="5107704"/>
            <a:ext cx="1179692" cy="17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69057" y="5107704"/>
            <a:ext cx="1179693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00104" y="5107704"/>
            <a:ext cx="1179692" cy="17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8153" y="68883"/>
            <a:ext cx="2120436" cy="53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3652963" y="1643022"/>
            <a:ext cx="7028873" cy="46166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Asignación horaria: 110 horas </a:t>
            </a:r>
            <a:endParaRPr sz="3200" b="1">
              <a:solidFill>
                <a:schemeClr val="accent5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5 horas / semana</a:t>
            </a:r>
            <a:endParaRPr sz="1800" b="1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Noto Sans Symbols"/>
              <a:buChar char="✔"/>
            </a:pPr>
            <a:r>
              <a:rPr lang="es-ES" sz="1600" b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RA1. </a:t>
            </a:r>
            <a:r>
              <a:rPr lang="es-ES" sz="16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Aplica técnicas de </a:t>
            </a:r>
            <a:r>
              <a:rPr lang="es-ES" sz="1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adquisición y análisis de datos </a:t>
            </a:r>
            <a:r>
              <a:rPr lang="es-ES" sz="16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que integran, procesan y analizan la información, adaptando e implementando sistemas que las utilicen.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Noto Sans Symbols"/>
              <a:buChar char="✔"/>
            </a:pPr>
            <a:r>
              <a:rPr lang="es-ES" sz="1600" b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RA2.</a:t>
            </a:r>
            <a:r>
              <a:rPr lang="es-ES" sz="16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Configura </a:t>
            </a:r>
            <a:r>
              <a:rPr lang="es-ES" sz="16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cuadros de mando</a:t>
            </a:r>
            <a:r>
              <a:rPr lang="es-ES" sz="16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en diferentes entornos computacionales usando técnicas de análisis de datos.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Noto Sans Symbols"/>
              <a:buChar char="✔"/>
            </a:pPr>
            <a:r>
              <a:rPr lang="es-ES" sz="1600" b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RA3.</a:t>
            </a:r>
            <a:r>
              <a:rPr lang="es-ES" sz="16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Gestiona y almacena datos</a:t>
            </a:r>
            <a:r>
              <a:rPr lang="es-ES" sz="16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facilitando la búsqueda de respuestas en grandes conjuntos de datos.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Noto Sans Symbols"/>
              <a:buChar char="✔"/>
            </a:pPr>
            <a:r>
              <a:rPr lang="es-ES" sz="1600" b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RA4.</a:t>
            </a:r>
            <a:r>
              <a:rPr lang="es-ES" sz="16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Aplica </a:t>
            </a:r>
            <a:r>
              <a:rPr lang="es-ES" sz="16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herramientas para la visualización de datos</a:t>
            </a:r>
            <a:r>
              <a:rPr lang="es-ES" sz="16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utilizadas en las soluciones Big Data facilitando las tareas de análisis y presentación de resultados.</a:t>
            </a: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3759207" y="314036"/>
            <a:ext cx="7296727" cy="73890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Presentación del módulo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403090" y="600362"/>
            <a:ext cx="19554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1.Presentación del módulo</a:t>
            </a:r>
            <a:endParaRPr sz="12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408" y="1340768"/>
            <a:ext cx="247649" cy="24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cono, Realimentación, Mensaje, N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408" y="1879598"/>
            <a:ext cx="238934" cy="23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cono, Info, Información, Nube, Pregun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69564" y="2412861"/>
            <a:ext cx="242749" cy="24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941" y="3228110"/>
            <a:ext cx="234034" cy="23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cono, Localización, Localizar, Nub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715" y="4079838"/>
            <a:ext cx="227734" cy="22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cono, Contento, Cliente, Realimentació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199" y="4901388"/>
            <a:ext cx="234034" cy="234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5"/>
          <p:cNvCxnSpPr/>
          <p:nvPr/>
        </p:nvCxnSpPr>
        <p:spPr>
          <a:xfrm flipH="1">
            <a:off x="286343" y="674255"/>
            <a:ext cx="1" cy="4876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2303" y="5107704"/>
            <a:ext cx="1179692" cy="17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69057" y="5107704"/>
            <a:ext cx="1179693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00104" y="5107704"/>
            <a:ext cx="1179692" cy="17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8153" y="68883"/>
            <a:ext cx="2120436" cy="53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3652963" y="1643022"/>
            <a:ext cx="7028873" cy="427809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3" name="Google Shape;123;p15"/>
          <p:cNvGraphicFramePr/>
          <p:nvPr>
            <p:extLst>
              <p:ext uri="{D42A27DB-BD31-4B8C-83A1-F6EECF244321}">
                <p14:modId xmlns:p14="http://schemas.microsoft.com/office/powerpoint/2010/main" val="244977470"/>
              </p:ext>
            </p:extLst>
          </p:nvPr>
        </p:nvGraphicFramePr>
        <p:xfrm>
          <a:off x="3820949" y="1914331"/>
          <a:ext cx="6577363" cy="3369945"/>
        </p:xfrm>
        <a:graphic>
          <a:graphicData uri="http://schemas.openxmlformats.org/drawingml/2006/table">
            <a:tbl>
              <a:tblPr>
                <a:noFill/>
                <a:tableStyleId>{A054E692-D5BB-41DE-B83B-08FB86485578}</a:tableStyleId>
              </a:tblPr>
              <a:tblGrid>
                <a:gridCol w="44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SISTEMAS DE BIG DATA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0" u="none" strike="noStrike" cap="none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RA1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0" u="none" strike="noStrike" cap="none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RA2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0" u="none" strike="noStrike" cap="none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RA3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0" u="none" strike="noStrike" cap="none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RA4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0" u="none" strike="noStrike" cap="none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Desglose de unidades didacticas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0" u="none" strike="noStrike" cap="none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1. Eval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0" u="none" strike="noStrike" cap="none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2. Eval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UD0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 smtClean="0"/>
                        <a:t>X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UD1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Introducción al BIG DATA</a:t>
                      </a:r>
                      <a:endParaRPr lang="es-ES" sz="11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sym typeface="Arial Rounded"/>
                        </a:rPr>
                        <a:t>X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r>
                        <a:rPr lang="es-ES" sz="10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UD2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Almacenamiento de datos:</a:t>
                      </a:r>
                      <a:b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</a:b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         - </a:t>
                      </a:r>
                      <a:r>
                        <a:rPr lang="es-ES" sz="1100" b="1" i="0" u="none" strike="noStrike" cap="none" dirty="0" err="1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MongoDB</a:t>
                      </a:r>
                      <a:endParaRPr lang="es-ES" sz="1100" b="1" i="0" u="none" strike="noStrike" cap="none" dirty="0" smtClean="0">
                        <a:solidFill>
                          <a:srgbClr val="000000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r>
                        <a:rPr lang="es-ES" sz="10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UD3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BI y visualización de datos:</a:t>
                      </a:r>
                      <a:b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</a:b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        - </a:t>
                      </a:r>
                      <a:r>
                        <a:rPr lang="es-ES" sz="1100" b="1" i="0" u="none" strike="noStrike" cap="none" dirty="0" err="1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PowerBi</a:t>
                      </a:r>
                      <a:endParaRPr lang="es-ES" sz="1100" b="1" i="0" u="none" strike="noStrike" cap="none" dirty="0" smtClean="0">
                        <a:solidFill>
                          <a:srgbClr val="000000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"/>
                        </a:rPr>
                        <a:t>X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 Rounded"/>
                        <a:ea typeface="Arial Rounded"/>
                        <a:cs typeface="Arial Rounded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UD4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Análisis y búsqueda de respuesta de datos:</a:t>
                      </a:r>
                      <a:b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</a:b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          - Programación en R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UD5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Gestión de datos:</a:t>
                      </a:r>
                      <a:b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</a:b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          - Apache </a:t>
                      </a:r>
                      <a:r>
                        <a:rPr lang="es-ES" sz="1100" b="1" i="0" u="none" strike="noStrike" cap="none" dirty="0" err="1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Nifi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 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cap="none" dirty="0" smtClean="0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X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i="0" u="none" strike="noStrike" cap="none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Total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i="0" u="none" strike="noStrike" cap="none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55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rgbClr val="FFFF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55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/>
        </p:nvSpPr>
        <p:spPr>
          <a:xfrm>
            <a:off x="3759207" y="314036"/>
            <a:ext cx="7296727" cy="73890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Presentación del módulo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403090" y="600362"/>
            <a:ext cx="19554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1.Presentación del módulo</a:t>
            </a:r>
            <a:endParaRPr sz="12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408" y="1340768"/>
            <a:ext cx="247649" cy="24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descr="Icono, Realimentación, Mensaje, N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408" y="1879598"/>
            <a:ext cx="238934" cy="23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descr="Icono, Info, Información, Nube, Pregun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69564" y="2412861"/>
            <a:ext cx="242749" cy="24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941" y="3228110"/>
            <a:ext cx="234034" cy="23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Icono, Localización, Localizar, Nub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715" y="4079838"/>
            <a:ext cx="227734" cy="22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Icono, Contento, Cliente, Realimentació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199" y="4901388"/>
            <a:ext cx="234034" cy="234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6"/>
          <p:cNvCxnSpPr/>
          <p:nvPr/>
        </p:nvCxnSpPr>
        <p:spPr>
          <a:xfrm flipH="1">
            <a:off x="286343" y="674255"/>
            <a:ext cx="1" cy="4876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" name="Google Shape;138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2303" y="5107704"/>
            <a:ext cx="1179692" cy="17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69057" y="5107704"/>
            <a:ext cx="1179693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00104" y="5107704"/>
            <a:ext cx="1179692" cy="17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8153" y="68883"/>
            <a:ext cx="2120436" cy="53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3644336" y="1701502"/>
            <a:ext cx="7028873" cy="47397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Evaluación</a:t>
            </a:r>
            <a:endParaRPr sz="3200" b="1" dirty="0">
              <a:solidFill>
                <a:schemeClr val="accent5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Evaluación </a:t>
            </a:r>
            <a:r>
              <a:rPr lang="es-ES" sz="2000" b="0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s-ES" sz="20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continua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Entregar </a:t>
            </a:r>
            <a:r>
              <a:rPr lang="es-E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s-ES" sz="20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las actividades</a:t>
            </a: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propuestas en clase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Entrega </a:t>
            </a:r>
            <a:r>
              <a:rPr lang="es-ES" sz="20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todos los retos</a:t>
            </a:r>
            <a:r>
              <a:rPr lang="es-ES" sz="2000" b="0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propuestos en clase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No superar el 20% de faltas*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oto Sans Symbols"/>
              <a:buChar char="✔"/>
            </a:pP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Faltar: 1 falta por hora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oto Sans Symbols"/>
              <a:buChar char="✔"/>
            </a:pP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Llegar 20 minutos tarde: 1 falta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oto Sans Symbols"/>
              <a:buChar char="✔"/>
            </a:pP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Irse 20 minutos antes: 1 falta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   * Excepto trabajo externo que se estudiará cada caso particular</a:t>
            </a:r>
            <a:endParaRPr sz="16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/>
        </p:nvSpPr>
        <p:spPr>
          <a:xfrm>
            <a:off x="3759207" y="314036"/>
            <a:ext cx="7296727" cy="73890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Presentación del módulo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403090" y="600362"/>
            <a:ext cx="19554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1.Presentación del módulo</a:t>
            </a:r>
            <a:endParaRPr sz="12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408" y="1340768"/>
            <a:ext cx="247649" cy="24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Icono, Realimentación, Mensaje, N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408" y="1879598"/>
            <a:ext cx="238934" cy="23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 descr="Icono, Info, Información, Nube, Pregun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69564" y="2412861"/>
            <a:ext cx="242749" cy="24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941" y="3228110"/>
            <a:ext cx="234034" cy="23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 descr="Icono, Localización, Localizar, Nub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715" y="4079838"/>
            <a:ext cx="227734" cy="22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 descr="Icono, Contento, Cliente, Realimentació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199" y="4901388"/>
            <a:ext cx="234034" cy="234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7"/>
          <p:cNvCxnSpPr/>
          <p:nvPr/>
        </p:nvCxnSpPr>
        <p:spPr>
          <a:xfrm flipH="1">
            <a:off x="286343" y="674255"/>
            <a:ext cx="1" cy="4876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7" name="Google Shape;15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2303" y="5107704"/>
            <a:ext cx="1179692" cy="17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69057" y="5107704"/>
            <a:ext cx="1179693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00104" y="5107704"/>
            <a:ext cx="1179692" cy="17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8153" y="68883"/>
            <a:ext cx="2120436" cy="53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3644336" y="1701501"/>
            <a:ext cx="7028873" cy="27196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1º y 2º Final </a:t>
            </a:r>
            <a:endParaRPr sz="3200" b="1" dirty="0">
              <a:solidFill>
                <a:schemeClr val="accent5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Entregar </a:t>
            </a:r>
            <a:r>
              <a:rPr lang="es-ES" sz="20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todas las actividades</a:t>
            </a: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propuestas en clase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/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Entrega </a:t>
            </a:r>
            <a:r>
              <a:rPr lang="es-ES" sz="20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todos los </a:t>
            </a:r>
            <a:r>
              <a:rPr lang="es-ES" sz="2000" b="1" i="0" u="none" strike="noStrike" cap="none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retos </a:t>
            </a:r>
            <a:r>
              <a:rPr lang="es-ES" sz="2000" b="0" i="0" u="none" strike="noStrike" cap="none" dirty="0" smtClean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propuestos </a:t>
            </a: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s-ES" sz="2000" b="0" i="0" u="none" strike="noStrike" cap="none" dirty="0" smtClean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clase </a:t>
            </a:r>
          </a:p>
          <a:p>
            <a:pPr marL="457200" lvl="1"/>
            <a:endParaRPr lang="es-ES" sz="20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/>
            <a:r>
              <a:rPr lang="es-ES" sz="2000" dirty="0" smtClean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Entregar</a:t>
            </a:r>
            <a:r>
              <a:rPr lang="es-ES" sz="2000" b="1" dirty="0" smtClean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un nuevo reto</a:t>
            </a:r>
            <a:endParaRPr sz="2000" b="1" dirty="0">
              <a:solidFill>
                <a:srgbClr val="92D05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/>
        </p:nvSpPr>
        <p:spPr>
          <a:xfrm>
            <a:off x="3759207" y="314036"/>
            <a:ext cx="7296727" cy="73890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Presentación del módulo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2475336" y="0"/>
            <a:ext cx="138546" cy="68580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403090" y="600362"/>
            <a:ext cx="19554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1.Presentación del módulo</a:t>
            </a:r>
            <a:endParaRPr sz="12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408" y="1340768"/>
            <a:ext cx="247649" cy="24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Icono, Realimentación, Mensaje, N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408" y="1879598"/>
            <a:ext cx="238934" cy="23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 descr="Icono, Info, Información, Nube, Pregun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69564" y="2412861"/>
            <a:ext cx="242749" cy="24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941" y="3228110"/>
            <a:ext cx="234034" cy="23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 descr="Icono, Localización, Localizar, Nub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715" y="4079838"/>
            <a:ext cx="227734" cy="22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 descr="Icono, Contento, Cliente, Realimentació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199" y="4901388"/>
            <a:ext cx="234034" cy="234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7"/>
          <p:cNvCxnSpPr/>
          <p:nvPr/>
        </p:nvCxnSpPr>
        <p:spPr>
          <a:xfrm flipH="1">
            <a:off x="286343" y="674255"/>
            <a:ext cx="1" cy="4876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7" name="Google Shape;15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2303" y="5107704"/>
            <a:ext cx="1179692" cy="17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69057" y="5107704"/>
            <a:ext cx="1179693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00104" y="5107704"/>
            <a:ext cx="1179692" cy="17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8153" y="68883"/>
            <a:ext cx="2120436" cy="53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3644336" y="1701501"/>
            <a:ext cx="7028873" cy="27196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1º y 2º Final </a:t>
            </a:r>
            <a:endParaRPr sz="3200" b="1" dirty="0">
              <a:solidFill>
                <a:schemeClr val="accent5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Entregar </a:t>
            </a:r>
            <a:r>
              <a:rPr lang="es-ES" sz="20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todas las actividades</a:t>
            </a: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propuestas en clase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/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Entrega </a:t>
            </a:r>
            <a:r>
              <a:rPr lang="es-ES" sz="20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todos los </a:t>
            </a:r>
            <a:r>
              <a:rPr lang="es-ES" sz="2000" b="1" i="0" u="none" strike="noStrike" cap="none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retos </a:t>
            </a:r>
            <a:r>
              <a:rPr lang="es-ES" sz="2000" b="0" i="0" u="none" strike="noStrike" cap="none" dirty="0" smtClean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propuestos </a:t>
            </a:r>
            <a:r>
              <a:rPr lang="es-ES" sz="2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s-ES" sz="2000" b="0" i="0" u="none" strike="noStrike" cap="none" dirty="0" smtClean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clase </a:t>
            </a:r>
          </a:p>
          <a:p>
            <a:pPr marL="457200" lvl="1"/>
            <a:endParaRPr lang="es-ES" sz="20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/>
            <a:r>
              <a:rPr lang="es-ES" sz="2000" dirty="0" smtClean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Entregar</a:t>
            </a:r>
            <a:r>
              <a:rPr lang="es-ES" sz="2000" b="1" dirty="0" smtClean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un nuevo reto</a:t>
            </a:r>
            <a:endParaRPr sz="2000" b="1" dirty="0">
              <a:solidFill>
                <a:srgbClr val="92D05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09048" y="68883"/>
            <a:ext cx="13082367" cy="63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300</Words>
  <Application>Microsoft Office PowerPoint</Application>
  <PresentationFormat>Panorámica</PresentationFormat>
  <Paragraphs>133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Rounded</vt:lpstr>
      <vt:lpstr>Calibri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Ainhoa Zugadi Zulueta</cp:lastModifiedBy>
  <cp:revision>4</cp:revision>
  <dcterms:modified xsi:type="dcterms:W3CDTF">2024-09-17T09:00:51Z</dcterms:modified>
</cp:coreProperties>
</file>