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054E692-D5BB-41DE-B83B-08FB86485578}">
  <a:tblStyle styleId="{A054E692-D5BB-41DE-B83B-08FB8648557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9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10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496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143000"/>
            <a:ext cx="12192000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/>
          <p:nvPr/>
        </p:nvSpPr>
        <p:spPr>
          <a:xfrm>
            <a:off x="3759207" y="314036"/>
            <a:ext cx="7296727" cy="738909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Presentación del módulo</a:t>
            </a:r>
            <a:endParaRPr sz="3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4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4"/>
          <p:cNvSpPr/>
          <p:nvPr/>
        </p:nvSpPr>
        <p:spPr>
          <a:xfrm>
            <a:off x="403090" y="600362"/>
            <a:ext cx="195549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0" u="none" strike="noStrike" cap="non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ÍNDICE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i="0" u="none" strike="noStrike" cap="none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1.Presentación del módulo</a:t>
            </a:r>
            <a:endParaRPr sz="1200" b="1" i="0" u="none" strike="noStrike" cap="none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408" y="1340768"/>
            <a:ext cx="247649" cy="24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 descr="Icono, Realimentación, Mensaje, Nub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7408" y="1879598"/>
            <a:ext cx="238934" cy="2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descr="Icono, Info, Información, Nube, Pregun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69564" y="2412861"/>
            <a:ext cx="242749" cy="24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1941" y="3228110"/>
            <a:ext cx="234034" cy="234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descr="Icono, Localización, Localizar, Nub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2715" y="4079838"/>
            <a:ext cx="227734" cy="227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 descr="Icono, Contento, Cliente, Realimentación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4199" y="4901388"/>
            <a:ext cx="234034" cy="2340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8" name="Google Shape;98;p14"/>
          <p:cNvCxnSpPr/>
          <p:nvPr/>
        </p:nvCxnSpPr>
        <p:spPr>
          <a:xfrm flipH="1">
            <a:off x="286343" y="674255"/>
            <a:ext cx="1" cy="48768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9" name="Google Shape;99;p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012303" y="5107704"/>
            <a:ext cx="1179692" cy="1745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769057" y="5107704"/>
            <a:ext cx="1179693" cy="1745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500104" y="5107704"/>
            <a:ext cx="1179692" cy="1745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38153" y="68883"/>
            <a:ext cx="2120436" cy="53147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/>
          <p:nvPr/>
        </p:nvSpPr>
        <p:spPr>
          <a:xfrm>
            <a:off x="3652963" y="1643022"/>
            <a:ext cx="7028873" cy="461664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i="0" u="none" strike="noStrike" cap="none">
                <a:solidFill>
                  <a:schemeClr val="accent5"/>
                </a:solidFill>
                <a:latin typeface="Arial Rounded"/>
                <a:ea typeface="Arial Rounded"/>
                <a:cs typeface="Arial Rounded"/>
                <a:sym typeface="Arial Rounded"/>
              </a:rPr>
              <a:t>Asignación horaria: 110 horas </a:t>
            </a:r>
            <a:endParaRPr sz="3200" b="1">
              <a:solidFill>
                <a:schemeClr val="accent5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92D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5 horas / semana</a:t>
            </a:r>
            <a:endParaRPr sz="1800" b="1">
              <a:solidFill>
                <a:srgbClr val="92D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92D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Noto Sans Symbols"/>
              <a:buChar char="✔"/>
            </a:pPr>
            <a:r>
              <a:rPr lang="es-ES" sz="16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RA1. </a:t>
            </a:r>
            <a:r>
              <a:rPr lang="es-ES" sz="16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Aplica técnicas de </a:t>
            </a:r>
            <a:r>
              <a:rPr lang="es-ES" sz="16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adquisición y análisis de datos </a:t>
            </a:r>
            <a:r>
              <a:rPr lang="es-ES" sz="16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que integran, procesan y analizan la información, adaptando e implementando sistemas que las utilicen.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Noto Sans Symbols"/>
              <a:buChar char="✔"/>
            </a:pPr>
            <a:r>
              <a:rPr lang="es-ES" sz="16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RA2.</a:t>
            </a:r>
            <a:r>
              <a:rPr lang="es-ES" sz="16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 Configura </a:t>
            </a:r>
            <a:r>
              <a:rPr lang="es-ES" sz="160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cuadros de mando</a:t>
            </a:r>
            <a:r>
              <a:rPr lang="es-ES" sz="16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 en diferentes entornos computacionales usando técnicas de análisis de datos.</a:t>
            </a:r>
            <a:endParaRPr/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Noto Sans Symbols"/>
              <a:buChar char="✔"/>
            </a:pPr>
            <a:r>
              <a:rPr lang="es-ES" sz="16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RA3.</a:t>
            </a:r>
            <a:r>
              <a:rPr lang="es-ES" sz="1600" b="1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Gestiona y almacena datos</a:t>
            </a:r>
            <a:r>
              <a:rPr lang="es-ES" sz="16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 facilitando la búsqueda de respuestas en grandes conjuntos de datos.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Noto Sans Symbols"/>
              <a:buChar char="✔"/>
            </a:pPr>
            <a:r>
              <a:rPr lang="es-ES" sz="16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RA4.</a:t>
            </a:r>
            <a:r>
              <a:rPr lang="es-ES" sz="16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 Aplica </a:t>
            </a:r>
            <a:r>
              <a:rPr lang="es-ES" sz="160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herramientas para la visualización de datos</a:t>
            </a:r>
            <a:r>
              <a:rPr lang="es-ES" sz="16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 utilizadas en las soluciones Big Data facilitando las tareas de análisis y presentación de resultados.</a:t>
            </a: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/>
          <p:nvPr/>
        </p:nvSpPr>
        <p:spPr>
          <a:xfrm>
            <a:off x="3759207" y="314036"/>
            <a:ext cx="7296727" cy="738909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Presentación del módulo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5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5"/>
          <p:cNvSpPr/>
          <p:nvPr/>
        </p:nvSpPr>
        <p:spPr>
          <a:xfrm>
            <a:off x="403090" y="600362"/>
            <a:ext cx="195549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ÍNDICE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1.Presentación del módulo</a:t>
            </a:r>
            <a:endParaRPr sz="1200" b="1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408" y="1340768"/>
            <a:ext cx="247649" cy="24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 descr="Icono, Realimentación, Mensaje, Nub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7408" y="1879598"/>
            <a:ext cx="238934" cy="2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5" descr="Icono, Info, Información, Nube, Pregun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69564" y="2412861"/>
            <a:ext cx="242749" cy="24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1941" y="3228110"/>
            <a:ext cx="234034" cy="234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5" descr="Icono, Localización, Localizar, Nub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2715" y="4079838"/>
            <a:ext cx="227734" cy="227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5" descr="Icono, Contento, Cliente, Realimentación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4199" y="4901388"/>
            <a:ext cx="234034" cy="2340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7" name="Google Shape;117;p15"/>
          <p:cNvCxnSpPr/>
          <p:nvPr/>
        </p:nvCxnSpPr>
        <p:spPr>
          <a:xfrm flipH="1">
            <a:off x="286343" y="674255"/>
            <a:ext cx="1" cy="48768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18" name="Google Shape;118;p1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012303" y="5107704"/>
            <a:ext cx="1179692" cy="1745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769057" y="5107704"/>
            <a:ext cx="1179693" cy="1745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500104" y="5107704"/>
            <a:ext cx="1179692" cy="1745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38153" y="68883"/>
            <a:ext cx="2120436" cy="53147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5"/>
          <p:cNvSpPr/>
          <p:nvPr/>
        </p:nvSpPr>
        <p:spPr>
          <a:xfrm>
            <a:off x="3652963" y="1643022"/>
            <a:ext cx="7028873" cy="427809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3" name="Google Shape;123;p15"/>
          <p:cNvGraphicFramePr/>
          <p:nvPr>
            <p:extLst>
              <p:ext uri="{D42A27DB-BD31-4B8C-83A1-F6EECF244321}">
                <p14:modId xmlns:p14="http://schemas.microsoft.com/office/powerpoint/2010/main" val="244977470"/>
              </p:ext>
            </p:extLst>
          </p:nvPr>
        </p:nvGraphicFramePr>
        <p:xfrm>
          <a:off x="3820949" y="1914331"/>
          <a:ext cx="6577363" cy="3369945"/>
        </p:xfrm>
        <a:graphic>
          <a:graphicData uri="http://schemas.openxmlformats.org/drawingml/2006/table">
            <a:tbl>
              <a:tblPr>
                <a:noFill/>
                <a:tableStyleId>{A054E692-D5BB-41DE-B83B-08FB86485578}</a:tableStyleId>
              </a:tblPr>
              <a:tblGrid>
                <a:gridCol w="44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4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2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13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45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00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000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>
                          <a:solidFill>
                            <a:srgbClr val="FFFFFF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SISTEMAS DE BIG DATA</a:t>
                      </a:r>
                      <a:endParaRPr/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1" i="0" u="none" strike="noStrike" cap="none">
                          <a:solidFill>
                            <a:srgbClr val="FFFFFF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RA1</a:t>
                      </a:r>
                      <a:endParaRPr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1" i="0" u="none" strike="noStrike" cap="none">
                          <a:solidFill>
                            <a:srgbClr val="FFFFFF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RA2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1" i="0" u="none" strike="noStrike" cap="none">
                          <a:solidFill>
                            <a:srgbClr val="FFFFFF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RA3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1" i="0" u="none" strike="noStrike" cap="none">
                          <a:solidFill>
                            <a:srgbClr val="FFFFFF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RA4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1" i="0" u="none" strike="noStrike" cap="none">
                          <a:solidFill>
                            <a:srgbClr val="FFFFFF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Desglose de unidades didacticas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1" i="0" u="none" strike="noStrike" cap="none">
                          <a:solidFill>
                            <a:srgbClr val="FFFFFF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1. Eval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1" i="0" u="none" strike="noStrike" cap="none">
                          <a:solidFill>
                            <a:srgbClr val="FFFFFF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2. Eval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UD0</a:t>
                      </a:r>
                      <a:endParaRPr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dirty="0" smtClean="0"/>
                        <a:t>X</a:t>
                      </a:r>
                      <a:endParaRPr dirty="0"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7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X</a:t>
                      </a:r>
                      <a:endParaRPr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UD1</a:t>
                      </a:r>
                      <a:endParaRPr dirty="0"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100" b="1" i="0" u="none" strike="noStrike" cap="none" dirty="0" smtClean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Introducción al BIG DATA</a:t>
                      </a:r>
                      <a:endParaRPr lang="es-ES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i="0" u="none" strike="noStrike" cap="none" dirty="0">
                        <a:solidFill>
                          <a:srgbClr val="000000"/>
                        </a:solidFill>
                        <a:latin typeface="Arial Rounded"/>
                        <a:ea typeface="Arial Rounded"/>
                        <a:cs typeface="Arial Rounded"/>
                        <a:sym typeface="Arial Rounded"/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 dirty="0" smtClean="0">
                          <a:solidFill>
                            <a:srgbClr val="000000"/>
                          </a:solidFill>
                          <a:latin typeface="Arial Rounded"/>
                          <a:sym typeface="Arial Rounded"/>
                        </a:rPr>
                        <a:t>X</a:t>
                      </a:r>
                      <a:endParaRPr dirty="0"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X</a:t>
                      </a:r>
                      <a:endParaRPr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 dirty="0" smtClean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X</a:t>
                      </a:r>
                      <a:r>
                        <a:rPr lang="es-ES" sz="10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UD2</a:t>
                      </a:r>
                      <a:endParaRPr dirty="0"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100" b="1" i="0" u="none" strike="noStrike" cap="none" dirty="0" smtClean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Almacenamiento de datos:</a:t>
                      </a:r>
                      <a:br>
                        <a:rPr lang="es-ES" sz="1100" b="1" i="0" u="none" strike="noStrike" cap="none" dirty="0" smtClean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</a:br>
                      <a:r>
                        <a:rPr lang="es-ES" sz="1100" b="1" i="0" u="none" strike="noStrike" cap="none" dirty="0" smtClean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         - </a:t>
                      </a:r>
                      <a:r>
                        <a:rPr lang="es-ES" sz="1100" b="1" i="0" u="none" strike="noStrike" cap="none" dirty="0" err="1" smtClean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MongoDB</a:t>
                      </a:r>
                      <a:endParaRPr lang="es-ES" sz="1100" b="1" i="0" u="none" strike="noStrike" cap="none" dirty="0" smtClean="0">
                        <a:solidFill>
                          <a:srgbClr val="000000"/>
                        </a:solidFill>
                        <a:latin typeface="Arial Rounded"/>
                        <a:ea typeface="Arial Rounded"/>
                        <a:cs typeface="Arial Rounded"/>
                        <a:sym typeface="Arial Rounded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 dirty="0" smtClean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X</a:t>
                      </a:r>
                      <a:endParaRPr dirty="0"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X</a:t>
                      </a:r>
                      <a:endParaRPr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 dirty="0" smtClean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X</a:t>
                      </a:r>
                      <a:r>
                        <a:rPr lang="es-ES" sz="10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UD3</a:t>
                      </a:r>
                      <a:endParaRPr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ES" sz="1100" b="1" i="0" u="none" strike="noStrike" cap="none" dirty="0" smtClean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BI y visualización de datos:</a:t>
                      </a:r>
                      <a:br>
                        <a:rPr lang="es-ES" sz="1100" b="1" i="0" u="none" strike="noStrike" cap="none" dirty="0" smtClean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</a:br>
                      <a:r>
                        <a:rPr lang="es-ES" sz="1100" b="1" i="0" u="none" strike="noStrike" cap="none" dirty="0" smtClean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        - </a:t>
                      </a:r>
                      <a:r>
                        <a:rPr lang="es-ES" sz="1100" b="1" i="0" u="none" strike="noStrike" cap="none" dirty="0" err="1" smtClean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PowerBi</a:t>
                      </a:r>
                      <a:endParaRPr lang="es-ES" sz="1100" b="1" i="0" u="none" strike="noStrike" cap="none" dirty="0" smtClean="0">
                        <a:solidFill>
                          <a:srgbClr val="000000"/>
                        </a:solidFill>
                        <a:latin typeface="Arial Rounded"/>
                        <a:ea typeface="Arial Rounded"/>
                        <a:cs typeface="Arial Rounded"/>
                        <a:sym typeface="Arial Rounded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i="0" u="none" strike="noStrike" cap="none" dirty="0">
                        <a:solidFill>
                          <a:srgbClr val="000000"/>
                        </a:solidFill>
                        <a:latin typeface="Arial Rounded"/>
                        <a:ea typeface="Arial Rounded"/>
                        <a:cs typeface="Arial Rounded"/>
                        <a:sym typeface="Arial Rounded"/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 dirty="0" smtClean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"/>
                        </a:rPr>
                        <a:t>X</a:t>
                      </a:r>
                      <a:endParaRPr sz="1100" b="1" i="0" u="none" strike="noStrike" cap="none" dirty="0">
                        <a:solidFill>
                          <a:srgbClr val="000000"/>
                        </a:solidFill>
                        <a:latin typeface="Arial Rounded"/>
                        <a:ea typeface="Arial Rounded"/>
                        <a:cs typeface="Arial Rounded"/>
                        <a:sym typeface="Arial"/>
                      </a:endParaRPr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6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X</a:t>
                      </a:r>
                      <a:endParaRPr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X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 dirty="0" smtClean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UD4</a:t>
                      </a:r>
                      <a:endParaRPr dirty="0"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Análisis y búsqueda de respuesta de datos:</a:t>
                      </a:r>
                      <a:br>
                        <a:rPr lang="es-ES" sz="11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</a:br>
                      <a:r>
                        <a:rPr lang="es-ES" sz="11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          - Programación en R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 dirty="0" smtClean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X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X</a:t>
                      </a:r>
                      <a:endParaRPr dirty="0"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X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UD5</a:t>
                      </a:r>
                      <a:endParaRPr dirty="0"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Gestión de datos:</a:t>
                      </a:r>
                      <a:br>
                        <a:rPr lang="es-ES" sz="11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</a:br>
                      <a:r>
                        <a:rPr lang="es-ES" sz="11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          - Apache </a:t>
                      </a:r>
                      <a:r>
                        <a:rPr lang="es-ES" sz="1100" b="1" i="0" u="none" strike="noStrike" cap="none" dirty="0" err="1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Nifi</a:t>
                      </a:r>
                      <a:endParaRPr sz="1100" b="1" i="0" u="none" strike="noStrike" cap="none" dirty="0">
                        <a:solidFill>
                          <a:srgbClr val="000000"/>
                        </a:solidFill>
                        <a:latin typeface="Arial Rounded"/>
                        <a:ea typeface="Arial Rounded"/>
                        <a:cs typeface="Arial Rounded"/>
                        <a:sym typeface="Arial Rounded"/>
                      </a:endParaRPr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 dirty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 </a:t>
                      </a:r>
                      <a:endParaRPr dirty="0"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b="1" i="0" u="none" strike="noStrike" cap="none" dirty="0" smtClean="0">
                          <a:solidFill>
                            <a:srgbClr val="000000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X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525" marR="9525" marT="9525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i="0" u="none" strike="noStrike" cap="none">
                          <a:solidFill>
                            <a:srgbClr val="FFFFFF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Total</a:t>
                      </a:r>
                      <a:endParaRPr/>
                    </a:p>
                  </a:txBody>
                  <a:tcPr marL="9525" marR="9525" marT="9525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i="0" u="none" strike="noStrike" cap="none">
                          <a:solidFill>
                            <a:srgbClr val="FFFFFF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55</a:t>
                      </a:r>
                      <a:endParaRPr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i="0" u="none" strike="noStrike" cap="none" dirty="0">
                          <a:solidFill>
                            <a:srgbClr val="FFFFFF"/>
                          </a:solidFill>
                          <a:latin typeface="Arial Rounded"/>
                          <a:ea typeface="Arial Rounded"/>
                          <a:cs typeface="Arial Rounded"/>
                          <a:sym typeface="Arial Rounded"/>
                        </a:rPr>
                        <a:t>55</a:t>
                      </a:r>
                      <a:endParaRPr dirty="0"/>
                    </a:p>
                  </a:txBody>
                  <a:tcPr marL="9525" marR="9525" marT="9525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/>
          <p:nvPr/>
        </p:nvSpPr>
        <p:spPr>
          <a:xfrm>
            <a:off x="3759207" y="314036"/>
            <a:ext cx="7296727" cy="738909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Presentación del módulo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6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6"/>
          <p:cNvSpPr/>
          <p:nvPr/>
        </p:nvSpPr>
        <p:spPr>
          <a:xfrm>
            <a:off x="403090" y="600362"/>
            <a:ext cx="195549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ÍNDICE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1.Presentación del módulo</a:t>
            </a:r>
            <a:endParaRPr sz="1200" b="1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408" y="1340768"/>
            <a:ext cx="247649" cy="24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6" descr="Icono, Realimentación, Mensaje, Nub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7408" y="1879598"/>
            <a:ext cx="238934" cy="2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6" descr="Icono, Info, Información, Nube, Pregun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69564" y="2412861"/>
            <a:ext cx="242749" cy="24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1941" y="3228110"/>
            <a:ext cx="234034" cy="234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6" descr="Icono, Localización, Localizar, Nub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2715" y="4079838"/>
            <a:ext cx="227734" cy="227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6" descr="Icono, Contento, Cliente, Realimentación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4199" y="4901388"/>
            <a:ext cx="234034" cy="2340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7" name="Google Shape;137;p16"/>
          <p:cNvCxnSpPr/>
          <p:nvPr/>
        </p:nvCxnSpPr>
        <p:spPr>
          <a:xfrm flipH="1">
            <a:off x="286343" y="674255"/>
            <a:ext cx="1" cy="48768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8" name="Google Shape;138;p1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012303" y="5107704"/>
            <a:ext cx="1179692" cy="1745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769057" y="5107704"/>
            <a:ext cx="1179693" cy="1745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500104" y="5107704"/>
            <a:ext cx="1179692" cy="1745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38153" y="68883"/>
            <a:ext cx="2120436" cy="531479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6"/>
          <p:cNvSpPr/>
          <p:nvPr/>
        </p:nvSpPr>
        <p:spPr>
          <a:xfrm>
            <a:off x="3644336" y="1701502"/>
            <a:ext cx="7028873" cy="473975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chemeClr val="accent5"/>
                </a:solidFill>
                <a:latin typeface="Arial Rounded"/>
                <a:ea typeface="Arial Rounded"/>
                <a:cs typeface="Arial Rounded"/>
                <a:sym typeface="Arial Rounded"/>
              </a:rPr>
              <a:t>Evaluación</a:t>
            </a:r>
            <a:endParaRPr sz="3200" b="1" dirty="0">
              <a:solidFill>
                <a:schemeClr val="accent5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92D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Evaluación </a:t>
            </a:r>
            <a:r>
              <a:rPr lang="es-ES" sz="2000" b="0" i="0" u="none" strike="noStrike" cap="none" dirty="0" smtClean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es </a:t>
            </a:r>
            <a:r>
              <a:rPr lang="es-ES" sz="2000" b="0" i="0" u="none" strike="noStrike" cap="none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continua</a:t>
            </a:r>
            <a:endParaRPr dirty="0"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Entregar </a:t>
            </a:r>
            <a:r>
              <a:rPr lang="es-ES" sz="2000" b="1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TODAS</a:t>
            </a:r>
            <a:r>
              <a:rPr lang="es-ES" sz="2000" b="1" i="0" u="none" strike="noStrike" cap="none" dirty="0" smtClean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000" b="1" i="0" u="none" strike="noStrike" cap="none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las actividades</a:t>
            </a:r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 propuestas en clase</a:t>
            </a:r>
            <a:endParaRPr dirty="0"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Entrega </a:t>
            </a:r>
            <a:r>
              <a:rPr lang="es-ES" sz="2000" b="1" i="0" u="none" strike="noStrike" cap="none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todos los retos</a:t>
            </a:r>
            <a:r>
              <a:rPr lang="es-ES" sz="2000" b="0" i="0" u="none" strike="noStrike" cap="none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propuestos en clase</a:t>
            </a:r>
            <a:endParaRPr dirty="0"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No superar el 20% de faltas*</a:t>
            </a:r>
            <a:endParaRPr dirty="0"/>
          </a:p>
          <a:p>
            <a:pPr marL="1257300" marR="0" lvl="2" indent="-342900" algn="l" rtl="0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oto Sans Symbols"/>
              <a:buChar char="✔"/>
            </a:pPr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Faltar: 1 falta por hora</a:t>
            </a:r>
            <a:endParaRPr dirty="0"/>
          </a:p>
          <a:p>
            <a:pPr marL="1257300" marR="0" lvl="2" indent="-342900" algn="l" rtl="0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oto Sans Symbols"/>
              <a:buChar char="✔"/>
            </a:pPr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Llegar 20 minutos tarde: 1 falta</a:t>
            </a:r>
            <a:endParaRPr dirty="0"/>
          </a:p>
          <a:p>
            <a:pPr marL="1257300" marR="0" lvl="2" indent="-342900" algn="l" rtl="0"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oto Sans Symbols"/>
              <a:buChar char="✔"/>
            </a:pPr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Irse 20 minutos antes: 1 falta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       * Excepto trabajo externo que se estudiará cada caso particular</a:t>
            </a:r>
            <a:endParaRPr sz="1600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AE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/>
          <p:nvPr/>
        </p:nvSpPr>
        <p:spPr>
          <a:xfrm>
            <a:off x="3759207" y="314036"/>
            <a:ext cx="7296727" cy="738909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Presentación del módulo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7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7"/>
          <p:cNvSpPr/>
          <p:nvPr/>
        </p:nvSpPr>
        <p:spPr>
          <a:xfrm>
            <a:off x="403090" y="600362"/>
            <a:ext cx="195549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ÍNDICE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1.Presentación del módulo</a:t>
            </a:r>
            <a:endParaRPr sz="1200" b="1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408" y="1340768"/>
            <a:ext cx="247649" cy="24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7" descr="Icono, Realimentación, Mensaje, Nub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7408" y="1879598"/>
            <a:ext cx="238934" cy="2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7" descr="Icono, Info, Información, Nube, Pregun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69564" y="2412861"/>
            <a:ext cx="242749" cy="24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1941" y="3228110"/>
            <a:ext cx="234034" cy="234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7" descr="Icono, Localización, Localizar, Nub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2715" y="4079838"/>
            <a:ext cx="227734" cy="227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7" descr="Icono, Contento, Cliente, Realimentación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4199" y="4901388"/>
            <a:ext cx="234034" cy="2340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6" name="Google Shape;156;p17"/>
          <p:cNvCxnSpPr/>
          <p:nvPr/>
        </p:nvCxnSpPr>
        <p:spPr>
          <a:xfrm flipH="1">
            <a:off x="286343" y="674255"/>
            <a:ext cx="1" cy="48768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57" name="Google Shape;157;p1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012303" y="5107704"/>
            <a:ext cx="1179692" cy="1745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769057" y="5107704"/>
            <a:ext cx="1179693" cy="1745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500104" y="5107704"/>
            <a:ext cx="1179692" cy="1745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38153" y="68883"/>
            <a:ext cx="2120436" cy="531479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7"/>
          <p:cNvSpPr/>
          <p:nvPr/>
        </p:nvSpPr>
        <p:spPr>
          <a:xfrm>
            <a:off x="3644336" y="1701501"/>
            <a:ext cx="7028873" cy="271966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chemeClr val="accent5"/>
                </a:solidFill>
                <a:latin typeface="Arial Rounded"/>
                <a:ea typeface="Arial Rounded"/>
                <a:cs typeface="Arial Rounded"/>
                <a:sym typeface="Arial Rounded"/>
              </a:rPr>
              <a:t>1º y 2º Final </a:t>
            </a:r>
            <a:endParaRPr sz="3200" b="1" dirty="0">
              <a:solidFill>
                <a:schemeClr val="accent5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Entregar </a:t>
            </a:r>
            <a:r>
              <a:rPr lang="es-ES" sz="2000" b="1" i="0" u="none" strike="noStrike" cap="none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todas las actividades</a:t>
            </a:r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 propuestas en clase</a:t>
            </a:r>
            <a:endParaRPr dirty="0"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/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Entrega </a:t>
            </a:r>
            <a:r>
              <a:rPr lang="es-ES" sz="2000" b="1" i="0" u="none" strike="noStrike" cap="none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todos los </a:t>
            </a:r>
            <a:r>
              <a:rPr lang="es-ES" sz="2000" b="1" i="0" u="none" strike="noStrike" cap="none" dirty="0" smtClean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retos </a:t>
            </a:r>
            <a:r>
              <a:rPr lang="es-ES" sz="2000" b="0" i="0" u="none" strike="noStrike" cap="none" dirty="0" smtClean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propuestos </a:t>
            </a:r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 </a:t>
            </a:r>
            <a:r>
              <a:rPr lang="es-ES" sz="2000" b="0" i="0" u="none" strike="noStrike" cap="none" dirty="0" smtClean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clase </a:t>
            </a:r>
          </a:p>
          <a:p>
            <a:pPr marL="457200" lvl="1"/>
            <a:endParaRPr lang="es-ES" sz="2000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/>
            <a:r>
              <a:rPr lang="es-ES" sz="2000" dirty="0" smtClean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Entregar</a:t>
            </a:r>
            <a:r>
              <a:rPr lang="es-ES" sz="2000" b="1" dirty="0" smtClean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000" b="1" dirty="0" smtClean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un nuevo reto</a:t>
            </a:r>
            <a:endParaRPr sz="2000" b="1" dirty="0">
              <a:solidFill>
                <a:srgbClr val="92D05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/>
          <p:nvPr/>
        </p:nvSpPr>
        <p:spPr>
          <a:xfrm>
            <a:off x="3759207" y="314036"/>
            <a:ext cx="7296727" cy="738909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Presentación del módulo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7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7"/>
          <p:cNvSpPr/>
          <p:nvPr/>
        </p:nvSpPr>
        <p:spPr>
          <a:xfrm>
            <a:off x="403090" y="600362"/>
            <a:ext cx="1955499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ÍNDICE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1.Presentación del módulo</a:t>
            </a:r>
            <a:endParaRPr sz="1200" b="1">
              <a:solidFill>
                <a:schemeClr val="accent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408" y="1340768"/>
            <a:ext cx="247649" cy="247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7" descr="Icono, Realimentación, Mensaje, Nub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7408" y="1879598"/>
            <a:ext cx="238934" cy="238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7" descr="Icono, Info, Información, Nube, Pregun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169564" y="2412861"/>
            <a:ext cx="242749" cy="24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1941" y="3228110"/>
            <a:ext cx="234034" cy="234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7" descr="Icono, Localización, Localizar, Nub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2715" y="4079838"/>
            <a:ext cx="227734" cy="227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7" descr="Icono, Contento, Cliente, Realimentación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4199" y="4901388"/>
            <a:ext cx="234034" cy="2340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6" name="Google Shape;156;p17"/>
          <p:cNvCxnSpPr/>
          <p:nvPr/>
        </p:nvCxnSpPr>
        <p:spPr>
          <a:xfrm flipH="1">
            <a:off x="286343" y="674255"/>
            <a:ext cx="1" cy="48768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57" name="Google Shape;157;p1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012303" y="5107704"/>
            <a:ext cx="1179692" cy="1745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769057" y="5107704"/>
            <a:ext cx="1179693" cy="1745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500104" y="5107704"/>
            <a:ext cx="1179692" cy="1745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38153" y="68883"/>
            <a:ext cx="2120436" cy="531479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7"/>
          <p:cNvSpPr/>
          <p:nvPr/>
        </p:nvSpPr>
        <p:spPr>
          <a:xfrm>
            <a:off x="3644336" y="1701501"/>
            <a:ext cx="7028873" cy="271966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>
                <a:solidFill>
                  <a:schemeClr val="accent5"/>
                </a:solidFill>
                <a:latin typeface="Arial Rounded"/>
                <a:ea typeface="Arial Rounded"/>
                <a:cs typeface="Arial Rounded"/>
                <a:sym typeface="Arial Rounded"/>
              </a:rPr>
              <a:t>1º y 2º Final </a:t>
            </a:r>
            <a:endParaRPr sz="3200" b="1" dirty="0">
              <a:solidFill>
                <a:schemeClr val="accent5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Entregar </a:t>
            </a:r>
            <a:r>
              <a:rPr lang="es-ES" sz="2000" b="1" i="0" u="none" strike="noStrike" cap="none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todas las actividades</a:t>
            </a:r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 propuestas en clase</a:t>
            </a:r>
            <a:endParaRPr dirty="0"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/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Entrega </a:t>
            </a:r>
            <a:r>
              <a:rPr lang="es-ES" sz="2000" b="1" i="0" u="none" strike="noStrike" cap="none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todos los </a:t>
            </a:r>
            <a:r>
              <a:rPr lang="es-ES" sz="2000" b="1" i="0" u="none" strike="noStrike" cap="none" dirty="0" smtClean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retos </a:t>
            </a:r>
            <a:r>
              <a:rPr lang="es-ES" sz="2000" b="0" i="0" u="none" strike="noStrike" cap="none" dirty="0" smtClean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propuestos </a:t>
            </a:r>
            <a:r>
              <a:rPr lang="es-ES" sz="2000" b="0" i="0" u="none" strike="noStrike" cap="none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 </a:t>
            </a:r>
            <a:r>
              <a:rPr lang="es-ES" sz="2000" b="0" i="0" u="none" strike="noStrike" cap="none" dirty="0" smtClean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clase </a:t>
            </a:r>
          </a:p>
          <a:p>
            <a:pPr marL="457200" lvl="1"/>
            <a:endParaRPr lang="es-ES" sz="2000" dirty="0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/>
            <a:r>
              <a:rPr lang="es-ES" sz="2000" dirty="0" smtClean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Entregar</a:t>
            </a:r>
            <a:r>
              <a:rPr lang="es-ES" sz="2000" b="1" dirty="0" smtClean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000" b="1" dirty="0" smtClean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un nuevo reto</a:t>
            </a:r>
            <a:endParaRPr sz="2000" b="1" dirty="0">
              <a:solidFill>
                <a:srgbClr val="92D050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309048" y="68883"/>
            <a:ext cx="13082367" cy="630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24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300</Words>
  <Application>Microsoft Office PowerPoint</Application>
  <PresentationFormat>Panorámica</PresentationFormat>
  <Paragraphs>133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Arial Rounded</vt:lpstr>
      <vt:lpstr>Calibri</vt:lpstr>
      <vt:lpstr>Noto Sans Symbols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Ainhoa Zugadi Zulueta</cp:lastModifiedBy>
  <cp:revision>4</cp:revision>
  <dcterms:modified xsi:type="dcterms:W3CDTF">2024-09-17T09:00:51Z</dcterms:modified>
</cp:coreProperties>
</file>