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8" r:id="rId12"/>
    <p:sldId id="270" r:id="rId13"/>
    <p:sldId id="272" r:id="rId14"/>
    <p:sldId id="274" r:id="rId15"/>
    <p:sldId id="266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30/09/2019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es/url?sa=i&amp;rct=j&amp;q=&amp;esrc=s&amp;source=images&amp;cd=&amp;cad=rja&amp;uact=8&amp;docid=YDTCsLe6Klw-YM&amp;tbnid=nrZJaAvPYYG8kM:&amp;ved=0CAUQjRw&amp;url=http://seeseuno.es/tecnicas-cierre-ii/&amp;ei=uMi7U7q_NMjN7Aa6k4HoCQ&amp;bvm=bv.70138588,d.ZGU&amp;psig=AFQjCNEQ3AUAXM69PZyHNxjMPJUIWcsuhw&amp;ust=1404901897321438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hyperlink" Target="http://www.google.es/url?sa=i&amp;rct=j&amp;q=&amp;esrc=s&amp;source=images&amp;cd=&amp;cad=rja&amp;uact=8&amp;docid=I4_uFihScr6WdM&amp;tbnid=3TFKK093FkbPKM:&amp;ved=0CAUQjRw&amp;url=http://cumbreconsultinggroup.globered.com/categoria.asp?idcat%3D32&amp;ei=0Mi7U-zbIq2A7Qa974DQCQ&amp;bvm=bv.70138588,d.ZGU&amp;psig=AFQjCNEQ3AUAXM69PZyHNxjMPJUIWcsuhw&amp;ust=1404901897321438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Gestión de los conflictos en el equipo</a:t>
            </a:r>
            <a:endParaRPr lang="es-ES" dirty="0"/>
          </a:p>
        </p:txBody>
      </p:sp>
      <p:pic>
        <p:nvPicPr>
          <p:cNvPr id="1026" name="Picture 2" descr="C:\Users\Nerea\Desktop\descarga (6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32856"/>
            <a:ext cx="4143523" cy="3773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640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NEGOCIACIÓN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Contrato.</a:t>
            </a:r>
          </a:p>
          <a:p>
            <a:r>
              <a:rPr lang="es-ES" dirty="0" smtClean="0"/>
              <a:t>Condiciones de trabajo.</a:t>
            </a:r>
          </a:p>
          <a:p>
            <a:r>
              <a:rPr lang="es-ES" dirty="0" smtClean="0"/>
              <a:t>Con proveedores.</a:t>
            </a:r>
          </a:p>
          <a:p>
            <a:r>
              <a:rPr lang="es-ES" dirty="0" smtClean="0"/>
              <a:t>Con clientes</a:t>
            </a:r>
          </a:p>
          <a:p>
            <a:r>
              <a:rPr lang="es-ES" dirty="0" smtClean="0"/>
              <a:t>Con compañeros.</a:t>
            </a:r>
          </a:p>
          <a:p>
            <a:r>
              <a:rPr lang="es-ES" dirty="0" smtClean="0"/>
              <a:t>Convenios colectivos…</a:t>
            </a:r>
          </a:p>
          <a:p>
            <a:r>
              <a:rPr lang="es-ES" dirty="0" smtClean="0"/>
              <a:t>…pero no sólo en el mundo laboral, sino también en lo personal…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104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3075" name="2 Subtítulo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es-ES" altLang="es-ES" smtClean="0">
              <a:solidFill>
                <a:srgbClr val="898989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04823"/>
              </p:ext>
            </p:extLst>
          </p:nvPr>
        </p:nvGraphicFramePr>
        <p:xfrm>
          <a:off x="6540" y="65665"/>
          <a:ext cx="9137460" cy="7040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071"/>
                <a:gridCol w="2829269"/>
                <a:gridCol w="3096344"/>
                <a:gridCol w="2555776"/>
              </a:tblGrid>
              <a:tr h="262308"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T="45725" marB="45725"/>
                </a:tc>
                <a:tc gridSpan="3"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Estrategias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habituales en una negociación (según situación y contexto)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292760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 marT="45725" marB="45725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  -                              RELACION</a:t>
                      </a:r>
                      <a:r>
                        <a:rPr lang="es-ES" sz="1600" b="1" baseline="0" dirty="0" smtClean="0"/>
                        <a:t> CON LA OTRA PARTE                                       +</a:t>
                      </a:r>
                      <a:endParaRPr lang="es-ES" sz="1600" b="1" dirty="0"/>
                    </a:p>
                  </a:txBody>
                  <a:tcPr marT="45725" marB="45725"/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 marT="45725" marB="45725"/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 marT="45725" marB="45725"/>
                </a:tc>
              </a:tr>
              <a:tr h="1723463">
                <a:tc rowSpan="3"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+                     IMPORTANCIA DEL RESULTADO                      -</a:t>
                      </a:r>
                      <a:endParaRPr lang="es-ES" sz="1600" b="1" dirty="0"/>
                    </a:p>
                  </a:txBody>
                  <a:tcPr marT="45725" marB="45725"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IMPOSICION</a:t>
                      </a:r>
                    </a:p>
                    <a:p>
                      <a:pPr algn="ctr"/>
                      <a:r>
                        <a:rPr lang="es-ES" sz="1600" dirty="0" smtClean="0"/>
                        <a:t>(gano</a:t>
                      </a:r>
                      <a:r>
                        <a:rPr lang="es-ES" sz="1600" baseline="0" dirty="0" smtClean="0"/>
                        <a:t> yo – pierde él)</a:t>
                      </a:r>
                    </a:p>
                    <a:p>
                      <a:pPr algn="ctr"/>
                      <a:r>
                        <a:rPr lang="es-ES" sz="1600" dirty="0" smtClean="0"/>
                        <a:t>Posición de ganar a toda costa.</a:t>
                      </a:r>
                      <a:r>
                        <a:rPr lang="es-ES" sz="1600" baseline="0" dirty="0" smtClean="0"/>
                        <a:t> Sólo se persiguen los intereses propios a expensas de los de la otra parte. Se utiliza el poder y la coerción más que la persuasión. Puede dañar la relación futura entre las partes</a:t>
                      </a:r>
                      <a:endParaRPr lang="es-ES" sz="16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COLABORACIÓN</a:t>
                      </a:r>
                    </a:p>
                    <a:p>
                      <a:pPr algn="ctr"/>
                      <a:r>
                        <a:rPr lang="es-ES" sz="1600" dirty="0" smtClean="0"/>
                        <a:t>(gano</a:t>
                      </a:r>
                      <a:r>
                        <a:rPr lang="es-ES" sz="1600" baseline="0" dirty="0" smtClean="0"/>
                        <a:t> yo – gana él)</a:t>
                      </a:r>
                    </a:p>
                    <a:p>
                      <a:pPr algn="ctr"/>
                      <a:r>
                        <a:rPr lang="es-ES" sz="1600" baseline="0" dirty="0" smtClean="0"/>
                        <a:t>Se busca el acuerdo basado en el diálogo y los intereses comunes. Ayuda a buscar soluciones creativas y garantiza una buena relación en el futuro .</a:t>
                      </a:r>
                    </a:p>
                    <a:p>
                      <a:pPr algn="ctr"/>
                      <a:endParaRPr lang="es-ES" sz="1600" dirty="0"/>
                    </a:p>
                  </a:txBody>
                  <a:tcPr marT="45725" marB="45725"/>
                </a:tc>
              </a:tr>
              <a:tr h="1355792">
                <a:tc vMerge="1"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COMPROMISO</a:t>
                      </a:r>
                    </a:p>
                    <a:p>
                      <a:pPr algn="ctr"/>
                      <a:r>
                        <a:rPr lang="es-ES" sz="1600" dirty="0" smtClean="0"/>
                        <a:t>(pierdo yo – pierde él)</a:t>
                      </a:r>
                    </a:p>
                    <a:p>
                      <a:pPr algn="ctr"/>
                      <a:r>
                        <a:rPr lang="es-ES" sz="1600" dirty="0" smtClean="0"/>
                        <a:t>Todos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smtClean="0"/>
                        <a:t>ceden a partes iguales en sus expectativas para llegar a un punto intermedio. Se usa en conflictos simples,  cuando hay que tomar decisiones rápidas o no hay otras alternativas</a:t>
                      </a:r>
                      <a:endParaRPr lang="es-ES" sz="16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 marT="45725" marB="45725"/>
                </a:tc>
              </a:tr>
              <a:tr h="1355792">
                <a:tc vMerge="1">
                  <a:txBody>
                    <a:bodyPr/>
                    <a:lstStyle/>
                    <a:p>
                      <a:pPr algn="ctr"/>
                      <a:endParaRPr lang="es-ES" sz="1600" b="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EVITACION</a:t>
                      </a:r>
                    </a:p>
                    <a:p>
                      <a:pPr algn="ctr"/>
                      <a:r>
                        <a:rPr lang="es-ES" sz="1600" b="0" dirty="0" smtClean="0"/>
                        <a:t>(no negociar)</a:t>
                      </a:r>
                    </a:p>
                    <a:p>
                      <a:pPr algn="ctr"/>
                      <a:r>
                        <a:rPr lang="es-ES" sz="1600" b="0" dirty="0" smtClean="0"/>
                        <a:t>No</a:t>
                      </a:r>
                      <a:r>
                        <a:rPr lang="es-ES" sz="1600" b="0" baseline="0" dirty="0" smtClean="0"/>
                        <a:t> </a:t>
                      </a:r>
                      <a:r>
                        <a:rPr lang="es-ES" sz="1600" b="0" baseline="0" dirty="0" smtClean="0"/>
                        <a:t>se quiere negociar porque la negociación puede llevar a perder más que ganar, no es un asunto importante o se requiere más tiempo  y se puede retrasar</a:t>
                      </a:r>
                      <a:endParaRPr lang="es-ES" sz="1600" b="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ADAPTACION</a:t>
                      </a:r>
                    </a:p>
                    <a:p>
                      <a:pPr algn="ctr"/>
                      <a:r>
                        <a:rPr lang="es-ES" sz="1600" dirty="0" smtClean="0"/>
                        <a:t>(pierdo</a:t>
                      </a:r>
                      <a:r>
                        <a:rPr lang="es-ES" sz="1600" baseline="0" dirty="0" smtClean="0"/>
                        <a:t> yo – gana él)</a:t>
                      </a:r>
                    </a:p>
                    <a:p>
                      <a:pPr algn="ctr"/>
                      <a:r>
                        <a:rPr lang="es-ES" sz="1600" baseline="0" dirty="0" smtClean="0"/>
                        <a:t>No importan los resultados y lo que importa es mantener una buena relación, por lo que se cede a la otra parte Se busca así una ventaja en el futuro</a:t>
                      </a:r>
                      <a:endParaRPr lang="es-ES" sz="1600" dirty="0"/>
                    </a:p>
                  </a:txBody>
                  <a:tcPr marT="45725" marB="45725"/>
                </a:tc>
              </a:tr>
            </a:tbl>
          </a:graphicData>
        </a:graphic>
      </p:graphicFrame>
      <p:pic>
        <p:nvPicPr>
          <p:cNvPr id="307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17" y="3068638"/>
            <a:ext cx="1368425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058" y="4137040"/>
            <a:ext cx="1331913" cy="74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5" descr="burros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687" y="1340768"/>
            <a:ext cx="1533525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631" y="5661248"/>
            <a:ext cx="1671638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419475"/>
            <a:ext cx="1965325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9828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s-ES" altLang="es-ES" sz="2400" b="1" smtClean="0"/>
              <a:t>FASES DE LA NEGOCIACION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39750" y="2205038"/>
          <a:ext cx="7848600" cy="3944937"/>
        </p:xfrm>
        <a:graphic>
          <a:graphicData uri="http://schemas.openxmlformats.org/drawingml/2006/table">
            <a:tbl>
              <a:tblPr/>
              <a:tblGrid>
                <a:gridCol w="1944688"/>
                <a:gridCol w="5903912"/>
              </a:tblGrid>
              <a:tr h="39449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PREPARACION</a:t>
                      </a:r>
                    </a:p>
                  </a:txBody>
                  <a:tcPr marL="91437" marR="91437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BUSQUEDA DE INFORMACION </a:t>
                      </a:r>
                      <a:r>
                        <a:rPr kumimoji="0" lang="es-ES" alt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sobre la otra parte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alt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Personalidad, puntos fuertes  y débiles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alt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Necesidades, que es lo que busca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alt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 que tiempo dispone para negociar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alt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Que posición o poder tiene sobre nosotros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ESTABLECER OBJETIVOS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Fijar nuestos limites (siguiente diapositiva)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ELECCION DE ESTRATEGIA/S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Estilo de negociación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Tácticas a utilizar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ESCENARIO DE LA NEGOCIACION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Lugar, distribución espacio, orden del día, organización del tiempo,etc</a:t>
                      </a:r>
                    </a:p>
                  </a:txBody>
                  <a:tcPr marL="91437" marR="91437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27088" y="1052513"/>
          <a:ext cx="7416800" cy="639870"/>
        </p:xfrm>
        <a:graphic>
          <a:graphicData uri="http://schemas.openxmlformats.org/drawingml/2006/table">
            <a:tbl>
              <a:tblPr/>
              <a:tblGrid>
                <a:gridCol w="1854200"/>
                <a:gridCol w="1854200"/>
                <a:gridCol w="1854200"/>
                <a:gridCol w="1854200"/>
              </a:tblGrid>
              <a:tr h="639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PREPARACION</a:t>
                      </a:r>
                    </a:p>
                  </a:txBody>
                  <a:tcPr marT="45615" marB="45615" horzOverflow="overflow">
                    <a:lnL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TOMA CONTACTO</a:t>
                      </a:r>
                    </a:p>
                  </a:txBody>
                  <a:tcPr marT="45615" marB="456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DESARROLLO</a:t>
                      </a:r>
                    </a:p>
                  </a:txBody>
                  <a:tcPr marT="45615" marB="456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CIERRE</a:t>
                      </a:r>
                    </a:p>
                  </a:txBody>
                  <a:tcPr marT="45615" marB="45615" horzOverflow="overflow">
                    <a:lnL>
                      <a:noFill/>
                    </a:lnL>
                    <a:lnR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795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s-ES" altLang="es-ES" sz="2400" b="1" smtClean="0"/>
              <a:t>FASES DE LA NEGOCIACION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39750" y="2205038"/>
          <a:ext cx="7848600" cy="4287837"/>
        </p:xfrm>
        <a:graphic>
          <a:graphicData uri="http://schemas.openxmlformats.org/drawingml/2006/table">
            <a:tbl>
              <a:tblPr/>
              <a:tblGrid>
                <a:gridCol w="1584325"/>
                <a:gridCol w="6264275"/>
              </a:tblGrid>
              <a:tr h="172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TOMA DE CONTACTO</a:t>
                      </a:r>
                    </a:p>
                  </a:txBody>
                  <a:tcPr marL="91437" marR="91437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TANTEO Y BUSQUEDA DE INFORMACION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Conocer las posiciones de la otra parte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Aplicar la escucha activa, atención  al lenguaje verbal y no verbal, preguntar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Presentar las propias posiciones</a:t>
                      </a:r>
                    </a:p>
                  </a:txBody>
                  <a:tcPr marL="91437" marR="91437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06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DESARROLLO</a:t>
                      </a:r>
                    </a:p>
                  </a:txBody>
                  <a:tcPr marL="91437" marR="91437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Acercar posturas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Utilizando argumentos y rebatiendo  argumentos otra parte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Intercambio de concesiones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 hay puntos muertos o bloqueos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alt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Buscar nuevos enfoques y alternativas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alt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Realizar pausas o aplazamientos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alt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Recurrir </a:t>
                      </a:r>
                      <a:r>
                        <a:rPr kumimoji="0" lang="es-ES" alt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un intermediario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27088" y="1052513"/>
          <a:ext cx="7416800" cy="639870"/>
        </p:xfrm>
        <a:graphic>
          <a:graphicData uri="http://schemas.openxmlformats.org/drawingml/2006/table">
            <a:tbl>
              <a:tblPr/>
              <a:tblGrid>
                <a:gridCol w="1854200"/>
                <a:gridCol w="1854200"/>
                <a:gridCol w="1854200"/>
                <a:gridCol w="1854200"/>
              </a:tblGrid>
              <a:tr h="639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PREPARACION</a:t>
                      </a:r>
                    </a:p>
                  </a:txBody>
                  <a:tcPr marT="45615" marB="45615" horzOverflow="overflow">
                    <a:lnL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TOMA CONTACTO</a:t>
                      </a:r>
                    </a:p>
                  </a:txBody>
                  <a:tcPr marT="45615" marB="456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DESARROLLO</a:t>
                      </a:r>
                    </a:p>
                  </a:txBody>
                  <a:tcPr marT="45615" marB="456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CIERRE</a:t>
                      </a:r>
                    </a:p>
                  </a:txBody>
                  <a:tcPr marT="45615" marB="45615" horzOverflow="overflow">
                    <a:lnL>
                      <a:noFill/>
                    </a:lnL>
                    <a:lnR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970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s-ES" altLang="es-ES" sz="2400" b="1" smtClean="0"/>
              <a:t>FASES DE LA NEGOCIACION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39750" y="2205038"/>
          <a:ext cx="7848600" cy="1463675"/>
        </p:xfrm>
        <a:graphic>
          <a:graphicData uri="http://schemas.openxmlformats.org/drawingml/2006/table">
            <a:tbl>
              <a:tblPr/>
              <a:tblGrid>
                <a:gridCol w="1584325"/>
                <a:gridCol w="6264275"/>
              </a:tblGrid>
              <a:tr h="146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CIERRE</a:t>
                      </a:r>
                    </a:p>
                  </a:txBody>
                  <a:tcPr marL="91437" marR="91437" marT="45755" marB="457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Acuerdo: </a:t>
                      </a:r>
                      <a:r>
                        <a:rPr kumimoji="0" lang="es-ES" alt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solución aceptable para todos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Registro por escrito del acuerdo:  </a:t>
                      </a:r>
                      <a:r>
                        <a:rPr kumimoji="0" lang="es-ES" alt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para que no haya dudas sobre lo acordado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Seguimiento </a:t>
                      </a:r>
                      <a:r>
                        <a:rPr kumimoji="0" lang="es-ES" alt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del acuerdo: </a:t>
                      </a:r>
                      <a:r>
                        <a:rPr kumimoji="0" lang="es-ES" alt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para comprobar el grado de cumplimiento</a:t>
                      </a:r>
                    </a:p>
                  </a:txBody>
                  <a:tcPr marL="91437" marR="91437" marT="45755" marB="457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27088" y="1052513"/>
          <a:ext cx="7416800" cy="639870"/>
        </p:xfrm>
        <a:graphic>
          <a:graphicData uri="http://schemas.openxmlformats.org/drawingml/2006/table">
            <a:tbl>
              <a:tblPr/>
              <a:tblGrid>
                <a:gridCol w="1854200"/>
                <a:gridCol w="1854200"/>
                <a:gridCol w="1854200"/>
                <a:gridCol w="1854200"/>
              </a:tblGrid>
              <a:tr h="639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PREPARACION</a:t>
                      </a:r>
                    </a:p>
                  </a:txBody>
                  <a:tcPr marT="45615" marB="45615" horzOverflow="overflow">
                    <a:lnL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TOMA CONTACTO</a:t>
                      </a:r>
                    </a:p>
                  </a:txBody>
                  <a:tcPr marT="45615" marB="456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DESARROLLO</a:t>
                      </a:r>
                    </a:p>
                  </a:txBody>
                  <a:tcPr marT="45615" marB="456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CIERRE</a:t>
                      </a:r>
                    </a:p>
                  </a:txBody>
                  <a:tcPr marT="45615" marB="45615" horzOverflow="overflow">
                    <a:lnL>
                      <a:noFill/>
                    </a:lnL>
                    <a:lnR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692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7188" name="Picture 2" descr="http://new.seeseuno.es/wp-content/uploads/2012/01/negociac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924300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icture 4" descr="http://static.globered.com/images/users/292065/2011083001290600001974440000292065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902075"/>
            <a:ext cx="24765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450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DINÁMICA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dilema del prisionero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843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dirty="0" smtClean="0"/>
              <a:t>¿QUÉ ES PARA VOSOTROS EL CONFLICTO?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2470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Conflicto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 smtClean="0"/>
              <a:t>Hablamos de conflicto cuando dos o más personas tienen intereses, necesidades u objetivos diferentes e incompatibles.</a:t>
            </a:r>
          </a:p>
          <a:p>
            <a:pPr algn="just"/>
            <a:endParaRPr lang="es-ES" dirty="0"/>
          </a:p>
        </p:txBody>
      </p:sp>
      <p:pic>
        <p:nvPicPr>
          <p:cNvPr id="3075" name="Picture 3" descr="C:\Users\Nerea\Desktop\descarga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435416"/>
            <a:ext cx="17526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86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Fuentes de conflicto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Mala coordinación: 2 haces la misma tarea y otra queda sin realizar.</a:t>
            </a:r>
          </a:p>
          <a:p>
            <a:r>
              <a:rPr lang="es-ES" dirty="0" smtClean="0"/>
              <a:t>Puntos de vista diferentes.</a:t>
            </a:r>
          </a:p>
          <a:p>
            <a:r>
              <a:rPr lang="es-ES" dirty="0" smtClean="0"/>
              <a:t>No compartir los mismos objetivos.</a:t>
            </a:r>
          </a:p>
          <a:p>
            <a:r>
              <a:rPr lang="es-ES" dirty="0" smtClean="0"/>
              <a:t>Recursos limitados.</a:t>
            </a:r>
          </a:p>
          <a:p>
            <a:r>
              <a:rPr lang="es-ES" dirty="0" smtClean="0"/>
              <a:t>Choques entre personalidades </a:t>
            </a:r>
          </a:p>
          <a:p>
            <a:r>
              <a:rPr lang="es-ES" dirty="0" smtClean="0"/>
              <a:t>Mala comunicación</a:t>
            </a:r>
          </a:p>
          <a:p>
            <a:r>
              <a:rPr lang="es-ES" dirty="0" smtClean="0"/>
              <a:t>Liderazgo ineficaz.</a:t>
            </a:r>
          </a:p>
          <a:p>
            <a:r>
              <a:rPr lang="es-ES" dirty="0" smtClean="0"/>
              <a:t>Desconfianza entre compañeros y compañeras. 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2143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de conflicto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4040188" cy="639762"/>
          </a:xfrm>
        </p:spPr>
        <p:txBody>
          <a:bodyPr/>
          <a:lstStyle/>
          <a:p>
            <a:r>
              <a:rPr lang="es-ES" dirty="0" smtClean="0"/>
              <a:t>GRADO PERCEPCIÓN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7544" y="1988841"/>
            <a:ext cx="3816424" cy="158417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r>
              <a:rPr lang="es-ES" sz="2100" dirty="0" smtClean="0"/>
              <a:t>MANIFIESTO: reconocido por las partes, abierta y explícitamente. </a:t>
            </a:r>
          </a:p>
          <a:p>
            <a:r>
              <a:rPr lang="es-ES" sz="2100" dirty="0" smtClean="0"/>
              <a:t>LATENTE: no reconocido, se intenta ocultar, pero se percibe (se evita el diálogo…)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9788" y="1412776"/>
            <a:ext cx="4041775" cy="639762"/>
          </a:xfrm>
        </p:spPr>
        <p:txBody>
          <a:bodyPr/>
          <a:lstStyle/>
          <a:p>
            <a:r>
              <a:rPr lang="es-ES" dirty="0" smtClean="0"/>
              <a:t>Nº PERSONAS AFECTADAS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847" y="1988841"/>
            <a:ext cx="3454546" cy="158417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s-ES" dirty="0" smtClean="0"/>
          </a:p>
          <a:p>
            <a:r>
              <a:rPr lang="es-ES" sz="1800" dirty="0" smtClean="0"/>
              <a:t>INDIVIDUALES</a:t>
            </a:r>
          </a:p>
          <a:p>
            <a:r>
              <a:rPr lang="es-ES" sz="1800" dirty="0" smtClean="0"/>
              <a:t>COLECTIVO</a:t>
            </a:r>
            <a:endParaRPr lang="es-ES" sz="1800" dirty="0"/>
          </a:p>
        </p:txBody>
      </p:sp>
      <p:sp>
        <p:nvSpPr>
          <p:cNvPr id="7" name="2 Marcador de texto"/>
          <p:cNvSpPr txBox="1">
            <a:spLocks/>
          </p:cNvSpPr>
          <p:nvPr/>
        </p:nvSpPr>
        <p:spPr>
          <a:xfrm>
            <a:off x="496132" y="3869358"/>
            <a:ext cx="36004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NIVEL JERÁRQUICO</a:t>
            </a:r>
            <a:endParaRPr lang="es-ES" dirty="0"/>
          </a:p>
        </p:txBody>
      </p:sp>
      <p:sp>
        <p:nvSpPr>
          <p:cNvPr id="8" name="2 Marcador de texto"/>
          <p:cNvSpPr txBox="1">
            <a:spLocks/>
          </p:cNvSpPr>
          <p:nvPr/>
        </p:nvSpPr>
        <p:spPr>
          <a:xfrm>
            <a:off x="4860032" y="389423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CONSECUENCIAS</a:t>
            </a:r>
            <a:endParaRPr lang="es-ES" dirty="0"/>
          </a:p>
        </p:txBody>
      </p:sp>
      <p:sp>
        <p:nvSpPr>
          <p:cNvPr id="9" name="3 Marcador de contenido"/>
          <p:cNvSpPr txBox="1">
            <a:spLocks/>
          </p:cNvSpPr>
          <p:nvPr/>
        </p:nvSpPr>
        <p:spPr>
          <a:xfrm>
            <a:off x="496132" y="4544595"/>
            <a:ext cx="3816424" cy="15841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s-ES" dirty="0" smtClean="0"/>
          </a:p>
          <a:p>
            <a:r>
              <a:rPr lang="es-ES" sz="2100" dirty="0" smtClean="0"/>
              <a:t>HORIZONTAL </a:t>
            </a:r>
          </a:p>
          <a:p>
            <a:r>
              <a:rPr lang="es-ES" sz="2100" dirty="0" smtClean="0"/>
              <a:t>VERTICAL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10" name="3 Marcador de contenido"/>
          <p:cNvSpPr txBox="1">
            <a:spLocks/>
          </p:cNvSpPr>
          <p:nvPr/>
        </p:nvSpPr>
        <p:spPr>
          <a:xfrm>
            <a:off x="4644008" y="4544595"/>
            <a:ext cx="3816424" cy="15841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s-ES" dirty="0" smtClean="0"/>
          </a:p>
          <a:p>
            <a:r>
              <a:rPr lang="es-ES" sz="2100" dirty="0" smtClean="0"/>
              <a:t>POSITIVAS </a:t>
            </a:r>
          </a:p>
          <a:p>
            <a:r>
              <a:rPr lang="es-ES" sz="2100" dirty="0" smtClean="0"/>
              <a:t>NEGATIVAS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001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Prevención del conflicto</a:t>
            </a:r>
            <a:endParaRPr lang="es-E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4391980" y="1556792"/>
            <a:ext cx="46855" cy="4595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V="1">
            <a:off x="710214" y="3933057"/>
            <a:ext cx="7590406" cy="17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 redondeado"/>
          <p:cNvSpPr/>
          <p:nvPr/>
        </p:nvSpPr>
        <p:spPr>
          <a:xfrm>
            <a:off x="5436096" y="1988840"/>
            <a:ext cx="2520280" cy="161598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Asertividad</a:t>
            </a:r>
            <a:endParaRPr lang="es-ES" sz="2800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5436096" y="4205184"/>
            <a:ext cx="2520280" cy="161598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1246810" y="4205184"/>
            <a:ext cx="2520280" cy="161598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Comunicación</a:t>
            </a:r>
            <a:endParaRPr lang="es-ES" sz="2800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1246810" y="1988840"/>
            <a:ext cx="2520280" cy="16159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Buen ambiente</a:t>
            </a:r>
            <a:endParaRPr lang="es-ES" sz="2800" dirty="0"/>
          </a:p>
        </p:txBody>
      </p:sp>
      <p:sp>
        <p:nvSpPr>
          <p:cNvPr id="22" name="21 Rectángulo"/>
          <p:cNvSpPr/>
          <p:nvPr/>
        </p:nvSpPr>
        <p:spPr>
          <a:xfrm>
            <a:off x="6028466" y="4831835"/>
            <a:ext cx="13771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" sz="2800" dirty="0" smtClean="0">
                <a:solidFill>
                  <a:prstClr val="white"/>
                </a:solidFill>
              </a:rPr>
              <a:t>Empatía</a:t>
            </a:r>
            <a:endParaRPr lang="es-ES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01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Procedimientos para la solución de conflictos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s-ES" dirty="0" smtClean="0"/>
              <a:t>INTERVIENEN SOLO LAS PERSONAS EN CONFLICTO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7544" y="2420888"/>
            <a:ext cx="4040188" cy="3951288"/>
          </a:xfrm>
        </p:spPr>
        <p:txBody>
          <a:bodyPr/>
          <a:lstStyle/>
          <a:p>
            <a:r>
              <a:rPr lang="es-ES" dirty="0" smtClean="0"/>
              <a:t>CONFRONTACIÓN</a:t>
            </a:r>
          </a:p>
          <a:p>
            <a:pPr marL="0" indent="0">
              <a:buNone/>
            </a:pP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NEGOCIACIÓN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35131" y="1528186"/>
            <a:ext cx="4041775" cy="6397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s-ES" dirty="0" smtClean="0"/>
              <a:t>INTERVIENEN OTRAS PERSONAS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87939"/>
            <a:ext cx="4041775" cy="3951288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CONCILIACIÓN: suavizar el ambiente, invitando a no discutir y reconducir conversación.</a:t>
            </a:r>
          </a:p>
          <a:p>
            <a:r>
              <a:rPr lang="es-ES" dirty="0" smtClean="0"/>
              <a:t>MEDIACIÓN: escuchar partes en conflicto, se informa, se propone una solución, se acepta o no.</a:t>
            </a:r>
          </a:p>
          <a:p>
            <a:r>
              <a:rPr lang="es-ES" dirty="0" smtClean="0"/>
              <a:t>ARBITRAJE: la solución al problema la plantea una persona ajena. </a:t>
            </a:r>
          </a:p>
          <a:p>
            <a:r>
              <a:rPr lang="es-ES" dirty="0" smtClean="0"/>
              <a:t>TRIBUNALES.</a:t>
            </a:r>
          </a:p>
          <a:p>
            <a:endParaRPr lang="es-ES" dirty="0"/>
          </a:p>
        </p:txBody>
      </p:sp>
      <p:pic>
        <p:nvPicPr>
          <p:cNvPr id="4098" name="Picture 2" descr="C:\Users\Nerea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2924944"/>
            <a:ext cx="1822874" cy="101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Nerea\Desktop\descarga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790" y="4696540"/>
            <a:ext cx="2176541" cy="1448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380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DINÁMICA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Clínica del rumor </a:t>
            </a:r>
          </a:p>
        </p:txBody>
      </p:sp>
    </p:spTree>
    <p:extLst>
      <p:ext uri="{BB962C8B-B14F-4D97-AF65-F5344CB8AC3E}">
        <p14:creationId xmlns:p14="http://schemas.microsoft.com/office/powerpoint/2010/main" val="388945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2" descr="Resultado de imagen de NEGOCIAC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1150" cy="616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22225" y="6149975"/>
            <a:ext cx="9144000" cy="7080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4000" b="1">
                <a:solidFill>
                  <a:schemeClr val="bg1"/>
                </a:solidFill>
              </a:rPr>
              <a:t>NEGOCIACION</a:t>
            </a:r>
          </a:p>
        </p:txBody>
      </p:sp>
    </p:spTree>
    <p:extLst>
      <p:ext uri="{BB962C8B-B14F-4D97-AF65-F5344CB8AC3E}">
        <p14:creationId xmlns:p14="http://schemas.microsoft.com/office/powerpoint/2010/main" val="41831078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657</Words>
  <Application>Microsoft Office PowerPoint</Application>
  <PresentationFormat>Presentación en pantalla (4:3)</PresentationFormat>
  <Paragraphs>126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Gestión de los conflictos en el equipo</vt:lpstr>
      <vt:lpstr>Presentación de PowerPoint</vt:lpstr>
      <vt:lpstr>Conflicto</vt:lpstr>
      <vt:lpstr>Fuentes de conflicto</vt:lpstr>
      <vt:lpstr>Tipos de conflicto</vt:lpstr>
      <vt:lpstr>Prevención del conflicto</vt:lpstr>
      <vt:lpstr>Procedimientos para la solución de conflictos</vt:lpstr>
      <vt:lpstr>DINÁMICA</vt:lpstr>
      <vt:lpstr>Presentación de PowerPoint</vt:lpstr>
      <vt:lpstr>NEGOCIACIÓN</vt:lpstr>
      <vt:lpstr>Presentación de PowerPoint</vt:lpstr>
      <vt:lpstr>FASES DE LA NEGOCIACION</vt:lpstr>
      <vt:lpstr>FASES DE LA NEGOCIACION</vt:lpstr>
      <vt:lpstr>FASES DE LA NEGOCIACION</vt:lpstr>
      <vt:lpstr>DINÁMICA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de los conflictos en el equipo</dc:title>
  <dc:creator>Nerea</dc:creator>
  <cp:lastModifiedBy>Nerea</cp:lastModifiedBy>
  <cp:revision>46</cp:revision>
  <dcterms:created xsi:type="dcterms:W3CDTF">2019-09-19T10:37:41Z</dcterms:created>
  <dcterms:modified xsi:type="dcterms:W3CDTF">2019-09-30T09:18:32Z</dcterms:modified>
</cp:coreProperties>
</file>