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7099300" cy="10234613"/>
  <p:defaultTextStyle>
    <a:lvl1pPr marL="0" indent="0" algn="l" defTabSz="914400">
      <a:lnSpc>
        <a:spcPct val="100000"/>
      </a:lnSpc>
      <a:spcBef>
        <a:spcPts val="0"/>
      </a:spcBef>
      <a:spcAft>
        <a:spcPts val="0"/>
      </a:spcAft>
      <a:buNone/>
      <a:defRPr lang="es-ES" sz="2400" b="0" i="0">
        <a:solidFill>
          <a:schemeClr val="dk1"/>
        </a:solidFill>
        <a:latin typeface="Times New Roman"/>
      </a:defRPr>
    </a:lvl1pPr>
    <a:lvl2pPr marL="457200" indent="457200" algn="l" defTabSz="914400">
      <a:lnSpc>
        <a:spcPct val="100000"/>
      </a:lnSpc>
      <a:spcBef>
        <a:spcPts val="0"/>
      </a:spcBef>
      <a:spcAft>
        <a:spcPts val="0"/>
      </a:spcAft>
      <a:buNone/>
      <a:defRPr lang="es-ES" sz="2400" b="0" i="0">
        <a:solidFill>
          <a:schemeClr val="dk1"/>
        </a:solidFill>
        <a:latin typeface="Times New Roman"/>
      </a:defRPr>
    </a:lvl2pPr>
    <a:lvl3pPr marL="914400" indent="914400" algn="l" defTabSz="914400">
      <a:lnSpc>
        <a:spcPct val="100000"/>
      </a:lnSpc>
      <a:spcBef>
        <a:spcPts val="0"/>
      </a:spcBef>
      <a:spcAft>
        <a:spcPts val="0"/>
      </a:spcAft>
      <a:buNone/>
      <a:defRPr lang="es-ES" sz="2400" b="0" i="0">
        <a:solidFill>
          <a:schemeClr val="dk1"/>
        </a:solidFill>
        <a:latin typeface="Times New Roman"/>
      </a:defRPr>
    </a:lvl3pPr>
    <a:lvl4pPr marL="1371600" indent="1371600" algn="l" defTabSz="914400">
      <a:lnSpc>
        <a:spcPct val="100000"/>
      </a:lnSpc>
      <a:spcBef>
        <a:spcPts val="0"/>
      </a:spcBef>
      <a:spcAft>
        <a:spcPts val="0"/>
      </a:spcAft>
      <a:buNone/>
      <a:defRPr lang="es-ES" sz="2400" b="0" i="0">
        <a:solidFill>
          <a:schemeClr val="dk1"/>
        </a:solidFill>
        <a:latin typeface="Times New Roman"/>
      </a:defRPr>
    </a:lvl4pPr>
    <a:lvl5pPr marL="1828800" indent="1828800" algn="l" defTabSz="914400">
      <a:lnSpc>
        <a:spcPct val="100000"/>
      </a:lnSpc>
      <a:spcBef>
        <a:spcPts val="0"/>
      </a:spcBef>
      <a:spcAft>
        <a:spcPts val="0"/>
      </a:spcAft>
      <a:buNone/>
      <a:defRPr lang="es-ES" sz="2400" b="0" i="0">
        <a:solidFill>
          <a:schemeClr val="dk1"/>
        </a:solidFill>
        <a:latin typeface="Times New Roman"/>
      </a:defRPr>
    </a:lvl5pPr>
    <a:lvl6pPr>
      <a:defRPr lang="es-ES" sz="1800"/>
    </a:lvl6pPr>
    <a:lvl7pPr>
      <a:defRPr lang="es-ES" sz="1800"/>
    </a:lvl7pPr>
    <a:lvl8pPr>
      <a:defRPr lang="es-ES" sz="1800"/>
    </a:lvl8pPr>
    <a:lvl9pPr>
      <a:defRPr lang="es-ES" sz="1800"/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ShapeType="1"/>
          </p:cNvSpPr>
          <p:nvPr>
            <p:ph type="hdr"/>
          </p:nvPr>
        </p:nvSpPr>
        <p:spPr bwMode="auto">
          <a:xfrm>
            <a:off x="0" y="0"/>
            <a:ext cx="3076574" cy="512762"/>
          </a:xfrm>
          <a:prstGeom prst="rect">
            <a:avLst/>
          </a:prstGeom>
          <a:noFill/>
        </p:spPr>
        <p:txBody>
          <a:bodyPr lIns="97404" tIns="48704" rIns="97404" bIns="48704"/>
          <a:lstStyle/>
          <a:p>
            <a:pPr>
              <a:defRPr/>
            </a:pPr>
            <a:endParaRPr sz="1400"/>
          </a:p>
        </p:txBody>
      </p:sp>
      <p:sp>
        <p:nvSpPr>
          <p:cNvPr id="16387" name="Rectangle 3"/>
          <p:cNvSpPr>
            <a:spLocks noGrp="1" noChangeShapeType="1"/>
          </p:cNvSpPr>
          <p:nvPr>
            <p:ph type="dt" idx="1"/>
          </p:nvPr>
        </p:nvSpPr>
        <p:spPr bwMode="auto">
          <a:xfrm>
            <a:off x="4021137" y="0"/>
            <a:ext cx="3076574" cy="512762"/>
          </a:xfrm>
          <a:prstGeom prst="rect">
            <a:avLst/>
          </a:prstGeom>
          <a:noFill/>
        </p:spPr>
        <p:txBody>
          <a:bodyPr lIns="97404" tIns="48704" rIns="97404" bIns="48704"/>
          <a:lstStyle/>
          <a:p>
            <a:pPr>
              <a:defRPr/>
            </a:pPr>
            <a:endParaRPr sz="1400"/>
          </a:p>
        </p:txBody>
      </p:sp>
      <p:sp>
        <p:nvSpPr>
          <p:cNvPr id="16388" name="Rectangle 4"/>
          <p:cNvSpPr>
            <a:spLocks noGrp="1" noRot="1" noChangeAspect="1" noChangeShapeType="1"/>
          </p:cNvSpPr>
          <p:nvPr>
            <p:ph type="sldImg" idx="2"/>
          </p:nvPr>
        </p:nvSpPr>
        <p:spPr bwMode="auto">
          <a:xfrm>
            <a:off x="990600" y="766762"/>
            <a:ext cx="5118100" cy="3838575"/>
          </a:xfrm>
          <a:prstGeom prst="rect">
            <a:avLst/>
          </a:prstGeom>
          <a:noFill/>
          <a:ln w="9524">
            <a:solidFill>
              <a:srgbClr val="000000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6389" name="Rectangle 5"/>
          <p:cNvSpPr>
            <a:spLocks noGrp="1" noChangeShapeType="1"/>
          </p:cNvSpPr>
          <p:nvPr>
            <p:ph type="body" idx="3"/>
          </p:nvPr>
        </p:nvSpPr>
        <p:spPr bwMode="auto">
          <a:xfrm>
            <a:off x="709612" y="4864100"/>
            <a:ext cx="5680075" cy="4603750"/>
          </a:xfrm>
          <a:prstGeom prst="rect">
            <a:avLst/>
          </a:prstGeom>
          <a:noFill/>
        </p:spPr>
        <p:txBody>
          <a:bodyPr lIns="97404" tIns="48704" rIns="97404" bIns="48704"/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Times New Roman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Times New Roman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Times New Roman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Times New Roman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Haga clic para modificar el estilo de texto del patrón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/>
              <a:t>Segundo nivel</a:t>
            </a:r>
          </a:p>
          <a:p>
            <a:pPr marL="914400" lvl="2" indent="0">
              <a:spcBef>
                <a:spcPts val="0"/>
              </a:spcBef>
              <a:buNone/>
              <a:defRPr/>
            </a:pPr>
            <a:r>
              <a:rPr/>
              <a:t>Tercer nivel</a:t>
            </a:r>
          </a:p>
          <a:p>
            <a:pPr marL="1371600" lvl="3" indent="0">
              <a:spcBef>
                <a:spcPts val="0"/>
              </a:spcBef>
              <a:buNone/>
              <a:defRPr/>
            </a:pPr>
            <a:r>
              <a:rPr/>
              <a:t>Cuarto nivel</a:t>
            </a:r>
          </a:p>
          <a:p>
            <a:pPr marL="1828800" lvl="4" indent="0">
              <a:spcBef>
                <a:spcPts val="0"/>
              </a:spcBef>
              <a:buNone/>
              <a:defRPr/>
            </a:pPr>
            <a:r>
              <a:rPr/>
              <a:t>Quinto nivel</a:t>
            </a:r>
          </a:p>
        </p:txBody>
      </p:sp>
      <p:sp>
        <p:nvSpPr>
          <p:cNvPr id="16390" name="Rectangle 6"/>
          <p:cNvSpPr>
            <a:spLocks noGrp="1" noChangeShapeType="1"/>
          </p:cNvSpPr>
          <p:nvPr>
            <p:ph type="ftr" idx="4"/>
          </p:nvPr>
        </p:nvSpPr>
        <p:spPr bwMode="auto">
          <a:xfrm>
            <a:off x="0" y="9720262"/>
            <a:ext cx="3076574" cy="512762"/>
          </a:xfrm>
          <a:prstGeom prst="rect">
            <a:avLst/>
          </a:prstGeom>
          <a:noFill/>
        </p:spPr>
        <p:txBody>
          <a:bodyPr lIns="97404" tIns="48704" rIns="97404" bIns="48704" anchor="b"/>
          <a:lstStyle/>
          <a:p>
            <a:pPr>
              <a:defRPr/>
            </a:pPr>
            <a:endParaRPr sz="1400"/>
          </a:p>
        </p:txBody>
      </p:sp>
      <p:sp>
        <p:nvSpPr>
          <p:cNvPr id="16391" name="Rectangle 7"/>
          <p:cNvSpPr>
            <a:spLocks noGrp="1" noChangeShapeType="1"/>
          </p:cNvSpPr>
          <p:nvPr>
            <p:ph type="sldNum" idx="5"/>
          </p:nvPr>
        </p:nvSpPr>
        <p:spPr bwMode="auto">
          <a:xfrm>
            <a:off x="4021137" y="9720262"/>
            <a:ext cx="3076574" cy="512762"/>
          </a:xfrm>
          <a:prstGeom prst="rect">
            <a:avLst/>
          </a:prstGeom>
          <a:noFill/>
        </p:spPr>
        <p:txBody>
          <a:bodyPr lIns="97404" tIns="48704" rIns="97404" bIns="48704" anchor="b"/>
          <a:lstStyle>
            <a:lvl1pPr marL="0" indent="0" algn="l" defTabSz="9747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1pPr>
            <a:lvl2pPr marL="457200" indent="457200" algn="l" defTabSz="9747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2pPr>
            <a:lvl3pPr marL="914400" indent="914400" algn="l" defTabSz="9747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3pPr>
            <a:lvl4pPr marL="1371600" indent="1371600" algn="l" defTabSz="9747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4pPr>
            <a:lvl5pPr marL="1828800" indent="1828800" algn="l" defTabSz="9747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r" defTabSz="974725">
              <a:spcBef>
                <a:spcPts val="0"/>
              </a:spcBef>
              <a:buNone/>
              <a:defRPr/>
            </a:pPr>
            <a:fld id="{D038279B-FC19-497E-A7D1-5ADD9CAF016F}" type="slidenum">
              <a:rPr sz="1500"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 txBox="1">
            <a:spLocks noGrp="1" noChangeShapeType="1"/>
          </p:cNvSpPr>
          <p:nvPr>
            <p:ph type="sldNum"/>
          </p:nvPr>
        </p:nvSpPr>
        <p:spPr bwMode="auto">
          <a:xfrm>
            <a:off x="4021137" y="9720262"/>
            <a:ext cx="3076574" cy="512762"/>
          </a:xfrm>
          <a:prstGeom prst="rect">
            <a:avLst/>
          </a:prstGeom>
          <a:noFill/>
        </p:spPr>
        <p:txBody>
          <a:bodyPr lIns="96064" tIns="48032" rIns="96064" bIns="48032" anchor="b"/>
          <a:lstStyle/>
          <a:p>
            <a:pPr lvl="0" algn="r" defTabSz="925512">
              <a:spcBef>
                <a:spcPts val="0"/>
              </a:spcBef>
              <a:defRPr/>
            </a:pPr>
            <a:fld id="{D038279B-FC19-497E-A7D1-5ADD9CAF016F}" type="slidenum">
              <a:rPr lang="es-ES"/>
              <a:t>1</a:t>
            </a:fld>
            <a:endParaRPr/>
          </a:p>
        </p:txBody>
      </p:sp>
      <p:sp>
        <p:nvSpPr>
          <p:cNvPr id="17411" name="Rectangle 2"/>
          <p:cNvSpPr>
            <a:spLocks noGrp="1" noRot="1" noChangeAspect="1" noChangeShapeType="1"/>
          </p:cNvSpPr>
          <p:nvPr>
            <p:ph type="sldImg"/>
          </p:nvPr>
        </p:nvSpPr>
        <p:spPr bwMode="auto">
          <a:xfrm>
            <a:off x="990600" y="766762"/>
            <a:ext cx="5118100" cy="3838575"/>
          </a:xfrm>
          <a:prstGeom prst="rect">
            <a:avLst/>
          </a:prstGeom>
        </p:spPr>
        <p:txBody>
          <a:bodyPr lIns="94181" tIns="47091" rIns="94181" bIns="47091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7412" name="Rectangle 3"/>
          <p:cNvSpPr>
            <a:spLocks noGrp="1" noChangeShapeType="1"/>
          </p:cNvSpPr>
          <p:nvPr>
            <p:ph type="body" idx="1"/>
          </p:nvPr>
        </p:nvSpPr>
        <p:spPr bwMode="auto">
          <a:xfrm>
            <a:off x="709612" y="4864100"/>
            <a:ext cx="5680075" cy="4603750"/>
          </a:xfrm>
          <a:prstGeom prst="rect">
            <a:avLst/>
          </a:prstGeom>
          <a:noFill/>
        </p:spPr>
        <p:txBody>
          <a:bodyPr lIns="97404" tIns="48704" rIns="97404" bIns="48704" anchor="t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9F069AB-E8FF-E0CB-EC10-8B3BC32EA8D4}" type="slidenum">
              <a:rPr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1639CFD-4507-19F7-BD73-5CCDAE19F345}" type="slidenum">
              <a:rPr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8AB3A88-8A37-A3B0-5518-F60636851CE2}" type="slidenum">
              <a:rPr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3397E33-6566-4D67-3B5B-D0060508CC5F}" type="slidenum">
              <a:rPr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275145F-36F0-C0DB-D89B-0C580076FE8D}" type="slidenum">
              <a:rPr/>
              <a:t>14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E770034-F510-0014-C644-36369EF015D3}" type="slidenum">
              <a:rPr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DA76B34-3FD1-588F-B5EB-A13579F1F9AE}" type="slidenum">
              <a:rPr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6A03F81-C27E-7A98-F104-AB1E60A4CDDF}" type="slidenum">
              <a:rPr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 txBox="1">
            <a:spLocks noGrp="1" noChangeShapeType="1"/>
          </p:cNvSpPr>
          <p:nvPr>
            <p:ph type="sldNum"/>
          </p:nvPr>
        </p:nvSpPr>
        <p:spPr bwMode="auto">
          <a:xfrm>
            <a:off x="4021137" y="9720262"/>
            <a:ext cx="3076574" cy="512762"/>
          </a:xfrm>
          <a:prstGeom prst="rect">
            <a:avLst/>
          </a:prstGeom>
          <a:noFill/>
        </p:spPr>
        <p:txBody>
          <a:bodyPr lIns="97404" tIns="48704" rIns="97404" bIns="48704" anchor="b"/>
          <a:lstStyle/>
          <a:p>
            <a:pPr lvl="0" algn="r" defTabSz="487362">
              <a:spcBef>
                <a:spcPts val="0"/>
              </a:spcBef>
              <a:tabLst>
                <a:tab pos="0" algn="l"/>
                <a:tab pos="995362" algn="l"/>
                <a:tab pos="1992312" algn="l"/>
                <a:tab pos="2987675" algn="l"/>
                <a:tab pos="3983037" algn="l"/>
                <a:tab pos="4978400" algn="l"/>
                <a:tab pos="5975350" algn="l"/>
                <a:tab pos="6967537" algn="l"/>
                <a:tab pos="7962900" algn="l"/>
                <a:tab pos="8958262" algn="l"/>
                <a:tab pos="9955212" algn="l"/>
                <a:tab pos="10950575" algn="l"/>
              </a:tabLst>
              <a:defRPr/>
            </a:pPr>
            <a:fld id="{D038279B-FC19-497E-A7D1-5ADD9CAF016F}" type="slidenum">
              <a:rPr lang="es-ES" sz="1300">
                <a:solidFill>
                  <a:srgbClr val="000000"/>
                </a:solidFill>
                <a:ea typeface="Lucida Sans Unicode"/>
              </a:rPr>
              <a:t>5</a:t>
            </a:fld>
            <a:endParaRPr/>
          </a:p>
        </p:txBody>
      </p:sp>
      <p:sp>
        <p:nvSpPr>
          <p:cNvPr id="18435" name="Rectangle 1"/>
          <p:cNvSpPr>
            <a:spLocks noGrp="1" noRot="1" noChangeAspect="1" noChangeShapeType="1"/>
          </p:cNvSpPr>
          <p:nvPr>
            <p:ph type="sldImg"/>
          </p:nvPr>
        </p:nvSpPr>
        <p:spPr bwMode="auto">
          <a:xfrm>
            <a:off x="992187" y="766762"/>
            <a:ext cx="5116512" cy="3836987"/>
          </a:xfrm>
          <a:prstGeom prst="rect">
            <a:avLst/>
          </a:prstGeom>
        </p:spPr>
        <p:txBody>
          <a:bodyPr wrap="none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8436" name="Rectangle 2"/>
          <p:cNvSpPr>
            <a:spLocks noGrp="1" noChangeShapeType="1"/>
          </p:cNvSpPr>
          <p:nvPr>
            <p:ph type="body" idx="1"/>
          </p:nvPr>
        </p:nvSpPr>
        <p:spPr bwMode="auto">
          <a:xfrm>
            <a:off x="709612" y="4864100"/>
            <a:ext cx="5680075" cy="4603750"/>
          </a:xfrm>
          <a:prstGeom prst="rect">
            <a:avLst/>
          </a:prstGeom>
          <a:noFill/>
        </p:spPr>
        <p:txBody>
          <a:bodyPr wrap="none" anchor="ctr" anchorCtr="0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43FA21D-783C-9BE3-7921-7BB961438B96}" type="slidenum">
              <a:rPr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2491D80-5790-F341-96CD-00F3FF49FC7E}" type="slidenum">
              <a:rPr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90600" y="766763"/>
            <a:ext cx="5118100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EA3B090-C5C2-55BA-B26A-3328CF80D755}" type="slidenum">
              <a:rPr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90600" y="766763"/>
            <a:ext cx="5118100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1527AD8-54BE-68BA-3B9E-D916508D5BC0}" type="slidenum">
              <a:rPr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and Object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Shape 1026"/>
          <p:cNvSpPr>
            <a:spLocks noGrp="1" noChangeShapeType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27" name="Shape 1027"/>
          <p:cNvSpPr>
            <a:spLocks noGrp="1" noChangeShapeType="1"/>
          </p:cNvSpPr>
          <p:nvPr>
            <p:ph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342900" lvl="0" indent="-342900">
              <a:spcBef>
                <a:spcPts val="0"/>
              </a:spcBef>
              <a:buChar char="•"/>
              <a:defRPr/>
            </a:pPr>
            <a:r>
              <a:rPr lang="es-ES"/>
              <a:t>Haga clic para modificar el estilo de texto del patrón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/>
              <a:t>Segundo nivel</a:t>
            </a:r>
            <a:endParaRPr/>
          </a:p>
          <a:p>
            <a:pPr marL="1143000" lvl="2" indent="-228600">
              <a:spcBef>
                <a:spcPts val="0"/>
              </a:spcBef>
              <a:buChar char="•"/>
              <a:defRPr/>
            </a:pPr>
            <a:r>
              <a:rPr lang="es-ES"/>
              <a:t>Tercer nivel</a:t>
            </a:r>
            <a:endParaRPr/>
          </a:p>
          <a:p>
            <a:pPr marL="1600200" lvl="3" indent="-228600">
              <a:spcBef>
                <a:spcPts val="0"/>
              </a:spcBef>
              <a:buChar char="–"/>
              <a:defRPr/>
            </a:pPr>
            <a:r>
              <a:rPr lang="es-ES"/>
              <a:t>Cuarto nivel</a:t>
            </a:r>
            <a:endParaRPr/>
          </a:p>
          <a:p>
            <a:pPr marL="2057400" lvl="4" indent="-228600">
              <a:spcBef>
                <a:spcPts val="0"/>
              </a:spcBef>
              <a:buChar char="»"/>
              <a:defRPr/>
            </a:pPr>
            <a:r>
              <a:rPr lang="es-ES"/>
              <a:t>Quinto nivel</a:t>
            </a:r>
            <a:endParaRPr/>
          </a:p>
        </p:txBody>
      </p:sp>
      <p:sp>
        <p:nvSpPr>
          <p:cNvPr id="1028" name="Shape 1028"/>
          <p:cNvSpPr>
            <a:spLocks noGrp="1" noChangeShapeType="1"/>
          </p:cNvSpPr>
          <p:nvPr>
            <p:ph type="dt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029" name="Shape 1029"/>
          <p:cNvSpPr>
            <a:spLocks noGrp="1" noChangeShapeType="1"/>
          </p:cNvSpPr>
          <p:nvPr>
            <p:ph type="ft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030" name="Shape 1030"/>
          <p:cNvSpPr>
            <a:spLocks noGrp="1" noChangeShapeType="1"/>
          </p:cNvSpPr>
          <p:nvPr>
            <p:ph type="sldNum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sz="1400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ShapeType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27" name="Rectangle 3"/>
          <p:cNvSpPr>
            <a:spLocks noGrp="1" noChangeShapeType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342900" lvl="0" indent="-342900">
              <a:spcBef>
                <a:spcPts val="0"/>
              </a:spcBef>
              <a:buChar char="•"/>
              <a:defRPr/>
            </a:pPr>
            <a:r>
              <a:rPr lang="es-ES"/>
              <a:t>Haga clic para modificar el estilo de texto del patrón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/>
              <a:t>Segundo nivel</a:t>
            </a:r>
            <a:endParaRPr/>
          </a:p>
          <a:p>
            <a:pPr marL="1143000" lvl="2" indent="-228600">
              <a:spcBef>
                <a:spcPts val="0"/>
              </a:spcBef>
              <a:buChar char="•"/>
              <a:defRPr/>
            </a:pPr>
            <a:r>
              <a:rPr lang="es-ES"/>
              <a:t>Tercer nivel</a:t>
            </a:r>
            <a:endParaRPr/>
          </a:p>
          <a:p>
            <a:pPr marL="1600200" lvl="3" indent="-228600">
              <a:spcBef>
                <a:spcPts val="0"/>
              </a:spcBef>
              <a:buChar char="–"/>
              <a:defRPr/>
            </a:pPr>
            <a:r>
              <a:rPr lang="es-ES"/>
              <a:t>Cuarto nivel</a:t>
            </a:r>
            <a:endParaRPr/>
          </a:p>
          <a:p>
            <a:pPr marL="2057400" lvl="4" indent="-228600">
              <a:spcBef>
                <a:spcPts val="0"/>
              </a:spcBef>
              <a:buChar char="»"/>
              <a:defRPr/>
            </a:pPr>
            <a:r>
              <a:rPr lang="es-ES"/>
              <a:t>Quinto nivel</a:t>
            </a:r>
            <a:endParaRPr/>
          </a:p>
        </p:txBody>
      </p:sp>
      <p:sp>
        <p:nvSpPr>
          <p:cNvPr id="1028" name="Rectangle 4"/>
          <p:cNvSpPr>
            <a:spLocks noGrp="1" noChangeShapeType="1"/>
          </p:cNvSpPr>
          <p:nvPr>
            <p:ph type="dt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029" name="Rectangle 5"/>
          <p:cNvSpPr>
            <a:spLocks noGrp="1" noChangeShapeType="1"/>
          </p:cNvSpPr>
          <p:nvPr>
            <p:ph type="ft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030" name="Rectangle 6"/>
          <p:cNvSpPr>
            <a:spLocks noGrp="1" noChangeShapeType="1"/>
          </p:cNvSpPr>
          <p:nvPr>
            <p:ph type="sldNum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sz="1400"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marL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4400" b="0" i="0">
          <a:solidFill>
            <a:schemeClr val="dk2"/>
          </a:solidFill>
          <a:latin typeface="Times New Roman"/>
        </a:defRPr>
      </a:lvl1pPr>
      <a:lvl2pPr marL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4400" b="0" i="0">
          <a:solidFill>
            <a:schemeClr val="dk2"/>
          </a:solidFill>
          <a:latin typeface="Times New Roman"/>
        </a:defRPr>
      </a:lvl2pPr>
      <a:lvl3pPr marL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4400" b="0" i="0">
          <a:solidFill>
            <a:schemeClr val="dk2"/>
          </a:solidFill>
          <a:latin typeface="Times New Roman"/>
        </a:defRPr>
      </a:lvl3pPr>
      <a:lvl4pPr marL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4400" b="0" i="0">
          <a:solidFill>
            <a:schemeClr val="dk2"/>
          </a:solidFill>
          <a:latin typeface="Times New Roman"/>
        </a:defRPr>
      </a:lvl4pPr>
      <a:lvl5pPr marL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4400" b="0" i="0">
          <a:solidFill>
            <a:schemeClr val="dk2"/>
          </a:solidFill>
          <a:latin typeface="Times New Roman"/>
        </a:defRPr>
      </a:lvl5pPr>
      <a:lvl6pPr>
        <a:defRPr lang="es-ES" sz="1800"/>
      </a:lvl6pPr>
      <a:lvl7pPr>
        <a:defRPr lang="es-ES" sz="1800"/>
      </a:lvl7pPr>
      <a:lvl8pPr>
        <a:defRPr lang="es-ES" sz="1800"/>
      </a:lvl8pPr>
      <a:lvl9pPr>
        <a:defRPr lang="es-ES" sz="1800"/>
      </a:lvl9pPr>
    </p:titleStyle>
    <p:bodyStyle>
      <a:lvl1pPr marL="342900" indent="0" algn="l" defTabSz="914400">
        <a:lnSpc>
          <a:spcPct val="100000"/>
        </a:lnSpc>
        <a:spcBef>
          <a:spcPts val="0"/>
        </a:spcBef>
        <a:spcAft>
          <a:spcPts val="0"/>
        </a:spcAft>
        <a:buChar char="•"/>
        <a:defRPr lang="es-ES" sz="3200" b="0" i="0">
          <a:solidFill>
            <a:schemeClr val="dk1"/>
          </a:solidFill>
          <a:latin typeface="Times New Roman"/>
        </a:defRPr>
      </a:lvl1pPr>
      <a:lvl2pPr marL="742950" indent="457200" algn="l" defTabSz="914400">
        <a:lnSpc>
          <a:spcPct val="100000"/>
        </a:lnSpc>
        <a:spcBef>
          <a:spcPts val="0"/>
        </a:spcBef>
        <a:spcAft>
          <a:spcPts val="0"/>
        </a:spcAft>
        <a:buChar char="–"/>
        <a:defRPr lang="es-ES" sz="2800" b="0" i="0">
          <a:solidFill>
            <a:schemeClr val="dk1"/>
          </a:solidFill>
          <a:latin typeface="Times New Roman"/>
        </a:defRPr>
      </a:lvl2pPr>
      <a:lvl3pPr marL="1143000" indent="914400" algn="l" defTabSz="914400">
        <a:lnSpc>
          <a:spcPct val="100000"/>
        </a:lnSpc>
        <a:spcBef>
          <a:spcPts val="0"/>
        </a:spcBef>
        <a:spcAft>
          <a:spcPts val="0"/>
        </a:spcAft>
        <a:buChar char="•"/>
        <a:defRPr lang="es-ES" sz="2400" b="0" i="0">
          <a:solidFill>
            <a:schemeClr val="dk1"/>
          </a:solidFill>
          <a:latin typeface="Times New Roman"/>
        </a:defRPr>
      </a:lvl3pPr>
      <a:lvl4pPr marL="1600200" indent="1371600" algn="l" defTabSz="914400">
        <a:lnSpc>
          <a:spcPct val="100000"/>
        </a:lnSpc>
        <a:spcBef>
          <a:spcPts val="0"/>
        </a:spcBef>
        <a:spcAft>
          <a:spcPts val="0"/>
        </a:spcAft>
        <a:buChar char="–"/>
        <a:defRPr lang="es-ES" sz="2000" b="0" i="0">
          <a:solidFill>
            <a:schemeClr val="dk1"/>
          </a:solidFill>
          <a:latin typeface="Times New Roman"/>
        </a:defRPr>
      </a:lvl4pPr>
      <a:lvl5pPr marL="2057400" indent="1828800" algn="l" defTabSz="914400">
        <a:lnSpc>
          <a:spcPct val="100000"/>
        </a:lnSpc>
        <a:spcBef>
          <a:spcPts val="0"/>
        </a:spcBef>
        <a:spcAft>
          <a:spcPts val="0"/>
        </a:spcAft>
        <a:buChar char="»"/>
        <a:defRPr lang="es-ES" sz="2000" b="0" i="0">
          <a:solidFill>
            <a:schemeClr val="dk1"/>
          </a:solidFill>
          <a:latin typeface="Times New Roman"/>
        </a:defRPr>
      </a:lvl5pPr>
      <a:lvl6pPr>
        <a:defRPr lang="es-ES" sz="1800"/>
      </a:lvl6pPr>
      <a:lvl7pPr>
        <a:defRPr lang="es-ES" sz="1800"/>
      </a:lvl7pPr>
      <a:lvl8pPr>
        <a:defRPr lang="es-ES" sz="1800"/>
      </a:lvl8pPr>
      <a:lvl9pPr>
        <a:defRPr lang="es-ES" sz="1800"/>
      </a:lvl9pPr>
    </p:bodyStyle>
    <p:otherStyle>
      <a:lvl1pPr marL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2400" b="0" i="0">
          <a:solidFill>
            <a:schemeClr val="dk1"/>
          </a:solidFill>
          <a:latin typeface="Times New Roman"/>
        </a:defRPr>
      </a:lvl1pPr>
      <a:lvl2pPr marL="457200" indent="45720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2400" b="0" i="0">
          <a:solidFill>
            <a:schemeClr val="dk1"/>
          </a:solidFill>
          <a:latin typeface="Times New Roman"/>
        </a:defRPr>
      </a:lvl2pPr>
      <a:lvl3pPr marL="914400" indent="91440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2400" b="0" i="0">
          <a:solidFill>
            <a:schemeClr val="dk1"/>
          </a:solidFill>
          <a:latin typeface="Times New Roman"/>
        </a:defRPr>
      </a:lvl3pPr>
      <a:lvl4pPr marL="1371600" indent="137160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2400" b="0" i="0">
          <a:solidFill>
            <a:schemeClr val="dk1"/>
          </a:solidFill>
          <a:latin typeface="Times New Roman"/>
        </a:defRPr>
      </a:lvl4pPr>
      <a:lvl5pPr marL="1828800" indent="182880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2400" b="0" i="0">
          <a:solidFill>
            <a:schemeClr val="dk1"/>
          </a:solidFill>
          <a:latin typeface="Times New Roman"/>
        </a:defRPr>
      </a:lvl5pPr>
      <a:lvl6pPr>
        <a:defRPr lang="es-ES" sz="1800"/>
      </a:lvl6pPr>
      <a:lvl7pPr>
        <a:defRPr lang="es-ES" sz="1800"/>
      </a:lvl7pPr>
      <a:lvl8pPr>
        <a:defRPr lang="es-ES" sz="1800"/>
      </a:lvl8pPr>
      <a:lvl9pPr>
        <a:defRPr lang="es-ES" sz="1800"/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pyme.org/es-ES/ContratacionLaboral/CFormacion/Paginas/Contrato-formacion.aspx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epe.es/HomeSepe/que-es-el-sepe/comunicacion-institucional/publicaciones/publicaciones-oficiales/listado-pub-empleo/formacion-profesional-dual-contrato-para-la-formacion-y-el-aprendizaje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pyme.org/es-ES/ContratacionLaboral/CPracticas/Paginas/Contrato-en-practicas.aspx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pyme.org/es-ES/ContratacionLaboral/CIndefinido/Paginas/ContratoIndefinido.aspx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pyme.org/es-ES/ContratacionLaboral/CTemporal/Paginas/EventualCircunsProduccion.aspx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pyme.org/es-ES/ContratacionLaboral/CTemporal/Paginas/Interinidad.aspx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50" name="Text Box 6"/>
          <p:cNvSpPr txBox="1">
            <a:spLocks noGrp="1" noChangeShapeType="1"/>
          </p:cNvSpPr>
          <p:nvPr/>
        </p:nvSpPr>
        <p:spPr bwMode="auto">
          <a:xfrm>
            <a:off x="1042987" y="404812"/>
            <a:ext cx="7272337" cy="579437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>
                <a:solidFill>
                  <a:srgbClr val="92D050"/>
                </a:solidFill>
                <a:latin typeface="Berlin Sans FB Demi"/>
              </a:rPr>
              <a:t>EL CONTRATO DE TRABAJO</a:t>
            </a:r>
            <a:endParaRPr/>
          </a:p>
        </p:txBody>
      </p:sp>
      <p:pic>
        <p:nvPicPr>
          <p:cNvPr id="2051" name="Picture 14" descr="contrato"/>
          <p:cNvPicPr>
            <a:picLocks noGrp="1" noChangeAspect="1"/>
          </p:cNvPicPr>
          <p:nvPr/>
        </p:nvPicPr>
        <p:blipFill>
          <a:blip r:embed="rId3"/>
          <a:stretch/>
        </p:blipFill>
        <p:spPr bwMode="auto">
          <a:xfrm>
            <a:off x="2755900" y="1341437"/>
            <a:ext cx="3814762" cy="2700336"/>
          </a:xfrm>
          <a:prstGeom prst="rect">
            <a:avLst/>
          </a:prstGeom>
          <a:noFill/>
        </p:spPr>
      </p:pic>
      <p:sp>
        <p:nvSpPr>
          <p:cNvPr id="2052" name="Text Box 15"/>
          <p:cNvSpPr txBox="1">
            <a:spLocks noGrp="1" noChangeShapeType="1"/>
          </p:cNvSpPr>
          <p:nvPr/>
        </p:nvSpPr>
        <p:spPr bwMode="auto">
          <a:xfrm>
            <a:off x="827087" y="4178300"/>
            <a:ext cx="7440611" cy="1631950"/>
          </a:xfrm>
          <a:prstGeom prst="rect">
            <a:avLst/>
          </a:prstGeom>
          <a:noFill/>
          <a:ln w="9524">
            <a:solidFill>
              <a:schemeClr val="dk1"/>
            </a:solidFill>
            <a:round/>
            <a:headEnd/>
            <a:tailEnd/>
          </a:ln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_tradnl" sz="2000">
                <a:latin typeface="Arial"/>
                <a:ea typeface="Times New Roman"/>
              </a:rPr>
              <a:t>Acuerdo entre un trabajador y un empresario por el que el trabajador se compromete a prestar </a:t>
            </a:r>
            <a:r>
              <a:rPr lang="es-ES_tradnl" sz="2000" b="1" i="0" u="none">
                <a:latin typeface="Arial"/>
                <a:ea typeface="Times New Roman"/>
              </a:rPr>
              <a:t>voluntariamente</a:t>
            </a:r>
            <a:r>
              <a:rPr lang="es-ES_tradnl" sz="2000">
                <a:latin typeface="Arial"/>
                <a:ea typeface="Times New Roman"/>
              </a:rPr>
              <a:t> y de forma </a:t>
            </a:r>
            <a:r>
              <a:rPr lang="es-ES_tradnl" sz="2000" b="1" i="0" u="none">
                <a:latin typeface="Arial"/>
                <a:ea typeface="Times New Roman"/>
              </a:rPr>
              <a:t>personal</a:t>
            </a:r>
            <a:r>
              <a:rPr lang="es-ES_tradnl" sz="2000">
                <a:latin typeface="Arial"/>
                <a:ea typeface="Times New Roman"/>
              </a:rPr>
              <a:t> determinados servicios </a:t>
            </a:r>
            <a:r>
              <a:rPr lang="es-ES_tradnl" sz="2000" b="1" i="0" u="none">
                <a:latin typeface="Arial"/>
                <a:ea typeface="Times New Roman"/>
              </a:rPr>
              <a:t>por cuenta ajena</a:t>
            </a:r>
            <a:r>
              <a:rPr lang="es-ES_tradnl" sz="2000">
                <a:latin typeface="Arial"/>
                <a:ea typeface="Times New Roman"/>
              </a:rPr>
              <a:t> </a:t>
            </a:r>
            <a:r>
              <a:rPr lang="es-ES_tradnl" sz="2000" b="1" i="0" u="none">
                <a:latin typeface="Arial"/>
                <a:ea typeface="Times New Roman"/>
              </a:rPr>
              <a:t>bajo la organización y dirección del empresario</a:t>
            </a:r>
            <a:r>
              <a:rPr lang="es-ES_tradnl" sz="2000">
                <a:latin typeface="Arial"/>
                <a:ea typeface="Times New Roman"/>
              </a:rPr>
              <a:t>, recibiendo a cambio una </a:t>
            </a:r>
            <a:r>
              <a:rPr lang="es-ES_tradnl" sz="2000" b="1" i="0" u="none">
                <a:latin typeface="Arial"/>
                <a:ea typeface="Times New Roman"/>
              </a:rPr>
              <a:t>retribución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266" name="Rectangle 14"/>
          <p:cNvSpPr>
            <a:spLocks noGrp="1" noChangeShapeType="1"/>
          </p:cNvSpPr>
          <p:nvPr/>
        </p:nvSpPr>
        <p:spPr bwMode="auto">
          <a:xfrm>
            <a:off x="685799" y="193674"/>
            <a:ext cx="7772400" cy="381000"/>
          </a:xfrm>
          <a:prstGeom prst="rect">
            <a:avLst/>
          </a:prstGeom>
          <a:noFill/>
        </p:spPr>
        <p:txBody>
          <a:bodyPr lIns="90000" tIns="46800" rIns="90000" bIns="46800" anchor="ctr" anchorCtr="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5pPr>
            <a:lvl6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6pPr>
            <a:lvl7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7pPr>
            <a:lvl8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8pPr>
            <a:lvl9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9pPr>
          </a:lstStyle>
          <a:p>
            <a:pPr marL="0" lvl="0" indent="0" algn="ctr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600" b="1" i="0" u="sng">
                <a:solidFill>
                  <a:schemeClr val="hlink"/>
                </a:solidFill>
                <a:latin typeface="Arial"/>
                <a:hlinkClick r:id="rId3" tooltip="http://www.ipyme.org/es-ES/ContratacionLaboral/CFormacion/Paginas/Contrato-formacion.aspx"/>
              </a:rPr>
              <a:t>CONTRATO DE FORMACIÓN EN ALTERNANCIA</a:t>
            </a:r>
            <a:endParaRPr sz="2800"/>
          </a:p>
        </p:txBody>
      </p:sp>
      <p:sp>
        <p:nvSpPr>
          <p:cNvPr id="11267" name="Rectangle 1"/>
          <p:cNvSpPr>
            <a:spLocks noGrp="1" noChangeShapeType="1"/>
          </p:cNvSpPr>
          <p:nvPr/>
        </p:nvSpPr>
        <p:spPr bwMode="auto">
          <a:xfrm>
            <a:off x="3492500" y="968375"/>
            <a:ext cx="5183187" cy="5262562"/>
          </a:xfrm>
          <a:prstGeom prst="rect">
            <a:avLst/>
          </a:prstGeom>
          <a:solidFill>
            <a:schemeClr val="lt1"/>
          </a:solidFill>
        </p:spPr>
        <p:txBody>
          <a:bodyPr lIns="91440" tIns="45720" rIns="91440" bIns="45720" anchor="ctr" anchorCtr="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2000">
                <a:latin typeface="AdelleSAGE"/>
              </a:rPr>
              <a:t>Busca la cualificaci</a:t>
            </a:r>
            <a:r>
              <a:rPr lang="es-ES" sz="2000"/>
              <a:t>ó</a:t>
            </a:r>
            <a:r>
              <a:rPr lang="es-ES" sz="2000">
                <a:latin typeface="AdelleSAGE"/>
              </a:rPr>
              <a:t>n profesional de los trabajadores en un r</a:t>
            </a:r>
            <a:r>
              <a:rPr lang="es-ES" sz="2000"/>
              <a:t>é</a:t>
            </a:r>
            <a:r>
              <a:rPr lang="es-ES" sz="2000">
                <a:latin typeface="AdelleSAGE"/>
              </a:rPr>
              <a:t>gimen de</a:t>
            </a:r>
            <a:r>
              <a:rPr lang="es-ES" sz="2000"/>
              <a:t> </a:t>
            </a:r>
            <a:r>
              <a:rPr lang="es-ES" sz="2000" b="1" i="0" u="none">
                <a:latin typeface="AdelleSAGE"/>
              </a:rPr>
              <a:t>alternancia de actividad laboral retribuida en una empresa con actividad formativa</a:t>
            </a:r>
            <a:r>
              <a:rPr lang="es-ES" sz="2000" b="1" i="0" u="none"/>
              <a:t> </a:t>
            </a:r>
            <a:r>
              <a:rPr lang="es-ES" sz="2000">
                <a:latin typeface="AdelleSAGE"/>
              </a:rPr>
              <a:t>recibida en el marco del sistema de formaci</a:t>
            </a:r>
            <a:r>
              <a:rPr lang="es-ES" sz="2000"/>
              <a:t>ó</a:t>
            </a:r>
            <a:r>
              <a:rPr lang="es-ES" sz="2000">
                <a:latin typeface="AdelleSAGE"/>
              </a:rPr>
              <a:t>n profesional para el empleo o del sistema educativo. 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endParaRPr lang="en-US" sz="2000"/>
          </a:p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2000">
                <a:latin typeface="AdelleSAGE"/>
              </a:rPr>
              <a:t>Existen varios tipos de contrato para la formaci</a:t>
            </a:r>
            <a:r>
              <a:rPr lang="es-ES" sz="2000"/>
              <a:t>ó</a:t>
            </a:r>
            <a:r>
              <a:rPr lang="es-ES" sz="2000">
                <a:latin typeface="AdelleSAGE"/>
              </a:rPr>
              <a:t>n y el aprendizaje:</a:t>
            </a:r>
            <a:endParaRPr lang="en-US" sz="2000"/>
          </a:p>
          <a:p>
            <a:pPr marL="0" lvl="0" indent="0" algn="just">
              <a:spcBef>
                <a:spcPts val="0"/>
              </a:spcBef>
              <a:buChar char="•"/>
              <a:defRPr/>
            </a:pPr>
            <a:r>
              <a:rPr lang="es-ES" sz="2000">
                <a:latin typeface="AdelleSAGE"/>
              </a:rPr>
              <a:t>Ordinario.</a:t>
            </a:r>
            <a:endParaRPr/>
          </a:p>
          <a:p>
            <a:pPr marL="0" lvl="0" indent="0" algn="just">
              <a:spcBef>
                <a:spcPts val="0"/>
              </a:spcBef>
              <a:buChar char="•"/>
              <a:defRPr/>
            </a:pPr>
            <a:r>
              <a:rPr lang="es-ES" sz="2000">
                <a:latin typeface="AdelleSAGE"/>
              </a:rPr>
              <a:t>Celebrado por empresas de trabajo temporal (ETT).</a:t>
            </a:r>
            <a:endParaRPr/>
          </a:p>
          <a:p>
            <a:pPr marL="0" lvl="0" indent="0" algn="just">
              <a:spcBef>
                <a:spcPts val="0"/>
              </a:spcBef>
              <a:buChar char="•"/>
              <a:defRPr/>
            </a:pPr>
            <a:r>
              <a:rPr lang="es-ES" sz="2000">
                <a:latin typeface="AdelleSAGE"/>
              </a:rPr>
              <a:t>Realizado en programas de empleo y formaci</a:t>
            </a:r>
            <a:r>
              <a:rPr lang="es-ES" sz="2000"/>
              <a:t>ó</a:t>
            </a:r>
            <a:r>
              <a:rPr lang="es-ES" sz="2000">
                <a:latin typeface="AdelleSAGE"/>
              </a:rPr>
              <a:t>n.</a:t>
            </a:r>
            <a:endParaRPr/>
          </a:p>
          <a:p>
            <a:pPr marL="0" lvl="0" indent="0" algn="just">
              <a:spcBef>
                <a:spcPts val="0"/>
              </a:spcBef>
              <a:buChar char="•"/>
              <a:defRPr/>
            </a:pPr>
            <a:r>
              <a:rPr lang="es-ES" sz="2000">
                <a:latin typeface="AdelleSAGE"/>
              </a:rPr>
              <a:t>Celebrado con personas con discapacidad.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endParaRPr/>
          </a:p>
        </p:txBody>
      </p:sp>
      <p:sp>
        <p:nvSpPr>
          <p:cNvPr id="11268" name="3 Rectángulo"/>
          <p:cNvSpPr>
            <a:spLocks noGrp="1" noChangeShapeType="1"/>
          </p:cNvSpPr>
          <p:nvPr/>
        </p:nvSpPr>
        <p:spPr bwMode="auto">
          <a:xfrm>
            <a:off x="250824" y="1989136"/>
            <a:ext cx="2975251" cy="3749399"/>
          </a:xfrm>
          <a:prstGeom prst="rect">
            <a:avLst/>
          </a:prstGeom>
          <a:solidFill>
            <a:srgbClr val="CCFFCC"/>
          </a:solidFill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es-ES" sz="2400">
                <a:latin typeface="AdelleSAGE"/>
              </a:rPr>
              <a:t>Está orientado a la compatibilización de estudios y empleo. </a:t>
            </a:r>
            <a:endParaRPr/>
          </a:p>
          <a:p>
            <a:pPr marL="0" lvl="0" indent="0">
              <a:spcBef>
                <a:spcPts val="0"/>
              </a:spcBef>
              <a:buNone/>
              <a:defRPr/>
            </a:pPr>
            <a:endParaRPr lang="en-US" sz="2400"/>
          </a:p>
          <a:p>
            <a:pPr marL="0" lvl="0" indent="0">
              <a:spcBef>
                <a:spcPts val="0"/>
              </a:spcBef>
              <a:buNone/>
              <a:defRPr/>
            </a:pPr>
            <a:r>
              <a:rPr lang="es-ES" sz="2400">
                <a:latin typeface="AdelleSAGE"/>
              </a:rPr>
              <a:t>Un ejemplo de un contrato de formación en alternancia es la </a:t>
            </a:r>
            <a:r>
              <a:rPr lang="es-ES" sz="2400" b="1" i="0" u="sng">
                <a:solidFill>
                  <a:schemeClr val="hlink"/>
                </a:solidFill>
                <a:latin typeface="AdelleSAGE"/>
                <a:hlinkClick r:id="rId4" tooltip="https://www.sepe.es/HomeSepe/que-es-el-sepe/comunicacion-institucional/publicaciones/publicaciones-oficiales/listado-pub-empleo/formacion-profesional-dual-contrato-para-la-formacion-y-el-aprendizaje.html"/>
              </a:rPr>
              <a:t>Formación Profesional Dual.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90" name="Rectangle 14"/>
          <p:cNvSpPr>
            <a:spLocks noGrp="1" noChangeShapeType="1"/>
          </p:cNvSpPr>
          <p:nvPr/>
        </p:nvSpPr>
        <p:spPr bwMode="auto">
          <a:xfrm>
            <a:off x="684212" y="193675"/>
            <a:ext cx="7772400" cy="381000"/>
          </a:xfrm>
          <a:prstGeom prst="rect">
            <a:avLst/>
          </a:prstGeom>
          <a:noFill/>
        </p:spPr>
        <p:txBody>
          <a:bodyPr lIns="90000" tIns="46800" rIns="90000" bIns="46800" anchor="ctr" anchorCtr="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5pPr>
            <a:lvl6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6pPr>
            <a:lvl7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7pPr>
            <a:lvl8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8pPr>
            <a:lvl9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9pPr>
          </a:lstStyle>
          <a:p>
            <a:pPr marL="0" lvl="0" indent="0" algn="ctr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800" b="1" i="0" u="sng">
                <a:solidFill>
                  <a:schemeClr val="hlink"/>
                </a:solidFill>
                <a:latin typeface="Arial"/>
                <a:hlinkClick r:id="rId3" tooltip="http://www.ipyme.org/es-ES/ContratacionLaboral/CPracticas/Paginas/Contrato-en-practicas.aspx"/>
              </a:rPr>
              <a:t>CONTRATO PARA ADQUIRIR LA PRÁCTICA PROFESIONAL</a:t>
            </a:r>
            <a:endParaRPr/>
          </a:p>
        </p:txBody>
      </p:sp>
      <p:sp>
        <p:nvSpPr>
          <p:cNvPr id="12291" name="Rectangle 3"/>
          <p:cNvSpPr txBox="1">
            <a:spLocks noGrp="1" noChangeShapeType="1"/>
          </p:cNvSpPr>
          <p:nvPr/>
        </p:nvSpPr>
        <p:spPr bwMode="auto">
          <a:xfrm>
            <a:off x="395287" y="1341437"/>
            <a:ext cx="2773362" cy="4175125"/>
          </a:xfrm>
          <a:prstGeom prst="rect">
            <a:avLst/>
          </a:prstGeom>
          <a:solidFill>
            <a:srgbClr val="CCFFCC"/>
          </a:solidFill>
        </p:spPr>
        <p:txBody>
          <a:bodyPr lIns="91440" tIns="45720" rIns="91440" bIns="4572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342900" lvl="0" indent="-342900">
              <a:spcBef>
                <a:spcPts val="0"/>
              </a:spcBef>
              <a:buNone/>
              <a:defRPr/>
            </a:pPr>
            <a:endParaRPr lang="en-US" sz="1200"/>
          </a:p>
          <a:p>
            <a:pPr marL="342900" lvl="0" indent="-342900">
              <a:spcBef>
                <a:spcPts val="0"/>
              </a:spcBef>
              <a:buNone/>
              <a:defRPr/>
            </a:pPr>
            <a:r>
              <a:rPr lang="es-ES" sz="1800"/>
              <a:t>	Su objetivo es </a:t>
            </a:r>
            <a:r>
              <a:rPr lang="es-ES" sz="1800" b="1" i="0" u="none"/>
              <a:t>facilitar la obtención de la práctica profesional adecuado a los estudios cursados por los trabajadores</a:t>
            </a:r>
            <a:r>
              <a:rPr lang="es-ES" sz="1800"/>
              <a:t> con título universitario o de formación profesional o con títulos reconocidos oficialmente como equivalentes que habiliten para el ejercicio profesional</a:t>
            </a:r>
            <a:endParaRPr/>
          </a:p>
        </p:txBody>
      </p:sp>
      <p:sp>
        <p:nvSpPr>
          <p:cNvPr id="12292" name="Rectangle 4"/>
          <p:cNvSpPr txBox="1">
            <a:spLocks noGrp="1" noChangeShapeType="1"/>
          </p:cNvSpPr>
          <p:nvPr/>
        </p:nvSpPr>
        <p:spPr bwMode="auto">
          <a:xfrm>
            <a:off x="3708400" y="765175"/>
            <a:ext cx="4895850" cy="5759450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342900" lvl="0" indent="-342900" algn="just">
              <a:lnSpc>
                <a:spcPct val="90000"/>
              </a:lnSpc>
              <a:spcBef>
                <a:spcPts val="0"/>
              </a:spcBef>
              <a:buChar char="•"/>
              <a:defRPr/>
            </a:pPr>
            <a:r>
              <a:rPr lang="es-ES" sz="1600" b="0" i="0" u="sng"/>
              <a:t>Forma</a:t>
            </a:r>
            <a:r>
              <a:rPr lang="es-ES" sz="1600"/>
              <a:t>: por </a:t>
            </a:r>
            <a:r>
              <a:rPr lang="es-ES" sz="1600" b="1" i="0" u="none"/>
              <a:t>escrito</a:t>
            </a:r>
            <a:r>
              <a:rPr lang="es-ES" sz="1600"/>
              <a:t>, haciendo constar la titulación, puesto a desempeñar y la duración</a:t>
            </a:r>
            <a:endParaRPr/>
          </a:p>
          <a:p>
            <a:pPr marL="342900" lvl="0" indent="-342900" algn="just">
              <a:lnSpc>
                <a:spcPct val="90000"/>
              </a:lnSpc>
              <a:spcBef>
                <a:spcPts val="0"/>
              </a:spcBef>
              <a:buChar char="•"/>
              <a:defRPr/>
            </a:pPr>
            <a:r>
              <a:rPr lang="es-ES" sz="1600" b="0" i="0" u="sng"/>
              <a:t>Duración</a:t>
            </a:r>
            <a:r>
              <a:rPr lang="es-ES" sz="1600"/>
              <a:t>: </a:t>
            </a:r>
            <a:r>
              <a:rPr lang="es-ES" sz="1600" b="1" i="0" u="none"/>
              <a:t>mínimo 6</a:t>
            </a:r>
            <a:r>
              <a:rPr lang="es-ES" sz="1600"/>
              <a:t> meses y </a:t>
            </a:r>
            <a:r>
              <a:rPr lang="es-ES" sz="1600" b="1" i="0" u="none"/>
              <a:t>máximo 2</a:t>
            </a:r>
            <a:r>
              <a:rPr lang="es-ES" sz="1600"/>
              <a:t> años. Se permiten 2 prórrogas de 6 meses</a:t>
            </a:r>
            <a:endParaRPr/>
          </a:p>
          <a:p>
            <a:pPr marL="342900" lvl="0" indent="-342900" algn="just">
              <a:lnSpc>
                <a:spcPct val="90000"/>
              </a:lnSpc>
              <a:spcBef>
                <a:spcPts val="0"/>
              </a:spcBef>
              <a:buChar char="•"/>
              <a:defRPr/>
            </a:pPr>
            <a:r>
              <a:rPr lang="es-ES" sz="1600" b="0" i="0" u="sng"/>
              <a:t>Requisitos</a:t>
            </a:r>
            <a:r>
              <a:rPr lang="es-ES" sz="1600"/>
              <a:t>:- </a:t>
            </a:r>
            <a:r>
              <a:rPr lang="es-ES" sz="1600" b="1" i="0" u="none"/>
              <a:t>no</a:t>
            </a:r>
            <a:r>
              <a:rPr lang="es-ES" sz="1600"/>
              <a:t> hayan </a:t>
            </a:r>
            <a:r>
              <a:rPr lang="es-ES" sz="1600" b="1" i="0" u="none"/>
              <a:t>transcurridos 5 años</a:t>
            </a:r>
            <a:r>
              <a:rPr lang="es-ES" sz="1600"/>
              <a:t> desde que el trabajador obtuviera la titulación (7 años si el trabajador es discapacitado)</a:t>
            </a:r>
            <a:endParaRPr/>
          </a:p>
          <a:p>
            <a:pPr marL="342900" lvl="0" indent="-342900" algn="just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es-ES" sz="1600"/>
              <a:t>                          -  no podrá celebrarse contratos por un periodo superior a 2 años con la misma titulación u otra, para el mismo puesto en la misma empresa o distinta</a:t>
            </a:r>
            <a:endParaRPr/>
          </a:p>
          <a:p>
            <a:pPr marL="342900" lvl="0" indent="-342900" algn="just">
              <a:lnSpc>
                <a:spcPct val="90000"/>
              </a:lnSpc>
              <a:spcBef>
                <a:spcPts val="0"/>
              </a:spcBef>
              <a:buChar char="•"/>
              <a:defRPr/>
            </a:pPr>
            <a:r>
              <a:rPr lang="es-ES" sz="1600" b="0" i="0" u="sng"/>
              <a:t>Retribución</a:t>
            </a:r>
            <a:r>
              <a:rPr lang="es-ES" sz="1600"/>
              <a:t>: según convenio colectivo; </a:t>
            </a:r>
            <a:r>
              <a:rPr lang="es-ES" sz="1600" b="1" i="0" u="none"/>
              <a:t>1er año</a:t>
            </a:r>
            <a:r>
              <a:rPr lang="es-ES" sz="1600"/>
              <a:t> no podrá ser inferior al </a:t>
            </a:r>
            <a:r>
              <a:rPr lang="es-ES" sz="1600" b="1" i="0" u="none"/>
              <a:t>60%</a:t>
            </a:r>
            <a:r>
              <a:rPr lang="es-ES" sz="1600"/>
              <a:t> y </a:t>
            </a:r>
            <a:r>
              <a:rPr lang="es-ES" sz="1600" b="1" i="0" u="none"/>
              <a:t>75% el 2º año</a:t>
            </a:r>
            <a:r>
              <a:rPr lang="es-ES" sz="1600"/>
              <a:t> de la de un trabajador comparable no contratado con este tipo de contrato.</a:t>
            </a:r>
            <a:endParaRPr/>
          </a:p>
          <a:p>
            <a:pPr marL="342900" lvl="0" indent="-342900" algn="just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es-ES" sz="1600"/>
              <a:t>	El salario </a:t>
            </a:r>
            <a:r>
              <a:rPr lang="es-ES" sz="1600" b="1" i="0" u="none"/>
              <a:t>no </a:t>
            </a:r>
            <a:r>
              <a:rPr lang="es-ES" sz="1600"/>
              <a:t>podrá ser </a:t>
            </a:r>
            <a:r>
              <a:rPr lang="es-ES" sz="1600" b="1" i="0" u="none"/>
              <a:t>inferior al SMI</a:t>
            </a:r>
            <a:r>
              <a:rPr lang="es-ES" sz="1600"/>
              <a:t> y si está trabajado a tiempo parcial, el salario se reducirá en función de las horas trabajadas.</a:t>
            </a:r>
            <a:endParaRPr/>
          </a:p>
          <a:p>
            <a:pPr marL="342900" lvl="0" indent="-342900" algn="just">
              <a:lnSpc>
                <a:spcPct val="90000"/>
              </a:lnSpc>
              <a:spcBef>
                <a:spcPts val="0"/>
              </a:spcBef>
              <a:buChar char="•"/>
              <a:defRPr/>
            </a:pPr>
            <a:r>
              <a:rPr lang="es-ES" sz="1600" b="0" i="0" u="sng"/>
              <a:t>Periodo de Prueba</a:t>
            </a:r>
            <a:r>
              <a:rPr lang="es-ES" sz="1600"/>
              <a:t>: </a:t>
            </a:r>
            <a:r>
              <a:rPr lang="es-ES" sz="1600" b="1" i="0" u="none"/>
              <a:t>1 mes </a:t>
            </a:r>
            <a:r>
              <a:rPr lang="es-ES" sz="1600"/>
              <a:t>si el trabajador tiene una titulación de GM o similar  y </a:t>
            </a:r>
            <a:r>
              <a:rPr lang="es-ES" sz="1600" b="1" i="0" u="none"/>
              <a:t>2 meses</a:t>
            </a:r>
            <a:r>
              <a:rPr lang="es-ES" sz="1600"/>
              <a:t> si es GS o similar.</a:t>
            </a:r>
            <a:endParaRPr/>
          </a:p>
          <a:p>
            <a:pPr marL="342900" lvl="0" indent="-342900" algn="just">
              <a:lnSpc>
                <a:spcPct val="90000"/>
              </a:lnSpc>
              <a:spcBef>
                <a:spcPts val="0"/>
              </a:spcBef>
              <a:buChar char="•"/>
              <a:defRPr/>
            </a:pPr>
            <a:r>
              <a:rPr lang="es-ES" sz="1600" b="0" i="0" u="sng"/>
              <a:t>Certificación</a:t>
            </a:r>
            <a:r>
              <a:rPr lang="es-ES" sz="1600"/>
              <a:t>: la empresa debe entregar un certificado en el que conste la duración de las prácticas, el puesto de trabajo desempeñado y las principales tareas realizadas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 txBox="1">
            <a:spLocks noGrp="1" noChangeShapeType="1"/>
          </p:cNvSpPr>
          <p:nvPr/>
        </p:nvSpPr>
        <p:spPr bwMode="auto">
          <a:xfrm>
            <a:off x="711200" y="836612"/>
            <a:ext cx="7975600" cy="5378450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342900" lvl="0" indent="-342900" algn="just">
              <a:spcBef>
                <a:spcPts val="0"/>
              </a:spcBef>
              <a:buChar char="•"/>
              <a:defRPr/>
            </a:pPr>
            <a:r>
              <a:rPr lang="es-ES"/>
              <a:t>Son entidades, con o sin ánimo de lucro, que realizan actividades de intermediación laboral, como colaboradoras de los Servicios Públicos de Empleo o de forma autónoma pero coordinada con estos.</a:t>
            </a:r>
            <a:endParaRPr/>
          </a:p>
          <a:p>
            <a:pPr marL="342900" lvl="0" indent="-342900" algn="just">
              <a:spcBef>
                <a:spcPts val="0"/>
              </a:spcBef>
              <a:buChar char="•"/>
              <a:defRPr/>
            </a:pPr>
            <a:r>
              <a:rPr lang="es-ES"/>
              <a:t>La intermediación laboral =  poner en contacto la oferta de empleo con la demanda de empleo(trabajadores que buscan empleo)</a:t>
            </a:r>
            <a:endParaRPr/>
          </a:p>
          <a:p>
            <a:pPr marL="1143000" lvl="2" indent="-228600" algn="just">
              <a:spcBef>
                <a:spcPts val="0"/>
              </a:spcBef>
              <a:buChar char="•"/>
              <a:defRPr/>
            </a:pPr>
            <a:r>
              <a:rPr lang="es-ES" b="0" i="0" u="none"/>
              <a:t>Empleo adecuado a las características del trabajador</a:t>
            </a:r>
            <a:endParaRPr/>
          </a:p>
          <a:p>
            <a:pPr marL="1143000" lvl="2" indent="-228600" algn="just">
              <a:spcBef>
                <a:spcPts val="0"/>
              </a:spcBef>
              <a:buChar char="•"/>
              <a:defRPr/>
            </a:pPr>
            <a:r>
              <a:rPr lang="es-ES" b="0" i="0" u="none"/>
              <a:t>Ofrecer a los empleadores trabajadores más apropiados  a sus necesidades</a:t>
            </a:r>
            <a:endParaRPr/>
          </a:p>
          <a:p>
            <a:pPr marL="1143000" lvl="2" indent="-228600">
              <a:spcBef>
                <a:spcPts val="0"/>
              </a:spcBef>
              <a:buNone/>
              <a:defRPr/>
            </a:pPr>
            <a:endParaRPr/>
          </a:p>
        </p:txBody>
      </p:sp>
      <p:sp>
        <p:nvSpPr>
          <p:cNvPr id="13315" name="Rectangle 14"/>
          <p:cNvSpPr>
            <a:spLocks noGrp="1" noChangeShapeType="1"/>
          </p:cNvSpPr>
          <p:nvPr/>
        </p:nvSpPr>
        <p:spPr bwMode="auto">
          <a:xfrm>
            <a:off x="684212" y="193675"/>
            <a:ext cx="7772400" cy="381000"/>
          </a:xfrm>
          <a:prstGeom prst="rect">
            <a:avLst/>
          </a:prstGeom>
          <a:noFill/>
        </p:spPr>
        <p:txBody>
          <a:bodyPr lIns="90000" tIns="46800" rIns="90000" bIns="46800" anchor="ctr" anchorCtr="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5pPr>
            <a:lvl6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6pPr>
            <a:lvl7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7pPr>
            <a:lvl8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8pPr>
            <a:lvl9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9pPr>
          </a:lstStyle>
          <a:p>
            <a:pPr marL="0" lvl="0" indent="0" algn="ctr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800" b="1" i="0" u="none">
                <a:solidFill>
                  <a:srgbClr val="92D050"/>
                </a:solidFill>
                <a:latin typeface="Arial"/>
              </a:rPr>
              <a:t>AGENCIAS PRIVADAS DE COLOCACIÓN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 txBox="1">
            <a:spLocks noGrp="1" noChangeShapeType="1"/>
          </p:cNvSpPr>
          <p:nvPr/>
        </p:nvSpPr>
        <p:spPr bwMode="auto">
          <a:xfrm>
            <a:off x="1509712" y="-26987"/>
            <a:ext cx="5699125" cy="358775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>
                <a:solidFill>
                  <a:schemeClr val="dk2"/>
                </a:solidFill>
              </a:rPr>
              <a:t>Empresas de trabajo temporal (ETT)</a:t>
            </a:r>
            <a:endParaRPr/>
          </a:p>
        </p:txBody>
      </p:sp>
      <p:pic>
        <p:nvPicPr>
          <p:cNvPr id="14339" name="Picture 5"/>
          <p:cNvPicPr>
            <a:picLocks noGrp="1" noChangeAspect="1"/>
          </p:cNvPicPr>
          <p:nvPr/>
        </p:nvPicPr>
        <p:blipFill>
          <a:blip r:embed="rId3"/>
          <a:stretch/>
        </p:blipFill>
        <p:spPr bwMode="auto">
          <a:xfrm>
            <a:off x="2874962" y="1543050"/>
            <a:ext cx="4433887" cy="3049587"/>
          </a:xfrm>
          <a:prstGeom prst="rect">
            <a:avLst/>
          </a:prstGeom>
          <a:solidFill>
            <a:srgbClr val="99FF99"/>
          </a:solidFill>
        </p:spPr>
      </p:pic>
      <p:sp>
        <p:nvSpPr>
          <p:cNvPr id="14340" name="5 Rectángulo"/>
          <p:cNvSpPr>
            <a:spLocks noGrp="1" noChangeShapeType="1"/>
          </p:cNvSpPr>
          <p:nvPr/>
        </p:nvSpPr>
        <p:spPr bwMode="auto">
          <a:xfrm>
            <a:off x="403225" y="908050"/>
            <a:ext cx="8353425" cy="708025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2000"/>
              <a:t>Su actividad consiste en poner a disposición de otra empresa (usuaria) un trabajador, a través del contrato de puesta a disposición</a:t>
            </a:r>
            <a:endParaRPr/>
          </a:p>
        </p:txBody>
      </p:sp>
      <p:sp>
        <p:nvSpPr>
          <p:cNvPr id="14341" name="6 Rectángulo"/>
          <p:cNvSpPr>
            <a:spLocks noGrp="1" noChangeShapeType="1"/>
          </p:cNvSpPr>
          <p:nvPr/>
        </p:nvSpPr>
        <p:spPr bwMode="auto">
          <a:xfrm>
            <a:off x="403225" y="4365625"/>
            <a:ext cx="8353425" cy="1938337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es-ES" sz="2000"/>
              <a:t>La ETT es la que está obligada:</a:t>
            </a:r>
            <a:endParaRPr/>
          </a:p>
          <a:p>
            <a:pPr marL="800100" lvl="1" indent="-342900">
              <a:spcBef>
                <a:spcPts val="0"/>
              </a:spcBef>
              <a:buChar char="•"/>
              <a:defRPr/>
            </a:pPr>
            <a:r>
              <a:rPr lang="es-ES" sz="2000"/>
              <a:t>A afiliar al trabajador o dar de alta en la Seguridad Social al trabajador</a:t>
            </a:r>
            <a:endParaRPr/>
          </a:p>
          <a:p>
            <a:pPr marL="800100" lvl="1" indent="-342900">
              <a:spcBef>
                <a:spcPts val="0"/>
              </a:spcBef>
              <a:buChar char="•"/>
              <a:defRPr/>
            </a:pPr>
            <a:r>
              <a:rPr lang="es-ES" sz="2000"/>
              <a:t>Pagar su salario</a:t>
            </a:r>
            <a:endParaRPr/>
          </a:p>
          <a:p>
            <a:pPr marL="800100" lvl="1" indent="-342900">
              <a:spcBef>
                <a:spcPts val="0"/>
              </a:spcBef>
              <a:buChar char="•"/>
              <a:defRPr/>
            </a:pPr>
            <a:r>
              <a:rPr lang="es-ES" sz="2000"/>
              <a:t>Ejercer sobre él el poder disciplinario</a:t>
            </a:r>
            <a:endParaRPr/>
          </a:p>
          <a:p>
            <a:pPr marL="0" lvl="0" indent="0">
              <a:spcBef>
                <a:spcPts val="0"/>
              </a:spcBef>
              <a:buNone/>
              <a:defRPr/>
            </a:pPr>
            <a:r>
              <a:rPr lang="es-ES" sz="2000" b="0" i="0" u="none"/>
              <a:t>La empresa usuaria:</a:t>
            </a:r>
            <a:endParaRPr/>
          </a:p>
          <a:p>
            <a:pPr marL="800100" lvl="1" indent="-342900">
              <a:spcBef>
                <a:spcPts val="0"/>
              </a:spcBef>
              <a:buChar char="•"/>
              <a:defRPr/>
            </a:pPr>
            <a:r>
              <a:rPr lang="es-ES" sz="2000" b="0" i="0" u="none"/>
              <a:t>Ejerce el poder de dirección y control de la actividad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 txBox="1">
            <a:spLocks noGrp="1" noChangeShapeType="1"/>
          </p:cNvSpPr>
          <p:nvPr/>
        </p:nvSpPr>
        <p:spPr bwMode="auto">
          <a:xfrm>
            <a:off x="1509712" y="-26987"/>
            <a:ext cx="5699125" cy="358775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>
                <a:solidFill>
                  <a:schemeClr val="dk2"/>
                </a:solidFill>
              </a:rPr>
              <a:t>Empresas de trabajo temporal (ETT)</a:t>
            </a:r>
            <a:endParaRPr/>
          </a:p>
        </p:txBody>
      </p:sp>
      <p:sp>
        <p:nvSpPr>
          <p:cNvPr id="15363" name="Rectangle 3"/>
          <p:cNvSpPr txBox="1">
            <a:spLocks noGrp="1" noChangeShapeType="1"/>
          </p:cNvSpPr>
          <p:nvPr/>
        </p:nvSpPr>
        <p:spPr bwMode="auto">
          <a:xfrm>
            <a:off x="468312" y="1341437"/>
            <a:ext cx="3455987" cy="5040312"/>
          </a:xfrm>
          <a:prstGeom prst="rect">
            <a:avLst/>
          </a:prstGeom>
          <a:solidFill>
            <a:srgbClr val="CCFFCC"/>
          </a:solidFill>
        </p:spPr>
        <p:txBody>
          <a:bodyPr lIns="91440" tIns="45720" rIns="91440" bIns="4572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1800"/>
              <a:t>El </a:t>
            </a:r>
            <a:r>
              <a:rPr lang="es-ES" sz="1800" b="1" i="0" u="none"/>
              <a:t>contrato de puesta a disposición</a:t>
            </a:r>
            <a:r>
              <a:rPr lang="es-ES" sz="1800"/>
              <a:t> debe realizarse para satisfacer necesidades temporales de la empresa usuaria, tales como:</a:t>
            </a:r>
            <a:endParaRPr/>
          </a:p>
          <a:p>
            <a:pPr marL="0" lvl="0" indent="0" algn="just">
              <a:spcBef>
                <a:spcPts val="0"/>
              </a:spcBef>
              <a:buFont typeface="Wingdings"/>
              <a:buChar char="§"/>
              <a:defRPr/>
            </a:pPr>
            <a:r>
              <a:rPr lang="es-ES" sz="1800"/>
              <a:t>Una </a:t>
            </a:r>
            <a:r>
              <a:rPr lang="es-ES" sz="1800" b="1" i="0" u="none"/>
              <a:t>obra o servicio determinado</a:t>
            </a:r>
            <a:endParaRPr/>
          </a:p>
          <a:p>
            <a:pPr marL="0" lvl="0" indent="0" algn="just">
              <a:spcBef>
                <a:spcPts val="0"/>
              </a:spcBef>
              <a:buFont typeface="Wingdings"/>
              <a:buChar char="§"/>
              <a:defRPr/>
            </a:pPr>
            <a:r>
              <a:rPr lang="es-ES" sz="1800"/>
              <a:t>Necesidad </a:t>
            </a:r>
            <a:r>
              <a:rPr lang="es-ES" sz="1800" b="1" i="0" u="none"/>
              <a:t>eventual, por acumulación de tareas o circunstancia de la producción</a:t>
            </a:r>
            <a:endParaRPr/>
          </a:p>
          <a:p>
            <a:pPr marL="0" lvl="0" indent="0" algn="just">
              <a:spcBef>
                <a:spcPts val="0"/>
              </a:spcBef>
              <a:buFont typeface="Wingdings"/>
              <a:buChar char="§"/>
              <a:defRPr/>
            </a:pPr>
            <a:r>
              <a:rPr lang="es-ES" sz="1800" b="1" i="0" u="none"/>
              <a:t>Sustituir trabajadores</a:t>
            </a:r>
            <a:r>
              <a:rPr lang="es-ES" sz="1800"/>
              <a:t> con derecho a reserva de puesto de trabajo o cubrir temporalmente las </a:t>
            </a:r>
            <a:r>
              <a:rPr lang="es-ES" sz="1800" b="1" i="0" u="none"/>
              <a:t>vacantes mientras dura la selección</a:t>
            </a:r>
            <a:endParaRPr/>
          </a:p>
        </p:txBody>
      </p:sp>
      <p:sp>
        <p:nvSpPr>
          <p:cNvPr id="15364" name="Rectangle 4"/>
          <p:cNvSpPr txBox="1">
            <a:spLocks noGrp="1" noChangeShapeType="1"/>
          </p:cNvSpPr>
          <p:nvPr/>
        </p:nvSpPr>
        <p:spPr bwMode="auto">
          <a:xfrm>
            <a:off x="4643437" y="1125537"/>
            <a:ext cx="3889375" cy="5038725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342900" lvl="0" indent="-342900">
              <a:spcBef>
                <a:spcPts val="0"/>
              </a:spcBef>
              <a:buChar char="•"/>
              <a:defRPr/>
            </a:pPr>
            <a:endParaRPr lang="en-US" sz="1200"/>
          </a:p>
          <a:p>
            <a:pPr marL="342900" lvl="0" indent="-342900">
              <a:spcBef>
                <a:spcPts val="0"/>
              </a:spcBef>
              <a:buChar char="•"/>
              <a:defRPr/>
            </a:pPr>
            <a:endParaRPr/>
          </a:p>
          <a:p>
            <a:pPr marL="342900" lvl="0" indent="-342900" algn="just">
              <a:spcBef>
                <a:spcPts val="0"/>
              </a:spcBef>
              <a:buChar char="•"/>
              <a:defRPr/>
            </a:pPr>
            <a:r>
              <a:rPr lang="es-ES" sz="2000" b="0" i="0" u="sng"/>
              <a:t>Forma</a:t>
            </a:r>
            <a:r>
              <a:rPr lang="es-ES" sz="2000"/>
              <a:t>: por escrito</a:t>
            </a:r>
            <a:endParaRPr/>
          </a:p>
          <a:p>
            <a:pPr marL="342900" lvl="0" indent="-342900" algn="just">
              <a:spcBef>
                <a:spcPts val="0"/>
              </a:spcBef>
              <a:buChar char="•"/>
              <a:defRPr/>
            </a:pPr>
            <a:r>
              <a:rPr lang="es-ES" sz="2000" b="1" i="0" u="none"/>
              <a:t>No</a:t>
            </a:r>
            <a:r>
              <a:rPr lang="es-ES" sz="2000"/>
              <a:t> podrán ser para realizar </a:t>
            </a:r>
            <a:r>
              <a:rPr lang="es-ES" sz="2000" b="1" i="0" u="none"/>
              <a:t>trabajos</a:t>
            </a:r>
            <a:r>
              <a:rPr lang="es-ES" sz="2000"/>
              <a:t> que revistan especial </a:t>
            </a:r>
            <a:r>
              <a:rPr lang="es-ES" sz="2000" b="1" i="0" u="none"/>
              <a:t>peligrosidad</a:t>
            </a:r>
            <a:endParaRPr lang="en-US" sz="2000"/>
          </a:p>
          <a:p>
            <a:pPr marL="342900" lvl="0" indent="-342900" algn="just">
              <a:spcBef>
                <a:spcPts val="0"/>
              </a:spcBef>
              <a:buChar char="•"/>
              <a:defRPr/>
            </a:pPr>
            <a:r>
              <a:rPr lang="es-ES" sz="2000" b="1" i="0" u="none"/>
              <a:t>No</a:t>
            </a:r>
            <a:r>
              <a:rPr lang="es-ES" sz="2000"/>
              <a:t> podrá ser  para </a:t>
            </a:r>
            <a:r>
              <a:rPr lang="es-ES" sz="2000" b="1" i="0" u="none"/>
              <a:t>sustituir a trabajadores en huelga</a:t>
            </a:r>
            <a:endParaRPr/>
          </a:p>
          <a:p>
            <a:pPr marL="342900" lvl="0" indent="-342900" algn="just">
              <a:spcBef>
                <a:spcPts val="0"/>
              </a:spcBef>
              <a:buChar char="•"/>
              <a:defRPr/>
            </a:pPr>
            <a:r>
              <a:rPr lang="es-ES" sz="2000" b="0" i="0" u="sng"/>
              <a:t>Retribución</a:t>
            </a:r>
            <a:r>
              <a:rPr lang="es-ES" sz="2000"/>
              <a:t>: la </a:t>
            </a:r>
            <a:r>
              <a:rPr lang="es-ES" sz="2000" b="1" i="0" u="none"/>
              <a:t>misma</a:t>
            </a:r>
            <a:r>
              <a:rPr lang="es-ES" sz="2000"/>
              <a:t> que los trabajadores en la empresa usuario</a:t>
            </a:r>
            <a:endParaRPr/>
          </a:p>
          <a:p>
            <a:pPr marL="342900" lvl="0" indent="-342900" algn="just">
              <a:spcBef>
                <a:spcPts val="0"/>
              </a:spcBef>
              <a:buChar char="•"/>
              <a:defRPr/>
            </a:pPr>
            <a:r>
              <a:rPr lang="es-ES" sz="2000" b="0" i="0" u="sng"/>
              <a:t>Extinción del contrato</a:t>
            </a:r>
            <a:r>
              <a:rPr lang="es-ES" sz="2000"/>
              <a:t>: </a:t>
            </a:r>
            <a:r>
              <a:rPr lang="es-ES" sz="2000" b="1" i="0" u="none"/>
              <a:t>12</a:t>
            </a:r>
            <a:r>
              <a:rPr lang="es-ES" sz="2000"/>
              <a:t> días de salario por año trabajado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ShapeType="1"/>
          </p:cNvSpPr>
          <p:nvPr>
            <p:ph type="title"/>
          </p:nvPr>
        </p:nvSpPr>
        <p:spPr bwMode="auto">
          <a:xfrm>
            <a:off x="696912" y="346075"/>
            <a:ext cx="7772400" cy="360362"/>
          </a:xfrm>
          <a:prstGeom prst="rect">
            <a:avLst/>
          </a:prstGeom>
        </p:spPr>
        <p:txBody>
          <a:bodyPr lIns="91440" tIns="45720" rIns="91440" bIns="45720" anchor="ctr" anchorCtr="0"/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1pPr>
            <a:lvl2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2pPr>
            <a:lvl3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3pPr>
            <a:lvl4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4pPr>
            <a:lvl5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Times New Roman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es-ES" sz="2800" b="1" i="0" u="none">
                <a:solidFill>
                  <a:srgbClr val="92D050"/>
                </a:solidFill>
                <a:latin typeface="Tahoma"/>
              </a:rPr>
              <a:t>CARACTERISTICAS GENERALES CONTRATO TRABAJO</a:t>
            </a:r>
            <a:endParaRPr/>
          </a:p>
        </p:txBody>
      </p:sp>
      <p:sp>
        <p:nvSpPr>
          <p:cNvPr id="3075" name="Rectangle 3"/>
          <p:cNvSpPr>
            <a:spLocks noGrp="1" noChangeShapeType="1"/>
          </p:cNvSpPr>
          <p:nvPr>
            <p:ph type="body"/>
          </p:nvPr>
        </p:nvSpPr>
        <p:spPr bwMode="auto">
          <a:xfrm>
            <a:off x="468312" y="1052512"/>
            <a:ext cx="8423275" cy="295275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342900" lvl="0" indent="-342900">
              <a:spcBef>
                <a:spcPts val="0"/>
              </a:spcBef>
              <a:buChar char="•"/>
              <a:defRPr/>
            </a:pPr>
            <a:r>
              <a:rPr lang="es-ES" sz="2000" b="1" i="0" u="none">
                <a:latin typeface="Tahoma"/>
              </a:rPr>
              <a:t>SUJETOS (trabajador y empresario)</a:t>
            </a:r>
            <a:endParaRPr/>
          </a:p>
          <a:p>
            <a:pPr marL="342900" lvl="0" indent="-342900">
              <a:spcBef>
                <a:spcPts val="0"/>
              </a:spcBef>
              <a:buChar char="•"/>
              <a:defRPr/>
            </a:pPr>
            <a:r>
              <a:rPr lang="es-ES" sz="2000" b="1" i="0" u="none">
                <a:latin typeface="Tahoma"/>
              </a:rPr>
              <a:t>FORMA DEL CONTRATO (Oral o escrito): </a:t>
            </a:r>
            <a:r>
              <a:rPr lang="es-ES" sz="2000">
                <a:latin typeface="Tahoma"/>
              </a:rPr>
              <a:t>por escrito salvo: </a:t>
            </a:r>
            <a:endParaRPr/>
          </a:p>
          <a:p>
            <a:pPr marL="342900" lvl="0" indent="-342900">
              <a:spcBef>
                <a:spcPts val="0"/>
              </a:spcBef>
              <a:buNone/>
              <a:defRPr/>
            </a:pPr>
            <a:r>
              <a:rPr lang="es-ES" sz="2000" b="0" i="0" u="none">
                <a:latin typeface="Tahoma"/>
              </a:rPr>
              <a:t>	-Indefinido ordinario </a:t>
            </a:r>
            <a:endParaRPr/>
          </a:p>
          <a:p>
            <a:pPr marL="342900" lvl="0" indent="-342900">
              <a:spcBef>
                <a:spcPts val="0"/>
              </a:spcBef>
              <a:buNone/>
              <a:defRPr/>
            </a:pPr>
            <a:r>
              <a:rPr lang="es-ES" sz="2000" b="1" i="0" u="none">
                <a:latin typeface="Tahoma"/>
              </a:rPr>
              <a:t>	</a:t>
            </a:r>
            <a:r>
              <a:rPr lang="es-ES" sz="2000" b="0" i="0" u="none">
                <a:latin typeface="Tahoma"/>
              </a:rPr>
              <a:t>-Eventual por circunstancias de producción: tiempo completo e 	igual o menos de 4 semanas. </a:t>
            </a:r>
            <a:endParaRPr lang="en-US" sz="2000"/>
          </a:p>
          <a:p>
            <a:pPr marL="342900" lvl="0" indent="-342900">
              <a:spcBef>
                <a:spcPts val="0"/>
              </a:spcBef>
              <a:buChar char="•"/>
              <a:defRPr/>
            </a:pPr>
            <a:r>
              <a:rPr lang="es-ES" sz="2000" b="1" i="0" u="none">
                <a:latin typeface="Tahoma"/>
              </a:rPr>
              <a:t>CONTENIDO MINIMO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 sz="1600" b="1" i="0" u="none">
                <a:latin typeface="Tahoma"/>
              </a:rPr>
              <a:t>Lugar y fecha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 sz="1600" b="1" i="0" u="none">
                <a:latin typeface="Tahoma"/>
              </a:rPr>
              <a:t>Identificación de los sujetos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 sz="1600" b="1" i="0" u="none">
                <a:latin typeface="Tahoma"/>
              </a:rPr>
              <a:t>Categoría profesional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 sz="1600" b="1" i="0" u="none">
                <a:latin typeface="Tahoma"/>
              </a:rPr>
              <a:t>Lugar de trabajo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 sz="1600" b="1" i="0" u="none">
                <a:latin typeface="Tahoma"/>
              </a:rPr>
              <a:t>Jornada y horario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 sz="1600" b="1" i="0" u="none">
                <a:latin typeface="Tahoma"/>
              </a:rPr>
              <a:t>Fecha de inicio y duración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 sz="1600" b="1" i="0" u="none">
                <a:latin typeface="Tahoma"/>
              </a:rPr>
              <a:t>Retribución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 sz="1600" b="1" i="0" u="none">
                <a:latin typeface="Tahoma"/>
              </a:rPr>
              <a:t>Vacaciones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 sz="1600" b="1" i="0" u="none">
                <a:latin typeface="Tahoma"/>
              </a:rPr>
              <a:t>Preaviso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 sz="1600" b="1" i="0" u="none">
                <a:latin typeface="Tahoma"/>
              </a:rPr>
              <a:t>Convenio colectivo aplicable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 sz="1600" b="1" i="0" u="none">
                <a:latin typeface="Tahoma"/>
              </a:rPr>
              <a:t>Otras (voluntarias): periodo de prueba, permanencia, no trabajar para competencia después…).</a:t>
            </a:r>
            <a:endParaRPr/>
          </a:p>
          <a:p>
            <a:pPr marL="342900" lvl="0" indent="-342900">
              <a:spcBef>
                <a:spcPts val="0"/>
              </a:spcBef>
              <a:buNone/>
              <a:defRPr/>
            </a:pPr>
            <a:endParaRPr/>
          </a:p>
        </p:txBody>
      </p:sp>
      <p:pic>
        <p:nvPicPr>
          <p:cNvPr id="3076" name="Picture 5" descr="Image result for CONTRATO TRABAJO"/>
          <p:cNvPicPr>
            <a:picLocks noGrp="1" noChangeAspect="1"/>
          </p:cNvPicPr>
          <p:nvPr/>
        </p:nvPicPr>
        <p:blipFill>
          <a:blip r:embed="rId3"/>
          <a:stretch/>
        </p:blipFill>
        <p:spPr bwMode="auto">
          <a:xfrm>
            <a:off x="3995737" y="3929062"/>
            <a:ext cx="4427537" cy="700087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Grp="1" noChangeShapeType="1"/>
          </p:cNvSpPr>
          <p:nvPr/>
        </p:nvSpPr>
        <p:spPr bwMode="auto">
          <a:xfrm>
            <a:off x="890587" y="2205037"/>
            <a:ext cx="7488237" cy="4010025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5pPr>
            <a:lvl6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6pPr>
            <a:lvl7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7pPr>
            <a:lvl8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8pPr>
            <a:lvl9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9pPr>
          </a:lstStyle>
          <a:p>
            <a:pPr marL="0" lvl="0"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400" b="1" i="0" u="none">
                <a:solidFill>
                  <a:srgbClr val="000000"/>
                </a:solidFill>
                <a:latin typeface="Tahoma"/>
              </a:rPr>
              <a:t>CLAUSULAS ADICIONALES QUE SE PUEDEN INCLUIR EN UN CONTRATO DE TRABAJO</a:t>
            </a:r>
            <a:endParaRPr/>
          </a:p>
          <a:p>
            <a:pPr marL="0" lvl="0" indent="0">
              <a:spcBef>
                <a:spcPts val="15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400">
                <a:solidFill>
                  <a:srgbClr val="000000"/>
                </a:solidFill>
                <a:latin typeface="Tahoma"/>
              </a:rPr>
              <a:t> Significado y contenido</a:t>
            </a:r>
            <a:endParaRPr/>
          </a:p>
          <a:p>
            <a:pPr marL="0" lvl="0" indent="0">
              <a:spcBef>
                <a:spcPts val="15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400">
                <a:solidFill>
                  <a:srgbClr val="000000"/>
                </a:solidFill>
                <a:latin typeface="Tahoma"/>
              </a:rPr>
              <a:t> Consecuencias para el trabajador</a:t>
            </a:r>
            <a:endParaRPr/>
          </a:p>
          <a:p>
            <a:pPr marL="0" lvl="0" indent="0">
              <a:spcBef>
                <a:spcPts val="15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400">
                <a:solidFill>
                  <a:srgbClr val="000000"/>
                </a:solidFill>
                <a:latin typeface="Tahoma"/>
              </a:rPr>
              <a:t> Posible redacción</a:t>
            </a:r>
            <a:endParaRPr/>
          </a:p>
          <a:p>
            <a:pPr marL="0" lvl="0" indent="0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400">
                <a:solidFill>
                  <a:srgbClr val="000000"/>
                </a:solidFill>
                <a:latin typeface="Tahoma"/>
              </a:rPr>
              <a:t>Ejemplos: de no concurrencia, confidencialidad, plena dedicación…</a:t>
            </a:r>
            <a:endParaRPr/>
          </a:p>
        </p:txBody>
      </p:sp>
      <p:sp>
        <p:nvSpPr>
          <p:cNvPr id="4099" name="1 Rectángulo"/>
          <p:cNvSpPr>
            <a:spLocks noGrp="1" noChangeShapeType="1"/>
          </p:cNvSpPr>
          <p:nvPr/>
        </p:nvSpPr>
        <p:spPr bwMode="auto">
          <a:xfrm>
            <a:off x="827087" y="404812"/>
            <a:ext cx="7705725" cy="1570037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just">
              <a:spcBef>
                <a:spcPts val="0"/>
              </a:spcBef>
              <a:buClr>
                <a:srgbClr val="000000"/>
              </a:buClr>
              <a:buSzPct val="85000"/>
              <a:buFont typeface="Wingdings"/>
              <a:buChar char="v"/>
              <a:defRPr/>
            </a:pPr>
            <a:r>
              <a:rPr lang="es-ES" sz="2400"/>
              <a:t>El contrato de trabajo celebrado por escrito tiene que estar firmado por las partes y registrado </a:t>
            </a:r>
            <a:r>
              <a:rPr lang="es-ES" sz="2400" b="1" i="0" u="none"/>
              <a:t>en el Servicio Público de Empleo </a:t>
            </a:r>
            <a:r>
              <a:rPr lang="es-ES" sz="2400"/>
              <a:t>en plazo de </a:t>
            </a:r>
            <a:r>
              <a:rPr lang="es-ES" sz="2400" b="1" i="0" u="none"/>
              <a:t>10 días</a:t>
            </a:r>
            <a:r>
              <a:rPr lang="es-ES" sz="2400"/>
              <a:t>. Habrá 3 copias (empresa, trabajador, SEPE).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 txBox="1">
            <a:spLocks noGrp="1" noChangeShapeType="1"/>
          </p:cNvSpPr>
          <p:nvPr/>
        </p:nvSpPr>
        <p:spPr bwMode="auto">
          <a:xfrm>
            <a:off x="1630362" y="4762"/>
            <a:ext cx="5699125" cy="360362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 sz="4400">
                <a:solidFill>
                  <a:srgbClr val="92D050"/>
                </a:solidFill>
              </a:rPr>
              <a:t>Período de PRUEBA</a:t>
            </a:r>
            <a:endParaRPr/>
          </a:p>
        </p:txBody>
      </p:sp>
      <p:graphicFrame>
        <p:nvGraphicFramePr>
          <p:cNvPr id="5123" name="6 Tabla"/>
          <p:cNvGraphicFramePr>
            <a:graphicFrameLocks noGrp="1"/>
          </p:cNvGraphicFramePr>
          <p:nvPr/>
        </p:nvGraphicFramePr>
        <p:xfrm>
          <a:off x="539750" y="908050"/>
          <a:ext cx="8064501" cy="5184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36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88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70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8554">
                <a:tc gridSpan="4"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ES" sz="1400" b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Sirve para comprobar que el contrato se ajusta  a los intereses de cada  una  de las partes contratantes. Cualquiera de las partes puede romper el contrato sin necesidad de justificar</a:t>
                      </a:r>
                    </a:p>
                  </a:txBody>
                  <a:tcPr marL="91436" marR="91436" marT="45724" marB="45724">
                    <a:solidFill>
                      <a:srgbClr val="80905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6221">
                <a:tc>
                  <a:txBody>
                    <a:bodyPr/>
                    <a:lstStyle/>
                    <a:p>
                      <a:pPr lvl="0" algn="l">
                        <a:defRPr/>
                      </a:pPr>
                      <a:r>
                        <a:rPr lang="es-ES" sz="1400">
                          <a:solidFill>
                            <a:schemeClr val="tx1"/>
                          </a:solidFill>
                        </a:rPr>
                        <a:t>Su duración será la establecida en el </a:t>
                      </a:r>
                      <a:r>
                        <a:rPr lang="es-ES" sz="1400" b="1">
                          <a:solidFill>
                            <a:schemeClr val="tx1"/>
                          </a:solidFill>
                        </a:rPr>
                        <a:t>convenio colectivo.</a:t>
                      </a:r>
                      <a:endParaRPr/>
                    </a:p>
                    <a:p>
                      <a:pPr lvl="0" algn="l">
                        <a:defRPr/>
                      </a:pPr>
                      <a:endParaRPr lang="es-ES" sz="1400" b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defRPr/>
                      </a:pPr>
                      <a:r>
                        <a:rPr lang="es-ES" sz="1400" b="0">
                          <a:solidFill>
                            <a:schemeClr val="tx1"/>
                          </a:solidFill>
                        </a:rPr>
                        <a:t>Si ya has trabajado en esa empresa ejerciendo las mismas funciones, </a:t>
                      </a:r>
                      <a:r>
                        <a:rPr lang="es-ES" sz="1400" b="1">
                          <a:solidFill>
                            <a:schemeClr val="tx1"/>
                          </a:solidFill>
                        </a:rPr>
                        <a:t>no se puede establecer periodo de prueba </a:t>
                      </a:r>
                    </a:p>
                  </a:txBody>
                  <a:tcPr marL="91436" marR="91436" marT="45724" marB="45724">
                    <a:solidFill>
                      <a:srgbClr val="D5E0B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/>
                      </a:pPr>
                      <a:r>
                        <a:rPr lang="es-ES" sz="1400">
                          <a:solidFill>
                            <a:schemeClr val="tx1"/>
                          </a:solidFill>
                        </a:rPr>
                        <a:t>Si el convenio no establece nada, la duración máxima será de: </a:t>
                      </a:r>
                      <a:r>
                        <a:rPr lang="es-ES" sz="1400" b="1">
                          <a:solidFill>
                            <a:schemeClr val="tx1"/>
                          </a:solidFill>
                        </a:rPr>
                        <a:t>6 meses</a:t>
                      </a:r>
                      <a:r>
                        <a:rPr lang="es-ES" sz="1400">
                          <a:solidFill>
                            <a:schemeClr val="tx1"/>
                          </a:solidFill>
                        </a:rPr>
                        <a:t> para los técnicos titulados y para el resto de los trabajadores de </a:t>
                      </a:r>
                      <a:r>
                        <a:rPr lang="es-ES" sz="1400" b="1">
                          <a:solidFill>
                            <a:schemeClr val="tx1"/>
                          </a:solidFill>
                        </a:rPr>
                        <a:t>2 meses </a:t>
                      </a:r>
                      <a:r>
                        <a:rPr lang="es-ES" sz="1400">
                          <a:solidFill>
                            <a:schemeClr val="tx1"/>
                          </a:solidFill>
                        </a:rPr>
                        <a:t>excepto en empresas que tengan menos de 25 trabajadores, que podrá ser de </a:t>
                      </a:r>
                      <a:r>
                        <a:rPr lang="es-ES" sz="1400" b="1">
                          <a:solidFill>
                            <a:schemeClr val="tx1"/>
                          </a:solidFill>
                        </a:rPr>
                        <a:t>3 meses</a:t>
                      </a:r>
                      <a:r>
                        <a:rPr lang="es-ES" sz="1400">
                          <a:solidFill>
                            <a:schemeClr val="tx1"/>
                          </a:solidFill>
                        </a:rPr>
                        <a:t>.</a:t>
                      </a:r>
                      <a:endParaRPr/>
                    </a:p>
                    <a:p>
                      <a:pPr lvl="0" algn="l">
                        <a:defRPr/>
                      </a:pPr>
                      <a:endParaRPr lang="es-ES" sz="140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defRPr/>
                      </a:pPr>
                      <a:endParaRPr lang="es-ES" sz="140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defRPr/>
                      </a:pPr>
                      <a:endParaRPr lang="es-ES" sz="1400">
                        <a:solidFill>
                          <a:schemeClr val="tx1"/>
                        </a:solidFill>
                      </a:endParaRPr>
                    </a:p>
                  </a:txBody>
                  <a:tcPr marL="91436" marR="91436" marT="45724" marB="45724">
                    <a:solidFill>
                      <a:srgbClr val="D5E0B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/>
                      </a:pPr>
                      <a:r>
                        <a:rPr lang="es-ES" sz="1400">
                          <a:solidFill>
                            <a:schemeClr val="tx1"/>
                          </a:solidFill>
                        </a:rPr>
                        <a:t>El trabajador tiene </a:t>
                      </a:r>
                      <a:r>
                        <a:rPr lang="es-ES" sz="1400" b="1">
                          <a:solidFill>
                            <a:schemeClr val="tx1"/>
                          </a:solidFill>
                        </a:rPr>
                        <a:t>los mismos derechos y obligaciones </a:t>
                      </a:r>
                      <a:r>
                        <a:rPr lang="es-ES" sz="1400">
                          <a:solidFill>
                            <a:schemeClr val="tx1"/>
                          </a:solidFill>
                        </a:rPr>
                        <a:t>que los demás pero si es despedido durante el período de prueba no tiene derecho a indemnización </a:t>
                      </a:r>
                      <a:endParaRPr lang="es-ES" sz="1400"/>
                    </a:p>
                    <a:p>
                      <a:pPr algn="l">
                        <a:defRPr/>
                      </a:pPr>
                      <a:endParaRPr lang="es-ES" sz="1400"/>
                    </a:p>
                  </a:txBody>
                  <a:tcPr marL="91436" marR="91436" marT="45724" marB="45724">
                    <a:lnR w="12700" algn="ctr">
                      <a:solidFill>
                        <a:schemeClr val="accent3"/>
                      </a:solidFill>
                    </a:lnR>
                    <a:solidFill>
                      <a:srgbClr val="D5E0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ES" sz="1400">
                          <a:solidFill>
                            <a:schemeClr val="tx1"/>
                          </a:solidFill>
                        </a:rPr>
                        <a:t>Existen normas específicas para el </a:t>
                      </a:r>
                      <a:r>
                        <a:rPr lang="es-ES" sz="1400" b="1">
                          <a:solidFill>
                            <a:schemeClr val="tx1"/>
                          </a:solidFill>
                        </a:rPr>
                        <a:t>contrato en  prácticas, que será de 1 o 2 meses,</a:t>
                      </a:r>
                      <a:r>
                        <a:rPr lang="es-ES" sz="1400">
                          <a:solidFill>
                            <a:schemeClr val="tx1"/>
                          </a:solidFill>
                        </a:rPr>
                        <a:t> según se tenga título de grado medio o superior respectivamente</a:t>
                      </a:r>
                      <a:endParaRPr lang="es-ES" sz="1400"/>
                    </a:p>
                    <a:p>
                      <a:pPr algn="l">
                        <a:defRPr/>
                      </a:pPr>
                      <a:endParaRPr lang="es-ES" sz="1400"/>
                    </a:p>
                  </a:txBody>
                  <a:tcPr marL="91436" marR="91436" marT="45724" marB="45724">
                    <a:lnL w="12700" algn="ctr">
                      <a:solidFill>
                        <a:schemeClr val="accent3"/>
                      </a:solidFill>
                    </a:lnL>
                    <a:solidFill>
                      <a:srgbClr val="D5E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Grp="1" noChangeShapeType="1"/>
          </p:cNvSpPr>
          <p:nvPr/>
        </p:nvSpPr>
        <p:spPr bwMode="auto">
          <a:xfrm>
            <a:off x="827087" y="2565400"/>
            <a:ext cx="2232025" cy="82550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5pPr>
            <a:lvl6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6pPr>
            <a:lvl7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7pPr>
            <a:lvl8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8pPr>
            <a:lvl9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9pPr>
          </a:lstStyle>
          <a:p>
            <a:pPr marL="0" lvl="0"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400">
                <a:solidFill>
                  <a:srgbClr val="000000"/>
                </a:solidFill>
                <a:latin typeface="Tahoma"/>
              </a:rPr>
              <a:t>CONTRATOS TRABAJO</a:t>
            </a:r>
            <a:endParaRPr/>
          </a:p>
        </p:txBody>
      </p:sp>
      <p:sp>
        <p:nvSpPr>
          <p:cNvPr id="6147" name="Text Box 2"/>
          <p:cNvSpPr txBox="1">
            <a:spLocks noGrp="1" noChangeShapeType="1"/>
          </p:cNvSpPr>
          <p:nvPr/>
        </p:nvSpPr>
        <p:spPr bwMode="auto">
          <a:xfrm>
            <a:off x="3132137" y="1412875"/>
            <a:ext cx="2232025" cy="82550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5pPr>
            <a:lvl6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6pPr>
            <a:lvl7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7pPr>
            <a:lvl8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8pPr>
            <a:lvl9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9pPr>
          </a:lstStyle>
          <a:p>
            <a:pPr marL="0" lvl="0"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400">
                <a:solidFill>
                  <a:srgbClr val="000000"/>
                </a:solidFill>
                <a:latin typeface="Tahoma"/>
              </a:rPr>
              <a:t>DURACION CONTRATO</a:t>
            </a:r>
            <a:endParaRPr/>
          </a:p>
        </p:txBody>
      </p:sp>
      <p:sp>
        <p:nvSpPr>
          <p:cNvPr id="6148" name="Text Box 3"/>
          <p:cNvSpPr txBox="1">
            <a:spLocks noGrp="1" noChangeShapeType="1"/>
          </p:cNvSpPr>
          <p:nvPr/>
        </p:nvSpPr>
        <p:spPr bwMode="auto">
          <a:xfrm>
            <a:off x="3059112" y="3933824"/>
            <a:ext cx="2232025" cy="82550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5pPr>
            <a:lvl6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6pPr>
            <a:lvl7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7pPr>
            <a:lvl8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8pPr>
            <a:lvl9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9pPr>
          </a:lstStyle>
          <a:p>
            <a:pPr marL="0" lvl="0"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400">
                <a:solidFill>
                  <a:srgbClr val="000000"/>
                </a:solidFill>
                <a:latin typeface="Tahoma"/>
              </a:rPr>
              <a:t>DURACION JORNADA</a:t>
            </a:r>
            <a:endParaRPr/>
          </a:p>
        </p:txBody>
      </p:sp>
      <p:sp>
        <p:nvSpPr>
          <p:cNvPr id="6149" name="Text Box 4"/>
          <p:cNvSpPr txBox="1">
            <a:spLocks noGrp="1" noChangeShapeType="1"/>
          </p:cNvSpPr>
          <p:nvPr/>
        </p:nvSpPr>
        <p:spPr bwMode="auto">
          <a:xfrm>
            <a:off x="5580062" y="620712"/>
            <a:ext cx="2520950" cy="833437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5pPr>
            <a:lvl6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6pPr>
            <a:lvl7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7pPr>
            <a:lvl8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8pPr>
            <a:lvl9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9pPr>
          </a:lstStyle>
          <a:p>
            <a:pPr marL="0" lvl="0"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400">
                <a:solidFill>
                  <a:srgbClr val="000000"/>
                </a:solidFill>
                <a:latin typeface="Tahoma"/>
              </a:rPr>
              <a:t>DURACION INDEFINIDA  </a:t>
            </a:r>
            <a:endParaRPr/>
          </a:p>
        </p:txBody>
      </p:sp>
      <p:sp>
        <p:nvSpPr>
          <p:cNvPr id="6150" name="Text Box 5"/>
          <p:cNvSpPr txBox="1">
            <a:spLocks noGrp="1" noChangeShapeType="1"/>
          </p:cNvSpPr>
          <p:nvPr/>
        </p:nvSpPr>
        <p:spPr bwMode="auto">
          <a:xfrm>
            <a:off x="5651500" y="2420937"/>
            <a:ext cx="2449512" cy="460375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5pPr>
            <a:lvl6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6pPr>
            <a:lvl7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7pPr>
            <a:lvl8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8pPr>
            <a:lvl9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9pPr>
          </a:lstStyle>
          <a:p>
            <a:pPr marL="0" lvl="0"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400">
                <a:solidFill>
                  <a:srgbClr val="000000"/>
                </a:solidFill>
                <a:latin typeface="Tahoma"/>
              </a:rPr>
              <a:t>TEMPORALES</a:t>
            </a:r>
            <a:endParaRPr/>
          </a:p>
        </p:txBody>
      </p:sp>
      <p:sp>
        <p:nvSpPr>
          <p:cNvPr id="6151" name="Text Box 6"/>
          <p:cNvSpPr txBox="1">
            <a:spLocks noGrp="1" noChangeShapeType="1"/>
          </p:cNvSpPr>
          <p:nvPr/>
        </p:nvSpPr>
        <p:spPr bwMode="auto">
          <a:xfrm>
            <a:off x="5724524" y="3284537"/>
            <a:ext cx="2232025" cy="82550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5pPr>
            <a:lvl6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6pPr>
            <a:lvl7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7pPr>
            <a:lvl8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8pPr>
            <a:lvl9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9pPr>
          </a:lstStyle>
          <a:p>
            <a:pPr marL="0" lvl="0"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400">
                <a:solidFill>
                  <a:srgbClr val="000000"/>
                </a:solidFill>
                <a:latin typeface="Tahoma"/>
              </a:rPr>
              <a:t>JORNADA COMPLETA</a:t>
            </a:r>
            <a:endParaRPr/>
          </a:p>
        </p:txBody>
      </p:sp>
      <p:sp>
        <p:nvSpPr>
          <p:cNvPr id="6152" name="Text Box 7"/>
          <p:cNvSpPr txBox="1">
            <a:spLocks noGrp="1" noChangeShapeType="1"/>
          </p:cNvSpPr>
          <p:nvPr/>
        </p:nvSpPr>
        <p:spPr bwMode="auto">
          <a:xfrm>
            <a:off x="5724524" y="5013325"/>
            <a:ext cx="2232025" cy="82550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5pPr>
            <a:lvl6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6pPr>
            <a:lvl7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7pPr>
            <a:lvl8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8pPr>
            <a:lvl9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9pPr>
          </a:lstStyle>
          <a:p>
            <a:pPr marL="0" lvl="0"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400">
                <a:solidFill>
                  <a:srgbClr val="000000"/>
                </a:solidFill>
                <a:latin typeface="Tahoma"/>
              </a:rPr>
              <a:t>TIEMPO PARCIAL</a:t>
            </a:r>
            <a:endParaRPr/>
          </a:p>
        </p:txBody>
      </p:sp>
      <p:sp>
        <p:nvSpPr>
          <p:cNvPr id="6153" name="Line 8"/>
          <p:cNvSpPr>
            <a:spLocks noGrp="1" noChangeShapeType="1"/>
          </p:cNvSpPr>
          <p:nvPr/>
        </p:nvSpPr>
        <p:spPr bwMode="auto">
          <a:xfrm flipH="1">
            <a:off x="2338387" y="1773237"/>
            <a:ext cx="795337" cy="792162"/>
          </a:xfrm>
          <a:prstGeom prst="line">
            <a:avLst/>
          </a:prstGeom>
          <a:noFill/>
          <a:ln w="936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6154" name="Line 9"/>
          <p:cNvSpPr>
            <a:spLocks noGrp="1" noChangeShapeType="1"/>
          </p:cNvSpPr>
          <p:nvPr/>
        </p:nvSpPr>
        <p:spPr bwMode="auto">
          <a:xfrm>
            <a:off x="2195512" y="3429000"/>
            <a:ext cx="863599" cy="792162"/>
          </a:xfrm>
          <a:prstGeom prst="line">
            <a:avLst/>
          </a:prstGeom>
          <a:noFill/>
          <a:ln w="936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6155" name="Line 10"/>
          <p:cNvSpPr>
            <a:spLocks noGrp="1" noChangeShapeType="1"/>
          </p:cNvSpPr>
          <p:nvPr/>
        </p:nvSpPr>
        <p:spPr bwMode="auto">
          <a:xfrm flipH="1">
            <a:off x="4641850" y="765175"/>
            <a:ext cx="939800" cy="647700"/>
          </a:xfrm>
          <a:prstGeom prst="line">
            <a:avLst/>
          </a:prstGeom>
          <a:noFill/>
          <a:ln w="936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6156" name="Line 11"/>
          <p:cNvSpPr>
            <a:spLocks noGrp="1" noChangeShapeType="1"/>
          </p:cNvSpPr>
          <p:nvPr/>
        </p:nvSpPr>
        <p:spPr bwMode="auto">
          <a:xfrm>
            <a:off x="4787900" y="2276475"/>
            <a:ext cx="863599" cy="431799"/>
          </a:xfrm>
          <a:prstGeom prst="line">
            <a:avLst/>
          </a:prstGeom>
          <a:noFill/>
          <a:ln w="936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6157" name="Line 12"/>
          <p:cNvSpPr>
            <a:spLocks noGrp="1" noChangeShapeType="1"/>
          </p:cNvSpPr>
          <p:nvPr/>
        </p:nvSpPr>
        <p:spPr bwMode="auto">
          <a:xfrm flipH="1">
            <a:off x="4930775" y="3429000"/>
            <a:ext cx="795337" cy="504825"/>
          </a:xfrm>
          <a:prstGeom prst="line">
            <a:avLst/>
          </a:prstGeom>
          <a:noFill/>
          <a:ln w="936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6158" name="Line 13"/>
          <p:cNvSpPr>
            <a:spLocks noGrp="1" noChangeShapeType="1"/>
          </p:cNvSpPr>
          <p:nvPr/>
        </p:nvSpPr>
        <p:spPr bwMode="auto">
          <a:xfrm>
            <a:off x="4787900" y="4797425"/>
            <a:ext cx="936625" cy="576262"/>
          </a:xfrm>
          <a:prstGeom prst="line">
            <a:avLst/>
          </a:prstGeom>
          <a:noFill/>
          <a:ln w="9360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6159" name="Rectangle 14"/>
          <p:cNvSpPr>
            <a:spLocks noGrp="1" noChangeShapeType="1"/>
          </p:cNvSpPr>
          <p:nvPr/>
        </p:nvSpPr>
        <p:spPr bwMode="auto">
          <a:xfrm>
            <a:off x="684212" y="306387"/>
            <a:ext cx="7772400" cy="381000"/>
          </a:xfrm>
          <a:prstGeom prst="rect">
            <a:avLst/>
          </a:prstGeom>
          <a:noFill/>
        </p:spPr>
        <p:txBody>
          <a:bodyPr lIns="90000" tIns="46800" rIns="90000" bIns="46800" anchor="ctr" anchorCtr="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5pPr>
            <a:lvl6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6pPr>
            <a:lvl7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7pPr>
            <a:lvl8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8pPr>
            <a:lvl9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9pPr>
          </a:lstStyle>
          <a:p>
            <a:pPr marL="0" lvl="0" indent="0" algn="ctr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400" b="1" i="0" u="none">
                <a:solidFill>
                  <a:srgbClr val="92D050"/>
                </a:solidFill>
                <a:latin typeface="Tahoma"/>
                <a:ea typeface="Tahoma"/>
              </a:rPr>
              <a:t>FORMAS DE CLASIFICACION CONTRATOS TRABAJO</a:t>
            </a:r>
            <a:endParaRPr/>
          </a:p>
        </p:txBody>
      </p:sp>
      <p:pic>
        <p:nvPicPr>
          <p:cNvPr id="6160" name="Picture 2" descr="http://www.modelocontrato.net/wp-content/uploads/2009/10/quien-firma-contrato.jpg"/>
          <p:cNvPicPr>
            <a:picLocks noGrp="1" noChangeAspect="1"/>
          </p:cNvPicPr>
          <p:nvPr/>
        </p:nvPicPr>
        <p:blipFill>
          <a:blip r:embed="rId3"/>
          <a:stretch/>
        </p:blipFill>
        <p:spPr bwMode="auto">
          <a:xfrm>
            <a:off x="201612" y="4746625"/>
            <a:ext cx="2641600" cy="179546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70" name="Rectangle 14"/>
          <p:cNvSpPr>
            <a:spLocks noGrp="1" noChangeShapeType="1"/>
          </p:cNvSpPr>
          <p:nvPr/>
        </p:nvSpPr>
        <p:spPr bwMode="auto">
          <a:xfrm>
            <a:off x="684212" y="357187"/>
            <a:ext cx="7772400" cy="381000"/>
          </a:xfrm>
          <a:prstGeom prst="rect">
            <a:avLst/>
          </a:prstGeom>
          <a:noFill/>
        </p:spPr>
        <p:txBody>
          <a:bodyPr lIns="90000" tIns="46800" rIns="90000" bIns="46800" anchor="ctr" anchorCtr="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5pPr>
            <a:lvl6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6pPr>
            <a:lvl7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7pPr>
            <a:lvl8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8pPr>
            <a:lvl9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9pPr>
          </a:lstStyle>
          <a:p>
            <a:pPr marL="0" lvl="0" indent="0" algn="ctr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800" b="1" i="0" u="none">
                <a:solidFill>
                  <a:srgbClr val="92D050"/>
                </a:solidFill>
                <a:latin typeface="Arial"/>
              </a:rPr>
              <a:t>TIPOS DE CONTRATOS DE TRABAJO Y SUS MODELOS </a:t>
            </a:r>
            <a:endParaRPr/>
          </a:p>
        </p:txBody>
      </p:sp>
      <p:sp>
        <p:nvSpPr>
          <p:cNvPr id="7171" name="1 Rectángulo"/>
          <p:cNvSpPr>
            <a:spLocks noGrp="1" noChangeShapeType="1"/>
          </p:cNvSpPr>
          <p:nvPr/>
        </p:nvSpPr>
        <p:spPr bwMode="auto">
          <a:xfrm>
            <a:off x="684211" y="1196974"/>
            <a:ext cx="7950276" cy="5517239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1800" b="1" i="0" u="none"/>
              <a:t>EL CONTRATO INDEFINIDO. </a:t>
            </a:r>
            <a:r>
              <a:rPr lang="es-ES" sz="1800"/>
              <a:t>Es aquel que acuerdan empresario y trabajador sin establecer límites de tiempo en cuanto a la duración del contrato.  Podrá celebrarse a jornada completa, parcial o para servicios fijos discontinuos.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endParaRPr lang="en-US" sz="1800"/>
          </a:p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1800" b="1" i="0" u="none"/>
              <a:t>EL CONTRATO TEMPORAL. </a:t>
            </a:r>
            <a:r>
              <a:rPr lang="es-ES" sz="1800"/>
              <a:t>La relación laboral entre empresario y trabajador se acuerda por un tiempo determinado, con una fecha de finalización concreta. A su vez, también puede ser a jornada completa o parcial. 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endParaRPr lang="en-US" sz="1800"/>
          </a:p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1800" b="1" i="0" u="none"/>
              <a:t>CONTRATO DE FORMACIÓN EN ALTERNANCIA. </a:t>
            </a:r>
            <a:r>
              <a:rPr lang="es-ES" sz="1800"/>
              <a:t>Es un contrato que trata de favorecer la integración laboral de los jóvenes, de modo que por un lado hay una actividad laboral retribuida y por otro, el trabajador recibe formación reglada.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endParaRPr lang="en-US" sz="1800"/>
          </a:p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1800" b="1" i="0" u="none"/>
              <a:t>CONTRATO PARA ADQUIRIR LA PRÁCTICA PROFESIONAL. </a:t>
            </a:r>
            <a:r>
              <a:rPr lang="es-ES" sz="1800"/>
              <a:t>Permite al trabajador, de cualquier edad, obtener una práctica profesional que se corresponda con su nivel de formación</a:t>
            </a:r>
            <a:r>
              <a:rPr lang="es-ES" sz="1800" b="1" i="0" u="none"/>
              <a:t>.</a:t>
            </a:r>
            <a:r>
              <a:rPr lang="es-ES" sz="1800"/>
              <a:t> Este contrato podrá concertarse con quienes estuvieren en posesión de título universitario o de formación profesional de grado medio o superior o títulos oficialmente reconocidos como equivalentes.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endParaRPr/>
          </a:p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 sz="1800"/>
              <a:t>Se adjuntan modelos oficiales de cada contrato en el moodle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94" name="Rectangle 14"/>
          <p:cNvSpPr>
            <a:spLocks noGrp="1" noChangeShapeType="1"/>
          </p:cNvSpPr>
          <p:nvPr/>
        </p:nvSpPr>
        <p:spPr bwMode="auto">
          <a:xfrm>
            <a:off x="684212" y="193675"/>
            <a:ext cx="7772400" cy="381000"/>
          </a:xfrm>
          <a:prstGeom prst="rect">
            <a:avLst/>
          </a:prstGeom>
          <a:noFill/>
        </p:spPr>
        <p:txBody>
          <a:bodyPr lIns="90000" tIns="46800" rIns="90000" bIns="46800" anchor="ctr" anchorCtr="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5pPr>
            <a:lvl6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6pPr>
            <a:lvl7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7pPr>
            <a:lvl8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8pPr>
            <a:lvl9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9pPr>
          </a:lstStyle>
          <a:p>
            <a:pPr marL="0" lvl="0" indent="0" algn="ctr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800" b="1" i="0" u="sng">
                <a:solidFill>
                  <a:schemeClr val="hlink"/>
                </a:solidFill>
                <a:latin typeface="Arial"/>
                <a:hlinkClick r:id="rId3" tooltip="http://www.ipyme.org/es-ES/ContratacionLaboral/CIndefinido/Paginas/ContratoIndefinido.aspx"/>
              </a:rPr>
              <a:t>CONTRATO INDEFINIDO</a:t>
            </a:r>
            <a:endParaRPr/>
          </a:p>
        </p:txBody>
      </p:sp>
      <p:sp>
        <p:nvSpPr>
          <p:cNvPr id="8195" name="2 Rectángulo"/>
          <p:cNvSpPr>
            <a:spLocks noGrp="1" noChangeShapeType="1"/>
          </p:cNvSpPr>
          <p:nvPr/>
        </p:nvSpPr>
        <p:spPr bwMode="auto">
          <a:xfrm>
            <a:off x="468312" y="738187"/>
            <a:ext cx="7988300" cy="6002337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/>
          <a:p>
            <a:pPr lvl="0" algn="just">
              <a:defRPr/>
            </a:pPr>
            <a:r>
              <a:rPr/>
              <a:t>En la actualidad, hay diversos tipos de contrato indefinido vigentes:</a:t>
            </a:r>
          </a:p>
          <a:p>
            <a:pPr lvl="0" indent="0" algn="just">
              <a:buChar char="•"/>
              <a:defRPr/>
            </a:pPr>
            <a:r>
              <a:rPr/>
              <a:t>Ordinario.</a:t>
            </a:r>
          </a:p>
          <a:p>
            <a:pPr lvl="0" indent="0" algn="just">
              <a:buChar char="•"/>
              <a:defRPr/>
            </a:pPr>
            <a:r>
              <a:rPr/>
              <a:t>De personas con discapacidad.</a:t>
            </a:r>
          </a:p>
          <a:p>
            <a:pPr lvl="0" indent="0" algn="just">
              <a:buChar char="•"/>
              <a:defRPr/>
            </a:pPr>
            <a:r>
              <a:rPr/>
              <a:t>De personas desempleadas de larga duración.</a:t>
            </a:r>
          </a:p>
          <a:p>
            <a:pPr lvl="0" indent="0" algn="just">
              <a:buChar char="•"/>
              <a:defRPr/>
            </a:pPr>
            <a:r>
              <a:rPr/>
              <a:t>Para trabajadores en situación de exclusión social</a:t>
            </a:r>
          </a:p>
          <a:p>
            <a:pPr lvl="0" indent="0" algn="just">
              <a:buChar char="•"/>
              <a:defRPr/>
            </a:pPr>
            <a:r>
              <a:rPr/>
              <a:t>Para trabajadores que tengan acreditada por la administración competente la condición de víctima de violencia de género, doméstica, víctima del terrorismo o víctima de trata de seres humanos.</a:t>
            </a:r>
          </a:p>
          <a:p>
            <a:pPr lvl="0" indent="0" algn="just">
              <a:buChar char="•"/>
              <a:defRPr/>
            </a:pPr>
            <a:r>
              <a:rPr/>
              <a:t>De familiar de trabajador autónomo.</a:t>
            </a:r>
          </a:p>
          <a:p>
            <a:pPr lvl="0" indent="0" algn="just">
              <a:buChar char="•"/>
              <a:defRPr/>
            </a:pPr>
            <a:r>
              <a:rPr/>
              <a:t>Para trabajadores mayores de cincuenta y dos años beneficiarios de los subsidios por desempleo.</a:t>
            </a:r>
          </a:p>
          <a:p>
            <a:pPr lvl="0" indent="0" algn="just">
              <a:buChar char="•"/>
              <a:defRPr/>
            </a:pPr>
            <a:r>
              <a:rPr/>
              <a:t>De servicio del hogar familiar.</a:t>
            </a:r>
          </a:p>
          <a:p>
            <a:pPr lvl="0" indent="0" algn="just">
              <a:buChar char="•"/>
              <a:defRPr/>
            </a:pPr>
            <a:r>
              <a:rPr/>
              <a:t>Otros…</a:t>
            </a:r>
          </a:p>
          <a:p>
            <a:pPr lvl="0" indent="0">
              <a:buChar char="•"/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218" name="Rectangle 14"/>
          <p:cNvSpPr>
            <a:spLocks noGrp="1" noChangeShapeType="1"/>
          </p:cNvSpPr>
          <p:nvPr/>
        </p:nvSpPr>
        <p:spPr bwMode="auto">
          <a:xfrm>
            <a:off x="684212" y="193675"/>
            <a:ext cx="7772400" cy="381000"/>
          </a:xfrm>
          <a:prstGeom prst="rect">
            <a:avLst/>
          </a:prstGeom>
          <a:noFill/>
        </p:spPr>
        <p:txBody>
          <a:bodyPr lIns="90000" tIns="46800" rIns="90000" bIns="46800" anchor="ctr" anchorCtr="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0" i="0">
                <a:solidFill>
                  <a:schemeClr val="dk1"/>
                </a:solidFill>
                <a:latin typeface="Times New Roman"/>
              </a:defRPr>
            </a:lvl5pPr>
            <a:lvl6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6pPr>
            <a:lvl7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7pPr>
            <a:lvl8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8pPr>
            <a:lvl9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s-ES" sz="1800"/>
            </a:lvl9pPr>
          </a:lstStyle>
          <a:p>
            <a:pPr marL="0" lvl="0" indent="0" algn="ctr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800" b="1" i="0" u="none">
                <a:solidFill>
                  <a:srgbClr val="92D050"/>
                </a:solidFill>
                <a:latin typeface="Arial"/>
              </a:rPr>
              <a:t>CONTRATO TEMPORAL</a:t>
            </a:r>
            <a:endParaRPr/>
          </a:p>
        </p:txBody>
      </p:sp>
      <p:sp>
        <p:nvSpPr>
          <p:cNvPr id="9219" name="2 Rectángulo"/>
          <p:cNvSpPr>
            <a:spLocks noGrp="1" noChangeShapeType="1"/>
          </p:cNvSpPr>
          <p:nvPr/>
        </p:nvSpPr>
        <p:spPr bwMode="auto">
          <a:xfrm>
            <a:off x="514350" y="836611"/>
            <a:ext cx="8187309" cy="4115160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/>
          <a:p>
            <a:pPr lvl="0" algn="just">
              <a:defRPr/>
            </a:pPr>
            <a:r>
              <a:rPr dirty="0"/>
              <a:t>En la </a:t>
            </a:r>
            <a:r>
              <a:rPr b="1" i="0" u="none" dirty="0"/>
              <a:t>contratación temporal</a:t>
            </a:r>
            <a:r>
              <a:rPr dirty="0"/>
              <a:t>, destacan dos tipos principales:</a:t>
            </a:r>
          </a:p>
          <a:p>
            <a:pPr lvl="0" algn="just">
              <a:defRPr/>
            </a:pPr>
            <a:endParaRPr dirty="0"/>
          </a:p>
          <a:p>
            <a:pPr lvl="0" indent="0" algn="just">
              <a:buChar char="•"/>
              <a:defRPr/>
            </a:pPr>
            <a:r>
              <a:rPr b="1" i="0" u="sng" dirty="0">
                <a:solidFill>
                  <a:schemeClr val="hlink"/>
                </a:solidFill>
                <a:hlinkClick r:id="rId3" tooltip="http://www.ipyme.org/es-ES/ContratacionLaboral/CTemporal/Paginas/EventualCircunsProduccion.aspx"/>
              </a:rPr>
              <a:t>Eventual por circunstancias de la producción</a:t>
            </a:r>
            <a:r>
              <a:rPr dirty="0"/>
              <a:t>. Se puede concertar cuando las circunstancias del mercado, acumulación de tareas o exceso de pedidos así lo exigieran, aun tratándose de la actividad normal de la empresa.</a:t>
            </a:r>
          </a:p>
          <a:p>
            <a:pPr lvl="0" algn="just">
              <a:defRPr/>
            </a:pPr>
            <a:endParaRPr dirty="0"/>
          </a:p>
          <a:p>
            <a:pPr lvl="0" indent="0" algn="just">
              <a:buChar char="•"/>
              <a:defRPr/>
            </a:pPr>
            <a:r>
              <a:rPr b="1" i="0" u="sng" dirty="0" smtClean="0">
                <a:solidFill>
                  <a:schemeClr val="hlink"/>
                </a:solidFill>
                <a:hlinkClick r:id="rId4" tooltip="http://www.ipyme.org/es-ES/ContratacionLaboral/CTemporal/Paginas/Interinidad.aspx"/>
              </a:rPr>
              <a:t>Para sustitución de la persona trabajadora</a:t>
            </a:r>
            <a:r>
              <a:rPr dirty="0" smtClean="0"/>
              <a:t>, </a:t>
            </a:r>
            <a:r>
              <a:rPr dirty="0"/>
              <a:t>enfocado a sustituir a trabajadores con derecho a reserva del puesto de trabajo, siempre que en el contrato de trabajo se especifique el nombre del sustituido y la causa de sustitución.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42" name="1 Rectángulo"/>
          <p:cNvSpPr>
            <a:spLocks noGrp="1" noChangeShapeType="1"/>
          </p:cNvSpPr>
          <p:nvPr/>
        </p:nvSpPr>
        <p:spPr bwMode="auto">
          <a:xfrm>
            <a:off x="684212" y="260350"/>
            <a:ext cx="7775575" cy="461962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 sz="2400" b="1" i="0" u="none">
                <a:solidFill>
                  <a:srgbClr val="92D050"/>
                </a:solidFill>
                <a:latin typeface="Arial"/>
              </a:rPr>
              <a:t>Tipos especiales de contrato temporal</a:t>
            </a:r>
            <a:endParaRPr/>
          </a:p>
        </p:txBody>
      </p:sp>
      <p:sp>
        <p:nvSpPr>
          <p:cNvPr id="10243" name="2 Rectángulo"/>
          <p:cNvSpPr>
            <a:spLocks noGrp="1" noChangeShapeType="1"/>
          </p:cNvSpPr>
          <p:nvPr/>
        </p:nvSpPr>
        <p:spPr bwMode="auto">
          <a:xfrm>
            <a:off x="139701" y="747712"/>
            <a:ext cx="9004300" cy="46935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>
              <a:defRPr/>
            </a:pPr>
            <a:r>
              <a:rPr sz="2300" dirty="0"/>
              <a:t>Junto a los </a:t>
            </a:r>
            <a:r>
              <a:rPr sz="2300" dirty="0" smtClean="0"/>
              <a:t>dos </a:t>
            </a:r>
            <a:r>
              <a:rPr sz="2300" dirty="0"/>
              <a:t>tipos principales, existen muchos otros que, generalmente, son un </a:t>
            </a:r>
            <a:r>
              <a:rPr sz="2300" b="1" i="0" u="none" dirty="0"/>
              <a:t>subtipo </a:t>
            </a:r>
            <a:r>
              <a:rPr sz="2300" dirty="0"/>
              <a:t>de alguno de los principales adaptado a unas determinadas circunstancias. Son los siguientes:</a:t>
            </a:r>
            <a:endParaRPr dirty="0"/>
          </a:p>
          <a:p>
            <a:pPr lvl="0" indent="0">
              <a:buChar char="•"/>
              <a:defRPr/>
            </a:pPr>
            <a:r>
              <a:rPr sz="2300" dirty="0" smtClean="0"/>
              <a:t>Para </a:t>
            </a:r>
            <a:r>
              <a:rPr sz="2300" dirty="0"/>
              <a:t>sustituir a trabajadores en formación por beneficiarios de prestaciones por desempleo.</a:t>
            </a:r>
            <a:endParaRPr dirty="0"/>
          </a:p>
          <a:p>
            <a:pPr lvl="0" indent="0">
              <a:buChar char="•"/>
              <a:defRPr/>
            </a:pPr>
            <a:r>
              <a:rPr sz="2300" dirty="0" smtClean="0"/>
              <a:t>Para </a:t>
            </a:r>
            <a:r>
              <a:rPr sz="2300" dirty="0"/>
              <a:t>sustituir a trabajadores durante los períodos de descanso por maternidad, adopción, acogimiento, riesgo durante el embarazo, riesgo durante la lactancia natural o suspensión por paternidad.</a:t>
            </a:r>
            <a:endParaRPr dirty="0"/>
          </a:p>
          <a:p>
            <a:pPr lvl="0" indent="0">
              <a:buChar char="•"/>
              <a:defRPr/>
            </a:pPr>
            <a:r>
              <a:rPr sz="2300" dirty="0"/>
              <a:t>Para sustituir bajas por incapacidad temporal de personas con discapacidad.</a:t>
            </a:r>
            <a:endParaRPr dirty="0"/>
          </a:p>
          <a:p>
            <a:pPr lvl="0" indent="0">
              <a:buChar char="•"/>
              <a:defRPr/>
            </a:pPr>
            <a:r>
              <a:rPr sz="2300" dirty="0" smtClean="0"/>
              <a:t>Para </a:t>
            </a:r>
            <a:r>
              <a:rPr sz="2300" dirty="0"/>
              <a:t>sustituir a trabajadoras víctimas de violencia de género.</a:t>
            </a:r>
            <a:endParaRPr dirty="0"/>
          </a:p>
          <a:p>
            <a:pPr lvl="0" indent="0">
              <a:buChar char="•"/>
              <a:defRPr/>
            </a:pPr>
            <a:r>
              <a:rPr sz="2300" dirty="0"/>
              <a:t>Para </a:t>
            </a:r>
            <a:r>
              <a:rPr sz="2300" dirty="0" smtClean="0"/>
              <a:t>sustituir a trabajadores </a:t>
            </a:r>
            <a:r>
              <a:rPr sz="2300" dirty="0"/>
              <a:t>en situación de exclusión social.</a:t>
            </a:r>
            <a:endParaRPr dirty="0"/>
          </a:p>
          <a:p>
            <a:pPr lvl="0" indent="0">
              <a:buChar char="•"/>
              <a:defRPr/>
            </a:pPr>
            <a:r>
              <a:rPr sz="2300" dirty="0"/>
              <a:t>De relevo…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efau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AAAAAA"/>
      </a:accent3>
      <a:accent4>
        <a:srgbClr val="DCDCDC"/>
      </a:accent4>
      <a:accent5>
        <a:srgbClr val="DBF1FA"/>
      </a:accent5>
      <a:accent6>
        <a:srgbClr val="4B9DCA"/>
      </a:accent6>
      <a:hlink>
        <a:srgbClr val="CCCCFF"/>
      </a:hlink>
      <a:folHlink>
        <a:srgbClr val="B2B2B2"/>
      </a:folHlink>
    </a:clrScheme>
    <a:fontScheme name="default">
      <a:majorFont>
        <a:latin typeface="Times New Roman"/>
        <a:ea typeface="Arial"/>
        <a:cs typeface="Arial"/>
      </a:majorFont>
      <a:minorFont>
        <a:latin typeface="Arial"/>
        <a:ea typeface="Arial"/>
        <a:cs typeface="Arial"/>
      </a:minorFont>
    </a:fontScheme>
    <a:fmtScheme name="Default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Diseño predeterminado 1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AAAAAA"/>
      </a:accent3>
      <a:accent4>
        <a:srgbClr val="DCDCDC"/>
      </a:accent4>
      <a:accent5>
        <a:srgbClr val="DBF1FA"/>
      </a:accent5>
      <a:accent6>
        <a:srgbClr val="4B9DCA"/>
      </a:accent6>
      <a:hlink>
        <a:srgbClr val="009999"/>
      </a:hlink>
      <a:folHlink>
        <a:srgbClr val="99CC00"/>
      </a:folHlink>
    </a:clrScheme>
    <a:fontScheme name="default">
      <a:majorFont>
        <a:latin typeface="Times New Roman"/>
        <a:ea typeface="Arial"/>
        <a:cs typeface="Arial"/>
      </a:majorFont>
      <a:minorFont>
        <a:latin typeface="Arial"/>
        <a:ea typeface="Arial"/>
        <a:cs typeface="Arial"/>
      </a:minorFont>
    </a:fontScheme>
    <a:fmtScheme name="Default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889</Words>
  <Application>Microsoft Office PowerPoint</Application>
  <PresentationFormat>Presentación en pantalla (4:3)</PresentationFormat>
  <Paragraphs>139</Paragraphs>
  <Slides>14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AdelleSAGE</vt:lpstr>
      <vt:lpstr>Arial</vt:lpstr>
      <vt:lpstr>Berlin Sans FB Demi</vt:lpstr>
      <vt:lpstr>Lucida Sans Unicode</vt:lpstr>
      <vt:lpstr>Tahoma</vt:lpstr>
      <vt:lpstr>Times New Roman</vt:lpstr>
      <vt:lpstr>Wingdings</vt:lpstr>
      <vt:lpstr>Diseño predeterminado</vt:lpstr>
      <vt:lpstr>Presentación de PowerPoint</vt:lpstr>
      <vt:lpstr>CARACTERISTICAS GENERALES CONTRATO TRABAJO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TRABAJO REGULADO POR EL DERECHO LABORAL</dc:title>
  <dc:creator>standard</dc:creator>
  <cp:lastModifiedBy>Roberto Castillo Riaño</cp:lastModifiedBy>
  <cp:revision>319</cp:revision>
  <dcterms:created xsi:type="dcterms:W3CDTF">2004-09-07T09:23:00Z</dcterms:created>
  <dcterms:modified xsi:type="dcterms:W3CDTF">2025-02-21T13:15:40Z</dcterms:modified>
</cp:coreProperties>
</file>