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23T13:08:58.729">
    <p:pos x="6000" y="0"/>
    <p:text>-Ainhoa Zugadi Zulueta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27.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3.png"/><Relationship Id="rId13" Type="http://schemas.openxmlformats.org/officeDocument/2006/relationships/image" Target="../media/image12.png"/><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4.png"/></Relationships>
</file>

<file path=ppt/slides/_rels/slide28.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 Id="rId11" Type="http://schemas.openxmlformats.org/officeDocument/2006/relationships/image" Target="../media/image10.png"/><Relationship Id="rId10" Type="http://schemas.openxmlformats.org/officeDocument/2006/relationships/image" Target="../media/image6.png"/><Relationship Id="rId12"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5496"/>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0" y="-1143000"/>
            <a:ext cx="12192000" cy="914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2"/>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242" name="Google Shape;242;p22"/>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22"/>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244" name="Google Shape;244;p22"/>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245" name="Google Shape;245;p22"/>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246" name="Google Shape;246;p22"/>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247" name="Google Shape;247;p22"/>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248" name="Google Shape;248;p22"/>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249" name="Google Shape;249;p22"/>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250" name="Google Shape;250;p22"/>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251" name="Google Shape;251;p22"/>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252" name="Google Shape;252;p22"/>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253" name="Google Shape;253;p22"/>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254" name="Google Shape;254;p22"/>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255" name="Google Shape;255;p22"/>
          <p:cNvSpPr/>
          <p:nvPr/>
        </p:nvSpPr>
        <p:spPr>
          <a:xfrm>
            <a:off x="3652963" y="1643022"/>
            <a:ext cx="7742531" cy="4324261"/>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Bases de datos relacionales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Es un </a:t>
            </a:r>
            <a:r>
              <a:rPr lang="es-ES" sz="1800">
                <a:solidFill>
                  <a:srgbClr val="7030A0"/>
                </a:solidFill>
                <a:latin typeface="Calibri"/>
                <a:ea typeface="Calibri"/>
                <a:cs typeface="Calibri"/>
                <a:sym typeface="Calibri"/>
              </a:rPr>
              <a:t>almacén</a:t>
            </a:r>
            <a:r>
              <a:rPr b="1" lang="es-ES" sz="1800">
                <a:solidFill>
                  <a:srgbClr val="92D050"/>
                </a:solidFill>
                <a:latin typeface="Calibri"/>
                <a:ea typeface="Calibri"/>
                <a:cs typeface="Calibri"/>
                <a:sym typeface="Calibri"/>
              </a:rPr>
              <a:t> de información </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Almacena registros dentro </a:t>
            </a:r>
            <a:r>
              <a:rPr b="0" i="0" lang="es-ES" sz="1600" u="none" cap="none" strike="noStrike">
                <a:solidFill>
                  <a:srgbClr val="00B0F0"/>
                </a:solidFill>
                <a:latin typeface="Calibri"/>
                <a:ea typeface="Calibri"/>
                <a:cs typeface="Calibri"/>
                <a:sym typeface="Calibri"/>
              </a:rPr>
              <a:t>tablas</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Tablas constan de </a:t>
            </a:r>
            <a:r>
              <a:rPr b="0" i="0" lang="es-ES" sz="1600" u="none" cap="none" strike="noStrike">
                <a:solidFill>
                  <a:srgbClr val="7030A0"/>
                </a:solidFill>
                <a:latin typeface="Calibri"/>
                <a:ea typeface="Calibri"/>
                <a:cs typeface="Calibri"/>
                <a:sym typeface="Calibri"/>
              </a:rPr>
              <a:t>filas y de columnas</a:t>
            </a:r>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Para cada tabla se define un </a:t>
            </a:r>
            <a:r>
              <a:rPr lang="es-ES" sz="1800">
                <a:solidFill>
                  <a:srgbClr val="7030A0"/>
                </a:solidFill>
                <a:latin typeface="Calibri"/>
                <a:ea typeface="Calibri"/>
                <a:cs typeface="Calibri"/>
                <a:sym typeface="Calibri"/>
              </a:rPr>
              <a:t>esquema</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Indica qué </a:t>
            </a:r>
            <a:r>
              <a:rPr b="0" i="0" lang="es-ES" sz="1600" u="none" cap="none" strike="noStrike">
                <a:solidFill>
                  <a:srgbClr val="00B0F0"/>
                </a:solidFill>
                <a:latin typeface="Calibri"/>
                <a:ea typeface="Calibri"/>
                <a:cs typeface="Calibri"/>
                <a:sym typeface="Calibri"/>
              </a:rPr>
              <a:t>atributos</a:t>
            </a:r>
            <a:r>
              <a:rPr b="0" i="0" lang="es-ES" sz="1600" u="none" cap="none" strike="noStrike">
                <a:solidFill>
                  <a:srgbClr val="7F7F7F"/>
                </a:solidFill>
                <a:latin typeface="Calibri"/>
                <a:ea typeface="Calibri"/>
                <a:cs typeface="Calibri"/>
                <a:sym typeface="Calibri"/>
              </a:rPr>
              <a:t> tienen los registros y sus </a:t>
            </a:r>
            <a:r>
              <a:rPr b="0" i="0" lang="es-ES" sz="1600" u="none" cap="none" strike="noStrike">
                <a:solidFill>
                  <a:srgbClr val="00B0F0"/>
                </a:solidFill>
                <a:latin typeface="Calibri"/>
                <a:ea typeface="Calibri"/>
                <a:cs typeface="Calibri"/>
                <a:sym typeface="Calibri"/>
              </a:rPr>
              <a:t>tipos</a:t>
            </a:r>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Gracias a la </a:t>
            </a:r>
            <a:r>
              <a:rPr lang="es-ES" sz="1800">
                <a:solidFill>
                  <a:srgbClr val="7030A0"/>
                </a:solidFill>
                <a:latin typeface="Calibri"/>
                <a:ea typeface="Calibri"/>
                <a:cs typeface="Calibri"/>
                <a:sym typeface="Calibri"/>
              </a:rPr>
              <a:t>uniformidad de los datos</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Altísimo </a:t>
            </a:r>
            <a:r>
              <a:rPr b="0" i="0" lang="es-ES" sz="1600" u="none" cap="none" strike="noStrike">
                <a:solidFill>
                  <a:srgbClr val="00B0F0"/>
                </a:solidFill>
                <a:latin typeface="Calibri"/>
                <a:ea typeface="Calibri"/>
                <a:cs typeface="Calibri"/>
                <a:sym typeface="Calibri"/>
              </a:rPr>
              <a:t>rendimiento</a:t>
            </a:r>
            <a:r>
              <a:rPr b="0" i="0" lang="es-ES" sz="1600" u="none" cap="none" strike="noStrike">
                <a:solidFill>
                  <a:srgbClr val="7F7F7F"/>
                </a:solidFill>
                <a:latin typeface="Calibri"/>
                <a:ea typeface="Calibri"/>
                <a:cs typeface="Calibri"/>
                <a:sym typeface="Calibri"/>
              </a:rPr>
              <a:t> en las búsquedas</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Los </a:t>
            </a:r>
            <a:r>
              <a:rPr b="0" i="0" lang="es-ES" sz="1600" u="none" cap="none" strike="noStrike">
                <a:solidFill>
                  <a:srgbClr val="00B0F0"/>
                </a:solidFill>
                <a:latin typeface="Calibri"/>
                <a:ea typeface="Calibri"/>
                <a:cs typeface="Calibri"/>
                <a:sym typeface="Calibri"/>
              </a:rPr>
              <a:t>índices</a:t>
            </a:r>
            <a:r>
              <a:rPr b="0" i="0" lang="es-ES" sz="1600" u="none" cap="none" strike="noStrike">
                <a:solidFill>
                  <a:srgbClr val="7F7F7F"/>
                </a:solidFill>
                <a:latin typeface="Calibri"/>
                <a:ea typeface="Calibri"/>
                <a:cs typeface="Calibri"/>
                <a:sym typeface="Calibri"/>
              </a:rPr>
              <a:t> las columnas </a:t>
            </a:r>
            <a:endParaRPr b="0" i="0" sz="1600" u="none" cap="none" strike="noStrike">
              <a:solidFill>
                <a:srgbClr val="7F7F7F"/>
              </a:solidFill>
              <a:latin typeface="Calibri"/>
              <a:ea typeface="Calibri"/>
              <a:cs typeface="Calibri"/>
              <a:sym typeface="Calibri"/>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	🡪 velocidad de búsqueda en una o varias tablas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261" name="Google Shape;261;p23"/>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3"/>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263" name="Google Shape;263;p23"/>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264" name="Google Shape;264;p23"/>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265" name="Google Shape;265;p23"/>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266" name="Google Shape;266;p23"/>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267" name="Google Shape;267;p23"/>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268" name="Google Shape;268;p23"/>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269" name="Google Shape;269;p23"/>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270" name="Google Shape;270;p23"/>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271" name="Google Shape;271;p23"/>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272" name="Google Shape;272;p23"/>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273" name="Google Shape;273;p23"/>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274" name="Google Shape;274;p23"/>
          <p:cNvSpPr/>
          <p:nvPr/>
        </p:nvSpPr>
        <p:spPr>
          <a:xfrm>
            <a:off x="3652963" y="1643022"/>
            <a:ext cx="7742531" cy="3585597"/>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Dataset</a:t>
            </a:r>
            <a:endParaRPr b="1" sz="3200">
              <a:solidFill>
                <a:schemeClr val="accent5"/>
              </a:solidFill>
              <a:latin typeface="Arial Rounded"/>
              <a:ea typeface="Arial Rounded"/>
              <a:cs typeface="Arial Rounded"/>
              <a:sym typeface="Arial Rounded"/>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800">
                <a:solidFill>
                  <a:srgbClr val="7F7F7F"/>
                </a:solidFill>
                <a:latin typeface="Calibri"/>
                <a:ea typeface="Calibri"/>
                <a:cs typeface="Calibri"/>
                <a:sym typeface="Calibri"/>
              </a:rPr>
              <a:t>Es una </a:t>
            </a:r>
            <a:r>
              <a:rPr b="1" lang="es-ES" sz="1800">
                <a:solidFill>
                  <a:srgbClr val="92D050"/>
                </a:solidFill>
                <a:latin typeface="Calibri"/>
                <a:ea typeface="Calibri"/>
                <a:cs typeface="Calibri"/>
                <a:sym typeface="Calibri"/>
              </a:rPr>
              <a:t>colección de datos </a:t>
            </a:r>
            <a:endParaRPr/>
          </a:p>
          <a:p>
            <a:pPr indent="0" lvl="0" marL="0" marR="0" rtl="0" algn="l">
              <a:lnSpc>
                <a:spcPct val="150000"/>
              </a:lnSpc>
              <a:spcBef>
                <a:spcPts val="0"/>
              </a:spcBef>
              <a:spcAft>
                <a:spcPts val="0"/>
              </a:spcAft>
              <a:buNone/>
            </a:pPr>
            <a:r>
              <a:rPr lang="es-ES" sz="1800">
                <a:solidFill>
                  <a:srgbClr val="7F7F7F"/>
                </a:solidFill>
                <a:latin typeface="Calibri"/>
                <a:ea typeface="Calibri"/>
                <a:cs typeface="Calibri"/>
                <a:sym typeface="Calibri"/>
              </a:rPr>
              <a:t>Guardan una cierta </a:t>
            </a:r>
            <a:r>
              <a:rPr b="1" lang="es-ES" sz="1800">
                <a:solidFill>
                  <a:srgbClr val="7030A0"/>
                </a:solidFill>
                <a:latin typeface="Calibri"/>
                <a:ea typeface="Calibri"/>
                <a:cs typeface="Calibri"/>
                <a:sym typeface="Calibri"/>
              </a:rPr>
              <a:t>relación entre ellos</a:t>
            </a:r>
            <a:endParaRPr/>
          </a:p>
          <a:p>
            <a:pPr indent="0" lvl="0" marL="0" marR="0" rtl="0" algn="l">
              <a:lnSpc>
                <a:spcPct val="150000"/>
              </a:lnSpc>
              <a:spcBef>
                <a:spcPts val="0"/>
              </a:spcBef>
              <a:spcAft>
                <a:spcPts val="0"/>
              </a:spcAft>
              <a:buNone/>
            </a:pPr>
            <a:r>
              <a:rPr b="1" lang="es-ES" sz="1800">
                <a:solidFill>
                  <a:srgbClr val="00B0F0"/>
                </a:solidFill>
                <a:latin typeface="Calibri"/>
                <a:ea typeface="Calibri"/>
                <a:cs typeface="Calibri"/>
                <a:sym typeface="Calibri"/>
              </a:rPr>
              <a:t>Ejemplos:</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Una colección de tweets</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Una colección de posts</a:t>
            </a:r>
            <a:endParaRPr b="0" i="0" sz="1600" u="none" cap="none" strike="noStrike">
              <a:solidFill>
                <a:srgbClr val="7F7F7F"/>
              </a:solidFill>
              <a:latin typeface="Calibri"/>
              <a:ea typeface="Calibri"/>
              <a:cs typeface="Calibri"/>
              <a:sym typeface="Calibri"/>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Una colección de imágenes</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Una serie de registros de base de datos relacional o no relacionales  </a:t>
            </a:r>
            <a:endParaRPr b="0" i="0" sz="1600" u="none" cap="none" strike="noStrike">
              <a:solidFill>
                <a:srgbClr val="7F7F7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4"/>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280" name="Google Shape;280;p24"/>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4"/>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282" name="Google Shape;282;p24"/>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283" name="Google Shape;283;p24"/>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284" name="Google Shape;284;p24"/>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285" name="Google Shape;285;p24"/>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286" name="Google Shape;286;p24"/>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287" name="Google Shape;287;p24"/>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288" name="Google Shape;288;p24"/>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289" name="Google Shape;289;p24"/>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290" name="Google Shape;290;p24"/>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291" name="Google Shape;291;p24"/>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292" name="Google Shape;292;p24"/>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293" name="Google Shape;293;p24"/>
          <p:cNvSpPr/>
          <p:nvPr/>
        </p:nvSpPr>
        <p:spPr>
          <a:xfrm>
            <a:off x="3652963" y="1643022"/>
            <a:ext cx="7742531" cy="2385268"/>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Dataset</a:t>
            </a:r>
            <a:endParaRPr b="1" sz="3200">
              <a:solidFill>
                <a:schemeClr val="accent5"/>
              </a:solidFill>
              <a:latin typeface="Arial Rounded"/>
              <a:ea typeface="Arial Rounded"/>
              <a:cs typeface="Arial Rounded"/>
              <a:sym typeface="Arial Rounded"/>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Formatos de los dataset</a:t>
            </a:r>
            <a:endParaRPr b="1" sz="1800">
              <a:solidFill>
                <a:srgbClr val="92D050"/>
              </a:solidFill>
              <a:latin typeface="Calibri"/>
              <a:ea typeface="Calibri"/>
              <a:cs typeface="Calibri"/>
              <a:sym typeface="Calibri"/>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Ficheros de </a:t>
            </a:r>
            <a:r>
              <a:rPr b="0" i="0" lang="es-ES" sz="1600" u="none" cap="none" strike="noStrike">
                <a:solidFill>
                  <a:srgbClr val="7030A0"/>
                </a:solidFill>
                <a:latin typeface="Calibri"/>
                <a:ea typeface="Calibri"/>
                <a:cs typeface="Calibri"/>
                <a:sym typeface="Calibri"/>
              </a:rPr>
              <a:t>texto plano</a:t>
            </a:r>
            <a:r>
              <a:rPr b="0" i="0" lang="es-ES" sz="1600" u="none" cap="none" strike="noStrike">
                <a:solidFill>
                  <a:srgbClr val="7F7F7F"/>
                </a:solidFill>
                <a:latin typeface="Calibri"/>
                <a:ea typeface="Calibri"/>
                <a:cs typeface="Calibri"/>
                <a:sym typeface="Calibri"/>
              </a:rPr>
              <a:t> (CSV, XML, JSON, o sin formato en particular)</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Tablas de </a:t>
            </a:r>
            <a:r>
              <a:rPr b="0" i="0" lang="es-ES" sz="1600" u="none" cap="none" strike="noStrike">
                <a:solidFill>
                  <a:srgbClr val="00B0F0"/>
                </a:solidFill>
                <a:latin typeface="Calibri"/>
                <a:ea typeface="Calibri"/>
                <a:cs typeface="Calibri"/>
                <a:sym typeface="Calibri"/>
              </a:rPr>
              <a:t>base de datos</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Ficheros </a:t>
            </a:r>
            <a:r>
              <a:rPr b="0" i="0" lang="es-ES" sz="1600" u="none" cap="none" strike="noStrike">
                <a:solidFill>
                  <a:srgbClr val="7030A0"/>
                </a:solidFill>
                <a:latin typeface="Calibri"/>
                <a:ea typeface="Calibri"/>
                <a:cs typeface="Calibri"/>
                <a:sym typeface="Calibri"/>
              </a:rPr>
              <a:t>multimedia</a:t>
            </a:r>
            <a:r>
              <a:rPr b="0" i="0" lang="es-ES" sz="1600" u="none" cap="none" strike="noStrike">
                <a:solidFill>
                  <a:srgbClr val="7F7F7F"/>
                </a:solidFill>
                <a:latin typeface="Calibri"/>
                <a:ea typeface="Calibri"/>
                <a:cs typeface="Calibri"/>
                <a:sym typeface="Calibri"/>
              </a:rPr>
              <a:t> (imagen, vídeo, audio,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5"/>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299" name="Google Shape;299;p25"/>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5"/>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301" name="Google Shape;301;p25"/>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302" name="Google Shape;302;p25"/>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303" name="Google Shape;303;p25"/>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304" name="Google Shape;304;p25"/>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305" name="Google Shape;305;p25"/>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306" name="Google Shape;306;p25"/>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307" name="Google Shape;307;p25"/>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308" name="Google Shape;308;p25"/>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309" name="Google Shape;309;p25"/>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310" name="Google Shape;310;p25"/>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311" name="Google Shape;311;p25"/>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312" name="Google Shape;312;p25"/>
          <p:cNvSpPr/>
          <p:nvPr/>
        </p:nvSpPr>
        <p:spPr>
          <a:xfrm>
            <a:off x="3652963" y="1643022"/>
            <a:ext cx="7742531" cy="4231928"/>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Almacén de datos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Es un repositorio central de datos </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Se guardan tanto datos </a:t>
            </a:r>
            <a:r>
              <a:rPr b="0" i="0" lang="es-ES" sz="1600" u="none" cap="none" strike="noStrike">
                <a:solidFill>
                  <a:srgbClr val="00B0F0"/>
                </a:solidFill>
                <a:latin typeface="Calibri"/>
                <a:ea typeface="Calibri"/>
                <a:cs typeface="Calibri"/>
                <a:sym typeface="Calibri"/>
              </a:rPr>
              <a:t>actuales</a:t>
            </a:r>
            <a:r>
              <a:rPr b="0" i="0" lang="es-ES" sz="1600" u="none" cap="none" strike="noStrike">
                <a:solidFill>
                  <a:srgbClr val="7F7F7F"/>
                </a:solidFill>
                <a:latin typeface="Calibri"/>
                <a:ea typeface="Calibri"/>
                <a:cs typeface="Calibri"/>
                <a:sym typeface="Calibri"/>
              </a:rPr>
              <a:t> como </a:t>
            </a:r>
            <a:r>
              <a:rPr b="0" i="0" lang="es-ES" sz="1600" u="none" cap="none" strike="noStrike">
                <a:solidFill>
                  <a:srgbClr val="00B0F0"/>
                </a:solidFill>
                <a:latin typeface="Calibri"/>
                <a:ea typeface="Calibri"/>
                <a:cs typeface="Calibri"/>
                <a:sym typeface="Calibri"/>
              </a:rPr>
              <a:t>históricos</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Se pueden </a:t>
            </a:r>
            <a:r>
              <a:rPr b="0" i="0" lang="es-ES" sz="1600" u="none" cap="none" strike="noStrike">
                <a:solidFill>
                  <a:srgbClr val="7030A0"/>
                </a:solidFill>
                <a:latin typeface="Calibri"/>
                <a:ea typeface="Calibri"/>
                <a:cs typeface="Calibri"/>
                <a:sym typeface="Calibri"/>
              </a:rPr>
              <a:t>usar</a:t>
            </a:r>
            <a:r>
              <a:rPr b="0" i="0" lang="es-ES" sz="1600" u="none" cap="none" strike="noStrike">
                <a:solidFill>
                  <a:srgbClr val="7F7F7F"/>
                </a:solidFill>
                <a:latin typeface="Calibri"/>
                <a:ea typeface="Calibri"/>
                <a:cs typeface="Calibri"/>
                <a:sym typeface="Calibri"/>
              </a:rPr>
              <a:t> para:</a:t>
            </a:r>
            <a:endParaRPr/>
          </a:p>
          <a:p>
            <a:pPr indent="-285750" lvl="2" marL="12001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inteligencia de negocio (BI)</a:t>
            </a:r>
            <a:endParaRPr/>
          </a:p>
          <a:p>
            <a:pPr indent="-285750" lvl="2" marL="12001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hacer consultas analíticas</a:t>
            </a:r>
            <a:endParaRPr/>
          </a:p>
          <a:p>
            <a:pPr indent="0" lvl="0" marL="0" marR="0" rtl="0" algn="l">
              <a:lnSpc>
                <a:spcPct val="150000"/>
              </a:lnSpc>
              <a:spcBef>
                <a:spcPts val="0"/>
              </a:spcBef>
              <a:spcAft>
                <a:spcPts val="0"/>
              </a:spcAft>
              <a:buNone/>
            </a:pPr>
            <a:r>
              <a:rPr b="1" lang="es-ES" sz="1600">
                <a:solidFill>
                  <a:srgbClr val="92D050"/>
                </a:solidFill>
                <a:latin typeface="Calibri"/>
                <a:ea typeface="Calibri"/>
                <a:cs typeface="Calibri"/>
                <a:sym typeface="Calibri"/>
              </a:rPr>
              <a:t>Los datos se cargan periódicamente mediante procesos ETL</a:t>
            </a:r>
            <a:endParaRPr/>
          </a:p>
          <a:p>
            <a:pPr indent="0" lvl="1" marL="457200" marR="0" rtl="0" algn="l">
              <a:lnSpc>
                <a:spcPct val="150000"/>
              </a:lnSpc>
              <a:spcBef>
                <a:spcPts val="0"/>
              </a:spcBef>
              <a:spcAft>
                <a:spcPts val="0"/>
              </a:spcAft>
              <a:buNone/>
            </a:pPr>
            <a:r>
              <a:rPr b="0" i="0" lang="es-ES" sz="1600" u="none" cap="none" strike="noStrike">
                <a:solidFill>
                  <a:srgbClr val="7F7F7F"/>
                </a:solidFill>
                <a:latin typeface="Calibri"/>
                <a:ea typeface="Calibri"/>
                <a:cs typeface="Calibri"/>
                <a:sym typeface="Calibri"/>
              </a:rPr>
              <a:t>Esto significa que </a:t>
            </a:r>
            <a:r>
              <a:rPr b="0" i="0" lang="es-ES" sz="1600" u="none" cap="none" strike="noStrike">
                <a:solidFill>
                  <a:srgbClr val="7030A0"/>
                </a:solidFill>
                <a:latin typeface="Calibri"/>
                <a:ea typeface="Calibri"/>
                <a:cs typeface="Calibri"/>
                <a:sym typeface="Calibri"/>
              </a:rPr>
              <a:t>no están actualizadas</a:t>
            </a:r>
            <a:r>
              <a:rPr b="0" i="0" lang="es-ES" sz="1600" u="none" cap="none" strike="noStrike">
                <a:solidFill>
                  <a:srgbClr val="7F7F7F"/>
                </a:solidFill>
                <a:latin typeface="Calibri"/>
                <a:ea typeface="Calibri"/>
                <a:cs typeface="Calibri"/>
                <a:sym typeface="Calibri"/>
              </a:rPr>
              <a:t> al momento:</a:t>
            </a:r>
            <a:endParaRPr/>
          </a:p>
          <a:p>
            <a:pPr indent="-285750" lvl="2" marL="12001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no son para uso transaccionales</a:t>
            </a:r>
            <a:endParaRPr/>
          </a:p>
          <a:p>
            <a:pPr indent="-285750" lvl="2" marL="12001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si son para BI o analítica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6"/>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318" name="Google Shape;318;p26"/>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6"/>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320" name="Google Shape;320;p26"/>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321" name="Google Shape;321;p26"/>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322" name="Google Shape;322;p26"/>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323" name="Google Shape;323;p26"/>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324" name="Google Shape;324;p26"/>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325" name="Google Shape;325;p26"/>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326" name="Google Shape;326;p26"/>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327" name="Google Shape;327;p26"/>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328" name="Google Shape;328;p26"/>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329" name="Google Shape;329;p26"/>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330" name="Google Shape;330;p26"/>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331" name="Google Shape;331;p26"/>
          <p:cNvSpPr/>
          <p:nvPr/>
        </p:nvSpPr>
        <p:spPr>
          <a:xfrm>
            <a:off x="3652963" y="1643022"/>
            <a:ext cx="7742531" cy="4416594"/>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ACID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lang="es-ES" sz="1800">
                <a:solidFill>
                  <a:srgbClr val="7F7F7F"/>
                </a:solidFill>
                <a:latin typeface="Calibri"/>
                <a:ea typeface="Calibri"/>
                <a:cs typeface="Calibri"/>
                <a:sym typeface="Calibri"/>
              </a:rPr>
              <a:t>Es el </a:t>
            </a:r>
            <a:r>
              <a:rPr b="1" lang="es-ES" sz="1800">
                <a:solidFill>
                  <a:srgbClr val="00B0F0"/>
                </a:solidFill>
                <a:latin typeface="Calibri"/>
                <a:ea typeface="Calibri"/>
                <a:cs typeface="Calibri"/>
                <a:sym typeface="Calibri"/>
              </a:rPr>
              <a:t>principio fundamental </a:t>
            </a:r>
            <a:r>
              <a:rPr lang="es-ES" sz="1800">
                <a:solidFill>
                  <a:srgbClr val="7F7F7F"/>
                </a:solidFill>
                <a:latin typeface="Calibri"/>
                <a:ea typeface="Calibri"/>
                <a:cs typeface="Calibri"/>
                <a:sym typeface="Calibri"/>
              </a:rPr>
              <a:t>de diseño </a:t>
            </a:r>
            <a:endParaRPr/>
          </a:p>
          <a:p>
            <a:pPr indent="0" lvl="0" marL="0" marR="0" rtl="0" algn="ctr">
              <a:lnSpc>
                <a:spcPct val="150000"/>
              </a:lnSpc>
              <a:spcBef>
                <a:spcPts val="0"/>
              </a:spcBef>
              <a:spcAft>
                <a:spcPts val="0"/>
              </a:spcAft>
              <a:buNone/>
            </a:pPr>
            <a:r>
              <a:rPr lang="es-ES" sz="1800">
                <a:solidFill>
                  <a:srgbClr val="7F7F7F"/>
                </a:solidFill>
                <a:latin typeface="Calibri"/>
                <a:ea typeface="Calibri"/>
                <a:cs typeface="Calibri"/>
                <a:sym typeface="Calibri"/>
              </a:rPr>
              <a:t>por el cual se rigen las </a:t>
            </a:r>
            <a:r>
              <a:rPr b="1" lang="es-ES" sz="1800">
                <a:solidFill>
                  <a:srgbClr val="92D050"/>
                </a:solidFill>
                <a:latin typeface="Calibri"/>
                <a:ea typeface="Calibri"/>
                <a:cs typeface="Calibri"/>
                <a:sym typeface="Calibri"/>
              </a:rPr>
              <a:t>bases de datos </a:t>
            </a:r>
            <a:endParaRPr/>
          </a:p>
          <a:p>
            <a:pPr indent="0" lvl="0" marL="0" marR="0" rtl="0" algn="ctr">
              <a:lnSpc>
                <a:spcPct val="150000"/>
              </a:lnSpc>
              <a:spcBef>
                <a:spcPts val="0"/>
              </a:spcBef>
              <a:spcAft>
                <a:spcPts val="0"/>
              </a:spcAft>
              <a:buNone/>
            </a:pPr>
            <a:r>
              <a:rPr lang="es-ES" sz="1800">
                <a:solidFill>
                  <a:srgbClr val="7F7F7F"/>
                </a:solidFill>
                <a:latin typeface="Calibri"/>
                <a:ea typeface="Calibri"/>
                <a:cs typeface="Calibri"/>
                <a:sym typeface="Calibri"/>
              </a:rPr>
              <a:t>que se crean para uso </a:t>
            </a:r>
            <a:r>
              <a:rPr b="1" lang="es-ES" sz="1800">
                <a:solidFill>
                  <a:srgbClr val="7030A0"/>
                </a:solidFill>
                <a:latin typeface="Calibri"/>
                <a:ea typeface="Calibri"/>
                <a:cs typeface="Calibri"/>
                <a:sym typeface="Calibri"/>
              </a:rPr>
              <a:t>transaccional</a:t>
            </a:r>
            <a:endParaRPr/>
          </a:p>
          <a:p>
            <a:pPr indent="0" lvl="0" marL="0" marR="0" rtl="0" algn="ctr">
              <a:lnSpc>
                <a:spcPct val="150000"/>
              </a:lnSpc>
              <a:spcBef>
                <a:spcPts val="0"/>
              </a:spcBef>
              <a:spcAft>
                <a:spcPts val="0"/>
              </a:spcAft>
              <a:buNone/>
            </a:pPr>
            <a:r>
              <a:t/>
            </a:r>
            <a:endParaRPr b="1" sz="1800">
              <a:solidFill>
                <a:srgbClr val="7030A0"/>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4 </a:t>
            </a:r>
            <a:r>
              <a:rPr b="1" i="1" lang="es-ES" sz="1800">
                <a:solidFill>
                  <a:srgbClr val="92D050"/>
                </a:solidFill>
                <a:latin typeface="Calibri"/>
                <a:ea typeface="Calibri"/>
                <a:cs typeface="Calibri"/>
                <a:sym typeface="Calibri"/>
              </a:rPr>
              <a:t>características</a:t>
            </a:r>
            <a:r>
              <a:rPr lang="es-ES" sz="1800">
                <a:solidFill>
                  <a:srgbClr val="92D050"/>
                </a:solidFill>
                <a:latin typeface="Calibri"/>
                <a:ea typeface="Calibri"/>
                <a:cs typeface="Calibri"/>
                <a:sym typeface="Calibri"/>
              </a:rPr>
              <a:t> de obligado cumplimiento:</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Atomicidad   (</a:t>
            </a:r>
            <a:r>
              <a:rPr b="1" i="0" lang="es-ES" sz="1600" u="none" cap="none" strike="noStrike">
                <a:solidFill>
                  <a:srgbClr val="00B0F0"/>
                </a:solidFill>
                <a:latin typeface="Calibri"/>
                <a:ea typeface="Calibri"/>
                <a:cs typeface="Calibri"/>
                <a:sym typeface="Calibri"/>
              </a:rPr>
              <a:t>A</a:t>
            </a:r>
            <a:r>
              <a:rPr b="0" i="0" lang="es-ES" sz="1600" u="none" cap="none" strike="noStrike">
                <a:solidFill>
                  <a:srgbClr val="7F7F7F"/>
                </a:solidFill>
                <a:latin typeface="Calibri"/>
                <a:ea typeface="Calibri"/>
                <a:cs typeface="Calibri"/>
                <a:sym typeface="Calibri"/>
              </a:rPr>
              <a:t>tomicity)</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Consistencia (</a:t>
            </a:r>
            <a:r>
              <a:rPr b="1" i="0" lang="es-ES" sz="1600" u="none" cap="none" strike="noStrike">
                <a:solidFill>
                  <a:srgbClr val="00B0F0"/>
                </a:solidFill>
                <a:latin typeface="Calibri"/>
                <a:ea typeface="Calibri"/>
                <a:cs typeface="Calibri"/>
                <a:sym typeface="Calibri"/>
              </a:rPr>
              <a:t>C</a:t>
            </a:r>
            <a:r>
              <a:rPr b="0" i="0" lang="es-ES" sz="1600" u="none" cap="none" strike="noStrike">
                <a:solidFill>
                  <a:srgbClr val="7F7F7F"/>
                </a:solidFill>
                <a:latin typeface="Calibri"/>
                <a:ea typeface="Calibri"/>
                <a:cs typeface="Calibri"/>
                <a:sym typeface="Calibri"/>
              </a:rPr>
              <a:t>onsistency)</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Aislamiento    (</a:t>
            </a:r>
            <a:r>
              <a:rPr b="1" i="0" lang="es-ES" sz="1600" u="none" cap="none" strike="noStrike">
                <a:solidFill>
                  <a:srgbClr val="00B0F0"/>
                </a:solidFill>
                <a:latin typeface="Calibri"/>
                <a:ea typeface="Calibri"/>
                <a:cs typeface="Calibri"/>
                <a:sym typeface="Calibri"/>
              </a:rPr>
              <a:t>I</a:t>
            </a:r>
            <a:r>
              <a:rPr b="0" i="0" lang="es-ES" sz="1600" u="none" cap="none" strike="noStrike">
                <a:solidFill>
                  <a:srgbClr val="7F7F7F"/>
                </a:solidFill>
                <a:latin typeface="Calibri"/>
                <a:ea typeface="Calibri"/>
                <a:cs typeface="Calibri"/>
                <a:sym typeface="Calibri"/>
              </a:rPr>
              <a:t>solation)</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Durabilidad   (</a:t>
            </a:r>
            <a:r>
              <a:rPr b="1" i="0" lang="es-ES" sz="1600" u="none" cap="none" strike="noStrike">
                <a:solidFill>
                  <a:srgbClr val="00B0F0"/>
                </a:solidFill>
                <a:latin typeface="Calibri"/>
                <a:ea typeface="Calibri"/>
                <a:cs typeface="Calibri"/>
                <a:sym typeface="Calibri"/>
              </a:rPr>
              <a:t>D</a:t>
            </a:r>
            <a:r>
              <a:rPr b="0" i="0" lang="es-ES" sz="1600" u="none" cap="none" strike="noStrike">
                <a:solidFill>
                  <a:srgbClr val="7F7F7F"/>
                </a:solidFill>
                <a:latin typeface="Calibri"/>
                <a:ea typeface="Calibri"/>
                <a:cs typeface="Calibri"/>
                <a:sym typeface="Calibri"/>
              </a:rPr>
              <a:t>urability)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7"/>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337" name="Google Shape;337;p27"/>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7"/>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339" name="Google Shape;339;p27"/>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340" name="Google Shape;340;p27"/>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341" name="Google Shape;341;p27"/>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342" name="Google Shape;342;p27"/>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343" name="Google Shape;343;p27"/>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344" name="Google Shape;344;p27"/>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345" name="Google Shape;345;p27"/>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346" name="Google Shape;346;p27"/>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347" name="Google Shape;347;p27"/>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348" name="Google Shape;348;p27"/>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349" name="Google Shape;349;p27"/>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350" name="Google Shape;350;p27"/>
          <p:cNvSpPr/>
          <p:nvPr/>
        </p:nvSpPr>
        <p:spPr>
          <a:xfrm>
            <a:off x="3652963" y="1643022"/>
            <a:ext cx="7742531" cy="3216265"/>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ACID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Atomicidad  </a:t>
            </a:r>
            <a:r>
              <a:rPr b="1" lang="es-ES" sz="1800">
                <a:solidFill>
                  <a:srgbClr val="7F7F7F"/>
                </a:solidFill>
                <a:latin typeface="Calibri"/>
                <a:ea typeface="Calibri"/>
                <a:cs typeface="Calibri"/>
                <a:sym typeface="Calibri"/>
              </a:rPr>
              <a:t> (Atomicity)</a:t>
            </a:r>
            <a:endParaRPr b="1" sz="1800">
              <a:solidFill>
                <a:srgbClr val="92D050"/>
              </a:solidFill>
              <a:latin typeface="Calibri"/>
              <a:ea typeface="Calibri"/>
              <a:cs typeface="Calibri"/>
              <a:sym typeface="Calibri"/>
            </a:endParaRPr>
          </a:p>
          <a:p>
            <a:pPr indent="0" lvl="0" marL="0" marR="0" rtl="0" algn="l">
              <a:lnSpc>
                <a:spcPct val="150000"/>
              </a:lnSpc>
              <a:spcBef>
                <a:spcPts val="0"/>
              </a:spcBef>
              <a:spcAft>
                <a:spcPts val="0"/>
              </a:spcAft>
              <a:buNone/>
            </a:pPr>
            <a:r>
              <a:rPr lang="es-ES" sz="1600">
                <a:solidFill>
                  <a:srgbClr val="00B0F0"/>
                </a:solidFill>
                <a:latin typeface="Calibri"/>
                <a:ea typeface="Calibri"/>
                <a:cs typeface="Calibri"/>
                <a:sym typeface="Calibri"/>
              </a:rPr>
              <a:t>Todas</a:t>
            </a:r>
            <a:r>
              <a:rPr lang="es-ES" sz="1600">
                <a:solidFill>
                  <a:srgbClr val="7F7F7F"/>
                </a:solidFill>
                <a:latin typeface="Calibri"/>
                <a:ea typeface="Calibri"/>
                <a:cs typeface="Calibri"/>
                <a:sym typeface="Calibri"/>
              </a:rPr>
              <a:t> las operaciones tienen éxitos o </a:t>
            </a:r>
            <a:r>
              <a:rPr lang="es-ES" sz="1600">
                <a:solidFill>
                  <a:srgbClr val="00B0F0"/>
                </a:solidFill>
                <a:latin typeface="Calibri"/>
                <a:ea typeface="Calibri"/>
                <a:cs typeface="Calibri"/>
                <a:sym typeface="Calibri"/>
              </a:rPr>
              <a:t>ninguna</a:t>
            </a:r>
            <a:r>
              <a:rPr lang="es-ES" sz="1600">
                <a:solidFill>
                  <a:srgbClr val="7F7F7F"/>
                </a:solidFill>
                <a:latin typeface="Calibri"/>
                <a:ea typeface="Calibri"/>
                <a:cs typeface="Calibri"/>
                <a:sym typeface="Calibri"/>
              </a:rPr>
              <a:t> (si falla algo se anula todo)</a:t>
            </a:r>
            <a:endParaRPr/>
          </a:p>
          <a:p>
            <a:pPr indent="0" lvl="0" marL="0" marR="0" rtl="0" algn="l">
              <a:lnSpc>
                <a:spcPct val="150000"/>
              </a:lnSpc>
              <a:spcBef>
                <a:spcPts val="0"/>
              </a:spcBef>
              <a:spcAft>
                <a:spcPts val="0"/>
              </a:spcAft>
              <a:buNone/>
            </a:pPr>
            <a:r>
              <a:t/>
            </a:r>
            <a:endParaRPr sz="1800">
              <a:solidFill>
                <a:srgbClr val="7F7F7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Consistencia </a:t>
            </a:r>
            <a:r>
              <a:rPr b="1" lang="es-ES" sz="1800">
                <a:solidFill>
                  <a:srgbClr val="7F7F7F"/>
                </a:solidFill>
                <a:latin typeface="Calibri"/>
                <a:ea typeface="Calibri"/>
                <a:cs typeface="Calibri"/>
                <a:sym typeface="Calibri"/>
              </a:rPr>
              <a:t>(Consistency)</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La bbdd de datos siempre estar en </a:t>
            </a:r>
            <a:r>
              <a:rPr lang="es-ES" sz="1600">
                <a:solidFill>
                  <a:srgbClr val="7030A0"/>
                </a:solidFill>
                <a:latin typeface="Calibri"/>
                <a:ea typeface="Calibri"/>
                <a:cs typeface="Calibri"/>
                <a:sym typeface="Calibri"/>
              </a:rPr>
              <a:t>estado correcto</a:t>
            </a:r>
            <a:endParaRPr sz="1600">
              <a:solidFill>
                <a:srgbClr val="7F7F7F"/>
              </a:solidFill>
              <a:latin typeface="Calibri"/>
              <a:ea typeface="Calibri"/>
              <a:cs typeface="Calibri"/>
              <a:sym typeface="Calibri"/>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Una transacción debe llevar al </a:t>
            </a:r>
            <a:r>
              <a:rPr lang="es-ES" sz="1600">
                <a:solidFill>
                  <a:srgbClr val="00B0F0"/>
                </a:solidFill>
                <a:latin typeface="Calibri"/>
                <a:ea typeface="Calibri"/>
                <a:cs typeface="Calibri"/>
                <a:sym typeface="Calibri"/>
              </a:rPr>
              <a:t>sistema de un estado válido</a:t>
            </a:r>
            <a:r>
              <a:rPr lang="es-ES" sz="1600">
                <a:solidFill>
                  <a:srgbClr val="7F7F7F"/>
                </a:solidFill>
                <a:latin typeface="Calibri"/>
                <a:ea typeface="Calibri"/>
                <a:cs typeface="Calibri"/>
                <a:sym typeface="Calibri"/>
              </a:rPr>
              <a:t> a otro que también lo sea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8"/>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356" name="Google Shape;356;p28"/>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8"/>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358" name="Google Shape;358;p28"/>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359" name="Google Shape;359;p28"/>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360" name="Google Shape;360;p28"/>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361" name="Google Shape;361;p28"/>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362" name="Google Shape;362;p28"/>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363" name="Google Shape;363;p28"/>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364" name="Google Shape;364;p28"/>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365" name="Google Shape;365;p28"/>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366" name="Google Shape;366;p28"/>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367" name="Google Shape;367;p28"/>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368" name="Google Shape;368;p28"/>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369" name="Google Shape;369;p28"/>
          <p:cNvSpPr/>
          <p:nvPr/>
        </p:nvSpPr>
        <p:spPr>
          <a:xfrm>
            <a:off x="3652963" y="1643022"/>
            <a:ext cx="7742531" cy="3908762"/>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ACID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Aislamiento    </a:t>
            </a:r>
            <a:r>
              <a:rPr b="1" lang="es-ES" sz="1800">
                <a:solidFill>
                  <a:srgbClr val="7F7F7F"/>
                </a:solidFill>
                <a:latin typeface="Calibri"/>
                <a:ea typeface="Calibri"/>
                <a:cs typeface="Calibri"/>
                <a:sym typeface="Calibri"/>
              </a:rPr>
              <a:t>(Isolation)</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Ninguna transacción puede ejecutarse mientras que hay otra ejecutándose:</a:t>
            </a:r>
            <a:endParaRPr sz="1600">
              <a:solidFill>
                <a:srgbClr val="7F7F7F"/>
              </a:solidFill>
              <a:latin typeface="Calibri"/>
              <a:ea typeface="Calibri"/>
              <a:cs typeface="Calibri"/>
              <a:sym typeface="Calibri"/>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Bloqueos, semáforos, monitores, triggers, mensajes …</a:t>
            </a:r>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Durabilidad   </a:t>
            </a:r>
            <a:r>
              <a:rPr b="1" lang="es-ES" sz="1800">
                <a:solidFill>
                  <a:srgbClr val="7F7F7F"/>
                </a:solidFill>
                <a:latin typeface="Calibri"/>
                <a:ea typeface="Calibri"/>
                <a:cs typeface="Calibri"/>
                <a:sym typeface="Calibri"/>
              </a:rPr>
              <a:t>(Durability)</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Los datos son </a:t>
            </a:r>
            <a:r>
              <a:rPr lang="es-ES" sz="1600">
                <a:solidFill>
                  <a:srgbClr val="00B0F0"/>
                </a:solidFill>
                <a:latin typeface="Calibri"/>
                <a:ea typeface="Calibri"/>
                <a:cs typeface="Calibri"/>
                <a:sym typeface="Calibri"/>
              </a:rPr>
              <a:t>permanetes</a:t>
            </a:r>
            <a:endParaRPr sz="1600">
              <a:solidFill>
                <a:srgbClr val="00B0F0"/>
              </a:solidFill>
              <a:latin typeface="Calibri"/>
              <a:ea typeface="Calibri"/>
              <a:cs typeface="Calibri"/>
              <a:sym typeface="Calibri"/>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Si la máquina se apaga o se estropea los datos continúan en un </a:t>
            </a:r>
            <a:r>
              <a:rPr lang="es-ES" sz="1600">
                <a:solidFill>
                  <a:srgbClr val="7030A0"/>
                </a:solidFill>
                <a:latin typeface="Calibri"/>
                <a:ea typeface="Calibri"/>
                <a:cs typeface="Calibri"/>
                <a:sym typeface="Calibri"/>
              </a:rPr>
              <a:t>estado valido</a:t>
            </a:r>
            <a:endParaRPr/>
          </a:p>
          <a:p>
            <a:pPr indent="0" lvl="0" marL="0" marR="0" rtl="0" algn="l">
              <a:lnSpc>
                <a:spcPct val="150000"/>
              </a:lnSpc>
              <a:spcBef>
                <a:spcPts val="0"/>
              </a:spcBef>
              <a:spcAft>
                <a:spcPts val="0"/>
              </a:spcAft>
              <a:buNone/>
            </a:pPr>
            <a:r>
              <a:rPr lang="es-ES" sz="1600">
                <a:solidFill>
                  <a:srgbClr val="00B0F0"/>
                </a:solidFill>
                <a:latin typeface="Calibri"/>
                <a:ea typeface="Calibri"/>
                <a:cs typeface="Calibri"/>
                <a:sym typeface="Calibri"/>
              </a:rPr>
              <a:t>No</a:t>
            </a:r>
            <a:r>
              <a:rPr lang="es-ES" sz="1600">
                <a:solidFill>
                  <a:srgbClr val="7F7F7F"/>
                </a:solidFill>
                <a:latin typeface="Calibri"/>
                <a:ea typeface="Calibri"/>
                <a:cs typeface="Calibri"/>
                <a:sym typeface="Calibri"/>
              </a:rPr>
              <a:t> se aceptan las </a:t>
            </a:r>
            <a:r>
              <a:rPr lang="es-ES" sz="1600">
                <a:solidFill>
                  <a:srgbClr val="00B0F0"/>
                </a:solidFill>
                <a:latin typeface="Calibri"/>
                <a:ea typeface="Calibri"/>
                <a:cs typeface="Calibri"/>
                <a:sym typeface="Calibri"/>
              </a:rPr>
              <a:t>bbdd volátiles</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Esta característica hace que por los accesos a disco sean más lentas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9"/>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375" name="Google Shape;375;p29"/>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9"/>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377" name="Google Shape;377;p29"/>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378" name="Google Shape;378;p29"/>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379" name="Google Shape;379;p29"/>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380" name="Google Shape;380;p29"/>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381" name="Google Shape;381;p29"/>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382" name="Google Shape;382;p29"/>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383" name="Google Shape;383;p29"/>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384" name="Google Shape;384;p29"/>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385" name="Google Shape;385;p29"/>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386" name="Google Shape;386;p29"/>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387" name="Google Shape;387;p29"/>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388" name="Google Shape;388;p29"/>
          <p:cNvSpPr/>
          <p:nvPr/>
        </p:nvSpPr>
        <p:spPr>
          <a:xfrm>
            <a:off x="3652963" y="1643022"/>
            <a:ext cx="7742531" cy="4370427"/>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Teorema CAP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b="1" lang="es-ES" sz="1800">
                <a:solidFill>
                  <a:srgbClr val="AEABAB"/>
                </a:solidFill>
                <a:latin typeface="Calibri"/>
                <a:ea typeface="Calibri"/>
                <a:cs typeface="Calibri"/>
                <a:sym typeface="Calibri"/>
              </a:rPr>
              <a:t>Establece que una </a:t>
            </a:r>
            <a:r>
              <a:rPr b="1" lang="es-ES" sz="1800">
                <a:solidFill>
                  <a:srgbClr val="92D050"/>
                </a:solidFill>
                <a:latin typeface="Calibri"/>
                <a:ea typeface="Calibri"/>
                <a:cs typeface="Calibri"/>
                <a:sym typeface="Calibri"/>
              </a:rPr>
              <a:t>base de datos distribuida</a:t>
            </a:r>
            <a:r>
              <a:rPr b="1" lang="es-ES" sz="1800">
                <a:solidFill>
                  <a:srgbClr val="AEABAB"/>
                </a:solidFill>
                <a:latin typeface="Calibri"/>
                <a:ea typeface="Calibri"/>
                <a:cs typeface="Calibri"/>
                <a:sym typeface="Calibri"/>
              </a:rPr>
              <a:t> solo puede </a:t>
            </a:r>
            <a:r>
              <a:rPr lang="es-ES" sz="1800">
                <a:solidFill>
                  <a:srgbClr val="00B0F0"/>
                </a:solidFill>
                <a:latin typeface="Calibri"/>
                <a:ea typeface="Calibri"/>
                <a:cs typeface="Calibri"/>
                <a:sym typeface="Calibri"/>
              </a:rPr>
              <a:t>cumplir dos </a:t>
            </a:r>
            <a:r>
              <a:rPr b="1" lang="es-ES" sz="1800">
                <a:solidFill>
                  <a:srgbClr val="AEABAB"/>
                </a:solidFill>
                <a:latin typeface="Calibri"/>
                <a:ea typeface="Calibri"/>
                <a:cs typeface="Calibri"/>
                <a:sym typeface="Calibri"/>
              </a:rPr>
              <a:t>de las siguientes tres </a:t>
            </a:r>
            <a:r>
              <a:rPr lang="es-ES" sz="1800">
                <a:solidFill>
                  <a:srgbClr val="7030A0"/>
                </a:solidFill>
                <a:latin typeface="Calibri"/>
                <a:ea typeface="Calibri"/>
                <a:cs typeface="Calibri"/>
                <a:sym typeface="Calibri"/>
              </a:rPr>
              <a:t>características</a:t>
            </a:r>
            <a:r>
              <a:rPr b="1" lang="es-ES" sz="1800">
                <a:solidFill>
                  <a:srgbClr val="AEABAB"/>
                </a:solidFill>
                <a:latin typeface="Calibri"/>
                <a:ea typeface="Calibri"/>
                <a:cs typeface="Calibri"/>
                <a:sym typeface="Calibri"/>
              </a:rPr>
              <a:t>:</a:t>
            </a:r>
            <a:endParaRPr/>
          </a:p>
          <a:p>
            <a:pPr indent="-285750" lvl="3" marL="1657350" marR="0" rtl="0" algn="l">
              <a:lnSpc>
                <a:spcPct val="150000"/>
              </a:lnSpc>
              <a:spcBef>
                <a:spcPts val="0"/>
              </a:spcBef>
              <a:spcAft>
                <a:spcPts val="0"/>
              </a:spcAft>
              <a:buClr>
                <a:srgbClr val="AEABAB"/>
              </a:buClr>
              <a:buSzPts val="1600"/>
              <a:buFont typeface="Noto Sans Symbols"/>
              <a:buChar char="⮚"/>
            </a:pPr>
            <a:r>
              <a:rPr b="0" i="0" lang="es-ES" sz="1600" u="none" cap="none" strike="noStrike">
                <a:solidFill>
                  <a:srgbClr val="AEABAB"/>
                </a:solidFill>
                <a:latin typeface="Calibri"/>
                <a:ea typeface="Calibri"/>
                <a:cs typeface="Calibri"/>
                <a:sym typeface="Calibri"/>
              </a:rPr>
              <a:t>Consistencia  (Consistency)</a:t>
            </a:r>
            <a:endParaRPr/>
          </a:p>
          <a:p>
            <a:pPr indent="-285750" lvl="3" marL="1657350" marR="0" rtl="0" algn="l">
              <a:lnSpc>
                <a:spcPct val="150000"/>
              </a:lnSpc>
              <a:spcBef>
                <a:spcPts val="0"/>
              </a:spcBef>
              <a:spcAft>
                <a:spcPts val="0"/>
              </a:spcAft>
              <a:buClr>
                <a:srgbClr val="AEABAB"/>
              </a:buClr>
              <a:buSzPts val="1600"/>
              <a:buFont typeface="Noto Sans Symbols"/>
              <a:buChar char="⮚"/>
            </a:pPr>
            <a:r>
              <a:rPr b="0" i="0" lang="es-ES" sz="1600" u="none" cap="none" strike="noStrike">
                <a:solidFill>
                  <a:srgbClr val="AEABAB"/>
                </a:solidFill>
                <a:latin typeface="Calibri"/>
                <a:ea typeface="Calibri"/>
                <a:cs typeface="Calibri"/>
                <a:sym typeface="Calibri"/>
              </a:rPr>
              <a:t>Disponibilidad  (Availability)</a:t>
            </a:r>
            <a:endParaRPr/>
          </a:p>
          <a:p>
            <a:pPr indent="-285750" lvl="3" marL="1657350" marR="0" rtl="0" algn="l">
              <a:lnSpc>
                <a:spcPct val="150000"/>
              </a:lnSpc>
              <a:spcBef>
                <a:spcPts val="0"/>
              </a:spcBef>
              <a:spcAft>
                <a:spcPts val="0"/>
              </a:spcAft>
              <a:buClr>
                <a:srgbClr val="AEABAB"/>
              </a:buClr>
              <a:buSzPts val="1600"/>
              <a:buFont typeface="Noto Sans Symbols"/>
              <a:buChar char="⮚"/>
            </a:pPr>
            <a:r>
              <a:rPr b="0" i="0" lang="es-ES" sz="1600" u="none" cap="none" strike="noStrike">
                <a:solidFill>
                  <a:srgbClr val="AEABAB"/>
                </a:solidFill>
                <a:latin typeface="Calibri"/>
                <a:ea typeface="Calibri"/>
                <a:cs typeface="Calibri"/>
                <a:sym typeface="Calibri"/>
              </a:rPr>
              <a:t>Tolerancia a particionamiento (Partition tolerance)</a:t>
            </a:r>
            <a:endParaRPr/>
          </a:p>
          <a:p>
            <a:pPr indent="0" lvl="0" marL="0" marR="0" rtl="0" algn="l">
              <a:lnSpc>
                <a:spcPct val="150000"/>
              </a:lnSpc>
              <a:spcBef>
                <a:spcPts val="0"/>
              </a:spcBef>
              <a:spcAft>
                <a:spcPts val="0"/>
              </a:spcAft>
              <a:buNone/>
            </a:pPr>
            <a:r>
              <a:t/>
            </a:r>
            <a:endParaRPr b="1" sz="1800">
              <a:solidFill>
                <a:srgbClr val="AEABAB"/>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Consistencia (Consistency)</a:t>
            </a:r>
            <a:endParaRPr/>
          </a:p>
          <a:p>
            <a:pPr indent="0" lvl="0" marL="0" marR="0" rtl="0" algn="l">
              <a:lnSpc>
                <a:spcPct val="150000"/>
              </a:lnSpc>
              <a:spcBef>
                <a:spcPts val="0"/>
              </a:spcBef>
              <a:spcAft>
                <a:spcPts val="0"/>
              </a:spcAft>
              <a:buNone/>
            </a:pPr>
            <a:r>
              <a:rPr lang="es-ES" sz="1600">
                <a:solidFill>
                  <a:srgbClr val="AEABAB"/>
                </a:solidFill>
                <a:latin typeface="Calibri"/>
                <a:ea typeface="Calibri"/>
                <a:cs typeface="Calibri"/>
                <a:sym typeface="Calibri"/>
              </a:rPr>
              <a:t>Cualquier lectura realizada siempre muestra el </a:t>
            </a:r>
            <a:r>
              <a:rPr lang="es-ES" sz="1600">
                <a:solidFill>
                  <a:srgbClr val="7030A0"/>
                </a:solidFill>
                <a:latin typeface="Calibri"/>
                <a:ea typeface="Calibri"/>
                <a:cs typeface="Calibri"/>
                <a:sym typeface="Calibri"/>
              </a:rPr>
              <a:t>estado posterior a la última escritura realizada</a:t>
            </a:r>
            <a:r>
              <a:rPr lang="es-ES" sz="1600">
                <a:solidFill>
                  <a:srgbClr val="AEABAB"/>
                </a:solidFill>
                <a:latin typeface="Calibri"/>
                <a:ea typeface="Calibri"/>
                <a:cs typeface="Calibri"/>
                <a:sym typeface="Calibri"/>
              </a:rPr>
              <a:t> o un error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0"/>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394" name="Google Shape;394;p30"/>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30"/>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396" name="Google Shape;396;p30"/>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397" name="Google Shape;397;p30"/>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398" name="Google Shape;398;p30"/>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399" name="Google Shape;399;p30"/>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400" name="Google Shape;400;p30"/>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401" name="Google Shape;401;p30"/>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402" name="Google Shape;402;p30"/>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403" name="Google Shape;403;p30"/>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404" name="Google Shape;404;p30"/>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405" name="Google Shape;405;p30"/>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406" name="Google Shape;406;p30"/>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407" name="Google Shape;407;p30"/>
          <p:cNvSpPr/>
          <p:nvPr/>
        </p:nvSpPr>
        <p:spPr>
          <a:xfrm>
            <a:off x="3652963" y="1643022"/>
            <a:ext cx="7742531" cy="3862596"/>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Teorema CAP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Disponibilidad (Availability)</a:t>
            </a:r>
            <a:endParaRPr/>
          </a:p>
          <a:p>
            <a:pPr indent="0" lvl="0" marL="0" marR="0" rtl="0" algn="l">
              <a:lnSpc>
                <a:spcPct val="150000"/>
              </a:lnSpc>
              <a:spcBef>
                <a:spcPts val="0"/>
              </a:spcBef>
              <a:spcAft>
                <a:spcPts val="0"/>
              </a:spcAft>
              <a:buNone/>
            </a:pPr>
            <a:r>
              <a:rPr lang="es-ES" sz="1400">
                <a:solidFill>
                  <a:srgbClr val="AEABAB"/>
                </a:solidFill>
                <a:latin typeface="Calibri"/>
                <a:ea typeface="Calibri"/>
                <a:cs typeface="Calibri"/>
                <a:sym typeface="Calibri"/>
              </a:rPr>
              <a:t>Toda petición </a:t>
            </a:r>
            <a:r>
              <a:rPr lang="es-ES" sz="1400">
                <a:solidFill>
                  <a:srgbClr val="00B0F0"/>
                </a:solidFill>
                <a:latin typeface="Calibri"/>
                <a:ea typeface="Calibri"/>
                <a:cs typeface="Calibri"/>
                <a:sym typeface="Calibri"/>
              </a:rPr>
              <a:t>recibe una respuesta no errónea</a:t>
            </a:r>
            <a:r>
              <a:rPr lang="es-ES" sz="1400">
                <a:solidFill>
                  <a:srgbClr val="AEABAB"/>
                </a:solidFill>
                <a:latin typeface="Calibri"/>
                <a:ea typeface="Calibri"/>
                <a:cs typeface="Calibri"/>
                <a:sym typeface="Calibri"/>
              </a:rPr>
              <a:t>, sin la garantía de que el estado observado sea el correspondiente a la </a:t>
            </a:r>
            <a:r>
              <a:rPr lang="es-ES" sz="1400">
                <a:solidFill>
                  <a:srgbClr val="7030A0"/>
                </a:solidFill>
                <a:latin typeface="Calibri"/>
                <a:ea typeface="Calibri"/>
                <a:cs typeface="Calibri"/>
                <a:sym typeface="Calibri"/>
              </a:rPr>
              <a:t>última escritura</a:t>
            </a:r>
            <a:r>
              <a:rPr lang="es-ES" sz="1400">
                <a:solidFill>
                  <a:srgbClr val="AEABAB"/>
                </a:solidFill>
                <a:latin typeface="Calibri"/>
                <a:ea typeface="Calibri"/>
                <a:cs typeface="Calibri"/>
                <a:sym typeface="Calibri"/>
              </a:rPr>
              <a:t> en algún nodo de la base de datos.</a:t>
            </a:r>
            <a:endParaRPr/>
          </a:p>
          <a:p>
            <a:pPr indent="0" lvl="0" marL="0" marR="0" rtl="0" algn="l">
              <a:lnSpc>
                <a:spcPct val="150000"/>
              </a:lnSpc>
              <a:spcBef>
                <a:spcPts val="0"/>
              </a:spcBef>
              <a:spcAft>
                <a:spcPts val="0"/>
              </a:spcAft>
              <a:buNone/>
            </a:pPr>
            <a:r>
              <a:t/>
            </a:r>
            <a:endParaRPr b="1" sz="1800">
              <a:solidFill>
                <a:srgbClr val="AEABAB"/>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Tolerancia a particionamiento (Partition tolerance)</a:t>
            </a:r>
            <a:endParaRPr/>
          </a:p>
          <a:p>
            <a:pPr indent="0" lvl="0" marL="0" marR="0" rtl="0" algn="l">
              <a:lnSpc>
                <a:spcPct val="150000"/>
              </a:lnSpc>
              <a:spcBef>
                <a:spcPts val="0"/>
              </a:spcBef>
              <a:spcAft>
                <a:spcPts val="0"/>
              </a:spcAft>
              <a:buNone/>
            </a:pPr>
            <a:r>
              <a:rPr lang="es-ES" sz="1600">
                <a:solidFill>
                  <a:srgbClr val="AEABAB"/>
                </a:solidFill>
                <a:latin typeface="Calibri"/>
                <a:ea typeface="Calibri"/>
                <a:cs typeface="Calibri"/>
                <a:sym typeface="Calibri"/>
              </a:rPr>
              <a:t>El sistema sigue funcionando y produciendo respuestas aún en el caso de que se haya perdido la comunicación con/entre algunos nodos, lo cual implica que se pueden recibir lecturas desde unos nodos que no incluyan información escrita en otros.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1"/>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413" name="Google Shape;413;p31"/>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31"/>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415" name="Google Shape;415;p31"/>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416" name="Google Shape;416;p31"/>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417" name="Google Shape;417;p31"/>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418" name="Google Shape;418;p31"/>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419" name="Google Shape;419;p31"/>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420" name="Google Shape;420;p31"/>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421" name="Google Shape;421;p31"/>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422" name="Google Shape;422;p31"/>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423" name="Google Shape;423;p31"/>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424" name="Google Shape;424;p31"/>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425" name="Google Shape;425;p31"/>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426" name="Google Shape;426;p31"/>
          <p:cNvSpPr/>
          <p:nvPr/>
        </p:nvSpPr>
        <p:spPr>
          <a:xfrm>
            <a:off x="3652963" y="1643022"/>
            <a:ext cx="7742531" cy="4431983"/>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Teorema CAP</a:t>
            </a:r>
            <a:endParaRPr/>
          </a:p>
          <a:p>
            <a:pPr indent="0" lvl="0" marL="0" marR="0" rtl="0" algn="l">
              <a:spcBef>
                <a:spcPts val="0"/>
              </a:spcBef>
              <a:spcAft>
                <a:spcPts val="0"/>
              </a:spcAft>
              <a:buNone/>
            </a:pPr>
            <a:r>
              <a:t/>
            </a:r>
            <a:endParaRPr b="1" sz="1600">
              <a:solidFill>
                <a:srgbClr val="AEABAB"/>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600">
                <a:solidFill>
                  <a:srgbClr val="92D050"/>
                </a:solidFill>
                <a:latin typeface="Calibri"/>
                <a:ea typeface="Calibri"/>
                <a:cs typeface="Calibri"/>
                <a:sym typeface="Calibri"/>
              </a:rPr>
              <a:t>¿Por qué sólo 2 de las 3 propiedades del teorema CAP?</a:t>
            </a:r>
            <a:endParaRPr/>
          </a:p>
          <a:p>
            <a:pPr indent="-285750" lvl="0" marL="285750" marR="0" rtl="0" algn="l">
              <a:lnSpc>
                <a:spcPct val="150000"/>
              </a:lnSpc>
              <a:spcBef>
                <a:spcPts val="0"/>
              </a:spcBef>
              <a:spcAft>
                <a:spcPts val="0"/>
              </a:spcAft>
              <a:buClr>
                <a:srgbClr val="AEABAB"/>
              </a:buClr>
              <a:buSzPts val="1400"/>
              <a:buFont typeface="Noto Sans Symbols"/>
              <a:buChar char="⮚"/>
            </a:pPr>
            <a:r>
              <a:rPr lang="es-ES" sz="1400">
                <a:solidFill>
                  <a:srgbClr val="AEABAB"/>
                </a:solidFill>
                <a:latin typeface="Calibri"/>
                <a:ea typeface="Calibri"/>
                <a:cs typeface="Calibri"/>
                <a:sym typeface="Calibri"/>
              </a:rPr>
              <a:t>Si se requiere </a:t>
            </a:r>
            <a:r>
              <a:rPr lang="es-ES" sz="1400">
                <a:solidFill>
                  <a:srgbClr val="00B0F0"/>
                </a:solidFill>
                <a:latin typeface="Calibri"/>
                <a:ea typeface="Calibri"/>
                <a:cs typeface="Calibri"/>
                <a:sym typeface="Calibri"/>
              </a:rPr>
              <a:t>consistencia (C) </a:t>
            </a:r>
            <a:r>
              <a:rPr lang="es-ES" sz="1400">
                <a:solidFill>
                  <a:srgbClr val="AEABAB"/>
                </a:solidFill>
                <a:latin typeface="Calibri"/>
                <a:ea typeface="Calibri"/>
                <a:cs typeface="Calibri"/>
                <a:sym typeface="Calibri"/>
              </a:rPr>
              <a:t>y </a:t>
            </a:r>
            <a:r>
              <a:rPr lang="es-ES" sz="1400">
                <a:solidFill>
                  <a:srgbClr val="7030A0"/>
                </a:solidFill>
                <a:latin typeface="Calibri"/>
                <a:ea typeface="Calibri"/>
                <a:cs typeface="Calibri"/>
                <a:sym typeface="Calibri"/>
              </a:rPr>
              <a:t>disponibilidad (A)</a:t>
            </a:r>
            <a:r>
              <a:rPr lang="es-ES" sz="1400">
                <a:solidFill>
                  <a:srgbClr val="AEABAB"/>
                </a:solidFill>
                <a:latin typeface="Calibri"/>
                <a:ea typeface="Calibri"/>
                <a:cs typeface="Calibri"/>
                <a:sym typeface="Calibri"/>
              </a:rPr>
              <a:t>, los nodos necesitan estar comunicados para asegurar la consistencia y poder devolver siempre respuestas que no sean de error. Por lo tanto asegurar la tolerancia al </a:t>
            </a:r>
            <a:r>
              <a:rPr lang="es-ES" sz="1400">
                <a:solidFill>
                  <a:srgbClr val="92D050"/>
                </a:solidFill>
                <a:latin typeface="Calibri"/>
                <a:ea typeface="Calibri"/>
                <a:cs typeface="Calibri"/>
                <a:sym typeface="Calibri"/>
              </a:rPr>
              <a:t>particionamiento (P)</a:t>
            </a:r>
            <a:r>
              <a:rPr lang="es-ES" sz="1400">
                <a:solidFill>
                  <a:srgbClr val="AEABAB"/>
                </a:solidFill>
                <a:latin typeface="Calibri"/>
                <a:ea typeface="Calibri"/>
                <a:cs typeface="Calibri"/>
                <a:sym typeface="Calibri"/>
              </a:rPr>
              <a:t> no es posible. </a:t>
            </a:r>
            <a:endParaRPr/>
          </a:p>
          <a:p>
            <a:pPr indent="-285750" lvl="0" marL="285750" marR="0" rtl="0" algn="l">
              <a:lnSpc>
                <a:spcPct val="150000"/>
              </a:lnSpc>
              <a:spcBef>
                <a:spcPts val="0"/>
              </a:spcBef>
              <a:spcAft>
                <a:spcPts val="0"/>
              </a:spcAft>
              <a:buClr>
                <a:srgbClr val="AEABAB"/>
              </a:buClr>
              <a:buSzPts val="1400"/>
              <a:buFont typeface="Noto Sans Symbols"/>
              <a:buChar char="⮚"/>
            </a:pPr>
            <a:r>
              <a:rPr lang="es-ES" sz="1400">
                <a:solidFill>
                  <a:srgbClr val="AEABAB"/>
                </a:solidFill>
                <a:latin typeface="Calibri"/>
                <a:ea typeface="Calibri"/>
                <a:cs typeface="Calibri"/>
                <a:sym typeface="Calibri"/>
              </a:rPr>
              <a:t>Si se requiere </a:t>
            </a:r>
            <a:r>
              <a:rPr lang="es-ES" sz="1400">
                <a:solidFill>
                  <a:srgbClr val="00B0F0"/>
                </a:solidFill>
                <a:latin typeface="Calibri"/>
                <a:ea typeface="Calibri"/>
                <a:cs typeface="Calibri"/>
                <a:sym typeface="Calibri"/>
              </a:rPr>
              <a:t>consistencia (C) </a:t>
            </a:r>
            <a:r>
              <a:rPr lang="es-ES" sz="1400">
                <a:solidFill>
                  <a:srgbClr val="AEABAB"/>
                </a:solidFill>
                <a:latin typeface="Calibri"/>
                <a:ea typeface="Calibri"/>
                <a:cs typeface="Calibri"/>
                <a:sym typeface="Calibri"/>
              </a:rPr>
              <a:t>y tolerancia al </a:t>
            </a:r>
            <a:r>
              <a:rPr lang="es-ES" sz="1400">
                <a:solidFill>
                  <a:srgbClr val="92D050"/>
                </a:solidFill>
                <a:latin typeface="Calibri"/>
                <a:ea typeface="Calibri"/>
                <a:cs typeface="Calibri"/>
                <a:sym typeface="Calibri"/>
              </a:rPr>
              <a:t>particionamiento (P)</a:t>
            </a:r>
            <a:r>
              <a:rPr lang="es-ES" sz="1400">
                <a:solidFill>
                  <a:srgbClr val="AEABAB"/>
                </a:solidFill>
                <a:latin typeface="Calibri"/>
                <a:ea typeface="Calibri"/>
                <a:cs typeface="Calibri"/>
                <a:sym typeface="Calibri"/>
              </a:rPr>
              <a:t>, los nodos no pueden mantenerse </a:t>
            </a:r>
            <a:r>
              <a:rPr lang="es-ES" sz="1400">
                <a:solidFill>
                  <a:srgbClr val="7030A0"/>
                </a:solidFill>
                <a:latin typeface="Calibri"/>
                <a:ea typeface="Calibri"/>
                <a:cs typeface="Calibri"/>
                <a:sym typeface="Calibri"/>
              </a:rPr>
              <a:t>disponibles (A)</a:t>
            </a:r>
            <a:r>
              <a:rPr lang="es-ES" sz="1400">
                <a:solidFill>
                  <a:srgbClr val="AEABAB"/>
                </a:solidFill>
                <a:latin typeface="Calibri"/>
                <a:ea typeface="Calibri"/>
                <a:cs typeface="Calibri"/>
                <a:sym typeface="Calibri"/>
              </a:rPr>
              <a:t> durante el tiempo necesario hasta que termine el Mostrar retroalimentación particionamiento y vuelva a alcancarse un estado </a:t>
            </a:r>
            <a:r>
              <a:rPr lang="es-ES" sz="1400">
                <a:solidFill>
                  <a:srgbClr val="00B0F0"/>
                </a:solidFill>
                <a:latin typeface="Calibri"/>
                <a:ea typeface="Calibri"/>
                <a:cs typeface="Calibri"/>
                <a:sym typeface="Calibri"/>
              </a:rPr>
              <a:t>consistente (C)</a:t>
            </a:r>
            <a:r>
              <a:rPr lang="es-ES" sz="1400">
                <a:solidFill>
                  <a:srgbClr val="AEABAB"/>
                </a:solidFill>
                <a:latin typeface="Calibri"/>
                <a:ea typeface="Calibri"/>
                <a:cs typeface="Calibri"/>
                <a:sym typeface="Calibri"/>
              </a:rPr>
              <a:t> entre ellos. </a:t>
            </a:r>
            <a:endParaRPr/>
          </a:p>
          <a:p>
            <a:pPr indent="-285750" lvl="0" marL="285750" marR="0" rtl="0" algn="l">
              <a:lnSpc>
                <a:spcPct val="150000"/>
              </a:lnSpc>
              <a:spcBef>
                <a:spcPts val="0"/>
              </a:spcBef>
              <a:spcAft>
                <a:spcPts val="0"/>
              </a:spcAft>
              <a:buClr>
                <a:srgbClr val="AEABAB"/>
              </a:buClr>
              <a:buSzPts val="1400"/>
              <a:buFont typeface="Noto Sans Symbols"/>
              <a:buChar char="⮚"/>
            </a:pPr>
            <a:r>
              <a:rPr lang="es-ES" sz="1400">
                <a:solidFill>
                  <a:srgbClr val="AEABAB"/>
                </a:solidFill>
                <a:latin typeface="Calibri"/>
                <a:ea typeface="Calibri"/>
                <a:cs typeface="Calibri"/>
                <a:sym typeface="Calibri"/>
              </a:rPr>
              <a:t>Si se requiere </a:t>
            </a:r>
            <a:r>
              <a:rPr lang="es-ES" sz="1400">
                <a:solidFill>
                  <a:srgbClr val="7030A0"/>
                </a:solidFill>
                <a:latin typeface="Calibri"/>
                <a:ea typeface="Calibri"/>
                <a:cs typeface="Calibri"/>
                <a:sym typeface="Calibri"/>
              </a:rPr>
              <a:t>disponibilidad (A)</a:t>
            </a:r>
            <a:r>
              <a:rPr lang="es-ES" sz="1400">
                <a:solidFill>
                  <a:srgbClr val="AEABAB"/>
                </a:solidFill>
                <a:latin typeface="Calibri"/>
                <a:ea typeface="Calibri"/>
                <a:cs typeface="Calibri"/>
                <a:sym typeface="Calibri"/>
              </a:rPr>
              <a:t> y tolerancia al </a:t>
            </a:r>
            <a:r>
              <a:rPr lang="es-ES" sz="1400">
                <a:solidFill>
                  <a:srgbClr val="92D050"/>
                </a:solidFill>
                <a:latin typeface="Calibri"/>
                <a:ea typeface="Calibri"/>
                <a:cs typeface="Calibri"/>
                <a:sym typeface="Calibri"/>
              </a:rPr>
              <a:t>particionamiento (P)</a:t>
            </a:r>
            <a:r>
              <a:rPr lang="es-ES" sz="1400">
                <a:solidFill>
                  <a:srgbClr val="AEABAB"/>
                </a:solidFill>
                <a:latin typeface="Calibri"/>
                <a:ea typeface="Calibri"/>
                <a:cs typeface="Calibri"/>
                <a:sym typeface="Calibri"/>
              </a:rPr>
              <a:t>, entonces la </a:t>
            </a:r>
            <a:r>
              <a:rPr lang="es-ES" sz="1400">
                <a:solidFill>
                  <a:srgbClr val="00B0F0"/>
                </a:solidFill>
                <a:latin typeface="Calibri"/>
                <a:ea typeface="Calibri"/>
                <a:cs typeface="Calibri"/>
                <a:sym typeface="Calibri"/>
              </a:rPr>
              <a:t>consistencia (C)</a:t>
            </a:r>
            <a:r>
              <a:rPr lang="es-ES" sz="1400">
                <a:solidFill>
                  <a:srgbClr val="AEABAB"/>
                </a:solidFill>
                <a:latin typeface="Calibri"/>
                <a:ea typeface="Calibri"/>
                <a:cs typeface="Calibri"/>
                <a:sym typeface="Calibri"/>
              </a:rPr>
              <a:t> no es posible debido a la necesidad de comunicación entre nodos para que ésta se mantenga. En otras palabras, si se quiere mantener disponible la base de datos en momentos de particionamiento, es obligatorio aceptar lecturas inconsistentes.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ES" sz="3200" u="none" cap="none" strike="noStrike">
                <a:solidFill>
                  <a:schemeClr val="lt1"/>
                </a:solidFill>
                <a:latin typeface="Calibri"/>
                <a:ea typeface="Calibri"/>
                <a:cs typeface="Calibri"/>
                <a:sym typeface="Calibri"/>
              </a:rPr>
              <a:t>¿Por qué Big Data?</a:t>
            </a:r>
            <a:endParaRPr/>
          </a:p>
        </p:txBody>
      </p:sp>
      <p:sp>
        <p:nvSpPr>
          <p:cNvPr id="90" name="Google Shape;90;p14"/>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4"/>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s-ES" sz="1400" u="none" cap="none" strike="noStrike">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i="0" lang="es-ES" sz="1200" u="none" cap="none" strike="noStrike">
                <a:solidFill>
                  <a:schemeClr val="accent5"/>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0" i="0" lang="es-ES" sz="1200" u="none" cap="none" strike="noStrike">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b="0" i="0" sz="1200" u="none" cap="none" strike="noStrike">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0" i="0" lang="es-ES" sz="1200" u="none" cap="none" strike="noStrike">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b="0" i="0" sz="1200" u="none" cap="none" strike="noStrike">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0" i="0" lang="es-ES" sz="1200" u="none" cap="none" strike="noStrike">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b="0" i="0" sz="1200" u="none" cap="none" strike="noStrike">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0" i="0" lang="es-ES" sz="1200" u="none" cap="none" strike="noStrike">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b="0" i="0" sz="1200" u="none" cap="none" strike="noStrike">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0" i="0" lang="es-ES" sz="1200" u="none" cap="none" strike="noStrike">
                <a:solidFill>
                  <a:srgbClr val="BFBFBF"/>
                </a:solidFill>
                <a:latin typeface="Calibri"/>
                <a:ea typeface="Calibri"/>
                <a:cs typeface="Calibri"/>
                <a:sym typeface="Calibri"/>
              </a:rPr>
              <a:t>6.El paisaje de Big Data </a:t>
            </a:r>
            <a:endParaRPr b="0" i="0" sz="1200" u="none" cap="none" strike="noStrike">
              <a:solidFill>
                <a:srgbClr val="BFBFBF"/>
              </a:solidFill>
              <a:latin typeface="Calibri"/>
              <a:ea typeface="Calibri"/>
              <a:cs typeface="Calibri"/>
              <a:sym typeface="Calibri"/>
            </a:endParaRPr>
          </a:p>
        </p:txBody>
      </p:sp>
      <p:pic>
        <p:nvPicPr>
          <p:cNvPr id="92" name="Google Shape;92;p14"/>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93" name="Google Shape;93;p14"/>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94" name="Google Shape;94;p14"/>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95" name="Google Shape;95;p14"/>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96" name="Google Shape;96;p14"/>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97" name="Google Shape;97;p14"/>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98" name="Google Shape;98;p14"/>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99" name="Google Shape;99;p14"/>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100" name="Google Shape;100;p14"/>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101" name="Google Shape;101;p14"/>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102" name="Google Shape;102;p14"/>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103" name="Google Shape;103;p14"/>
          <p:cNvSpPr/>
          <p:nvPr/>
        </p:nvSpPr>
        <p:spPr>
          <a:xfrm>
            <a:off x="3652963" y="1643022"/>
            <a:ext cx="7028873" cy="3631763"/>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s-ES" sz="3200" u="none" cap="none" strike="noStrike">
                <a:solidFill>
                  <a:schemeClr val="accent5"/>
                </a:solidFill>
                <a:latin typeface="Arial Rounded"/>
                <a:ea typeface="Arial Rounded"/>
                <a:cs typeface="Arial Rounded"/>
                <a:sym typeface="Arial Rounded"/>
              </a:rPr>
              <a:t>Características: </a:t>
            </a:r>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b="1" lang="es-ES" sz="1800">
                <a:solidFill>
                  <a:srgbClr val="92D050"/>
                </a:solidFill>
                <a:latin typeface="Calibri"/>
                <a:ea typeface="Calibri"/>
                <a:cs typeface="Calibri"/>
                <a:sym typeface="Calibri"/>
              </a:rPr>
              <a:t>Las 5 Vs:</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285750" lvl="1" marL="742950" marR="0" rtl="0" algn="l">
              <a:spcBef>
                <a:spcPts val="0"/>
              </a:spcBef>
              <a:spcAft>
                <a:spcPts val="0"/>
              </a:spcAft>
              <a:buClr>
                <a:srgbClr val="00B0F0"/>
              </a:buClr>
              <a:buSzPts val="1600"/>
              <a:buFont typeface="Noto Sans Symbols"/>
              <a:buChar char="⮚"/>
            </a:pPr>
            <a:r>
              <a:rPr b="1" i="0" lang="es-ES" sz="1600" u="none" cap="none" strike="noStrike">
                <a:solidFill>
                  <a:srgbClr val="00B0F0"/>
                </a:solidFill>
                <a:latin typeface="Calibri"/>
                <a:ea typeface="Calibri"/>
                <a:cs typeface="Calibri"/>
                <a:sym typeface="Calibri"/>
              </a:rPr>
              <a:t>V</a:t>
            </a:r>
            <a:r>
              <a:rPr b="1" i="0" lang="es-ES" sz="1600" u="none" cap="none" strike="noStrike">
                <a:solidFill>
                  <a:srgbClr val="AEABAB"/>
                </a:solidFill>
                <a:latin typeface="Calibri"/>
                <a:ea typeface="Calibri"/>
                <a:cs typeface="Calibri"/>
                <a:sym typeface="Calibri"/>
              </a:rPr>
              <a:t>olumen</a:t>
            </a:r>
            <a:endParaRPr/>
          </a:p>
          <a:p>
            <a:pPr indent="-184150" lvl="1" marL="742950" marR="0" rtl="0" algn="l">
              <a:spcBef>
                <a:spcPts val="0"/>
              </a:spcBef>
              <a:spcAft>
                <a:spcPts val="0"/>
              </a:spcAft>
              <a:buClr>
                <a:schemeClr val="dk1"/>
              </a:buClr>
              <a:buSzPts val="1600"/>
              <a:buFont typeface="Noto Sans Symbols"/>
              <a:buNone/>
            </a:pPr>
            <a:r>
              <a:t/>
            </a:r>
            <a:endParaRPr b="1" i="0" sz="1600" u="none" cap="none" strike="noStrike">
              <a:solidFill>
                <a:srgbClr val="AEABAB"/>
              </a:solidFill>
              <a:latin typeface="Calibri"/>
              <a:ea typeface="Calibri"/>
              <a:cs typeface="Calibri"/>
              <a:sym typeface="Calibri"/>
            </a:endParaRPr>
          </a:p>
          <a:p>
            <a:pPr indent="-285750" lvl="1" marL="742950" marR="0" rtl="0" algn="l">
              <a:spcBef>
                <a:spcPts val="0"/>
              </a:spcBef>
              <a:spcAft>
                <a:spcPts val="0"/>
              </a:spcAft>
              <a:buClr>
                <a:srgbClr val="00B0F0"/>
              </a:buClr>
              <a:buSzPts val="1600"/>
              <a:buFont typeface="Noto Sans Symbols"/>
              <a:buChar char="⮚"/>
            </a:pPr>
            <a:r>
              <a:rPr b="1" i="0" lang="es-ES" sz="1600" u="none" cap="none" strike="noStrike">
                <a:solidFill>
                  <a:srgbClr val="00B0F0"/>
                </a:solidFill>
                <a:latin typeface="Calibri"/>
                <a:ea typeface="Calibri"/>
                <a:cs typeface="Calibri"/>
                <a:sym typeface="Calibri"/>
              </a:rPr>
              <a:t>V</a:t>
            </a:r>
            <a:r>
              <a:rPr b="1" i="0" lang="es-ES" sz="1600" u="none" cap="none" strike="noStrike">
                <a:solidFill>
                  <a:srgbClr val="AEABAB"/>
                </a:solidFill>
                <a:latin typeface="Calibri"/>
                <a:ea typeface="Calibri"/>
                <a:cs typeface="Calibri"/>
                <a:sym typeface="Calibri"/>
              </a:rPr>
              <a:t>elocidad</a:t>
            </a:r>
            <a:endParaRPr/>
          </a:p>
          <a:p>
            <a:pPr indent="-184150" lvl="1" marL="742950" marR="0" rtl="0" algn="l">
              <a:spcBef>
                <a:spcPts val="0"/>
              </a:spcBef>
              <a:spcAft>
                <a:spcPts val="0"/>
              </a:spcAft>
              <a:buClr>
                <a:schemeClr val="dk1"/>
              </a:buClr>
              <a:buSzPts val="1600"/>
              <a:buFont typeface="Noto Sans Symbols"/>
              <a:buNone/>
            </a:pPr>
            <a:r>
              <a:t/>
            </a:r>
            <a:endParaRPr b="1" i="0" sz="1600" u="none" cap="none" strike="noStrike">
              <a:solidFill>
                <a:srgbClr val="AEABAB"/>
              </a:solidFill>
              <a:latin typeface="Calibri"/>
              <a:ea typeface="Calibri"/>
              <a:cs typeface="Calibri"/>
              <a:sym typeface="Calibri"/>
            </a:endParaRPr>
          </a:p>
          <a:p>
            <a:pPr indent="-285750" lvl="1" marL="742950" marR="0" rtl="0" algn="l">
              <a:spcBef>
                <a:spcPts val="0"/>
              </a:spcBef>
              <a:spcAft>
                <a:spcPts val="0"/>
              </a:spcAft>
              <a:buClr>
                <a:srgbClr val="00B0F0"/>
              </a:buClr>
              <a:buSzPts val="1600"/>
              <a:buFont typeface="Noto Sans Symbols"/>
              <a:buChar char="⮚"/>
            </a:pPr>
            <a:r>
              <a:rPr b="1" i="0" lang="es-ES" sz="1600" u="none" cap="none" strike="noStrike">
                <a:solidFill>
                  <a:srgbClr val="00B0F0"/>
                </a:solidFill>
                <a:latin typeface="Calibri"/>
                <a:ea typeface="Calibri"/>
                <a:cs typeface="Calibri"/>
                <a:sym typeface="Calibri"/>
              </a:rPr>
              <a:t>V</a:t>
            </a:r>
            <a:r>
              <a:rPr b="1" i="0" lang="es-ES" sz="1600" u="none" cap="none" strike="noStrike">
                <a:solidFill>
                  <a:srgbClr val="AEABAB"/>
                </a:solidFill>
                <a:latin typeface="Calibri"/>
                <a:ea typeface="Calibri"/>
                <a:cs typeface="Calibri"/>
                <a:sym typeface="Calibri"/>
              </a:rPr>
              <a:t>ariedad</a:t>
            </a:r>
            <a:endParaRPr/>
          </a:p>
          <a:p>
            <a:pPr indent="-184150" lvl="1" marL="742950" marR="0" rtl="0" algn="l">
              <a:spcBef>
                <a:spcPts val="0"/>
              </a:spcBef>
              <a:spcAft>
                <a:spcPts val="0"/>
              </a:spcAft>
              <a:buClr>
                <a:schemeClr val="dk1"/>
              </a:buClr>
              <a:buSzPts val="1600"/>
              <a:buFont typeface="Noto Sans Symbols"/>
              <a:buNone/>
            </a:pPr>
            <a:r>
              <a:t/>
            </a:r>
            <a:endParaRPr b="1" i="0" sz="1600" u="none" cap="none" strike="noStrike">
              <a:solidFill>
                <a:srgbClr val="AEABAB"/>
              </a:solidFill>
              <a:latin typeface="Calibri"/>
              <a:ea typeface="Calibri"/>
              <a:cs typeface="Calibri"/>
              <a:sym typeface="Calibri"/>
            </a:endParaRPr>
          </a:p>
          <a:p>
            <a:pPr indent="-285750" lvl="1" marL="742950" marR="0" rtl="0" algn="l">
              <a:spcBef>
                <a:spcPts val="0"/>
              </a:spcBef>
              <a:spcAft>
                <a:spcPts val="0"/>
              </a:spcAft>
              <a:buClr>
                <a:srgbClr val="00B0F0"/>
              </a:buClr>
              <a:buSzPts val="1600"/>
              <a:buFont typeface="Noto Sans Symbols"/>
              <a:buChar char="⮚"/>
            </a:pPr>
            <a:r>
              <a:rPr b="1" i="0" lang="es-ES" sz="1600" u="none" cap="none" strike="noStrike">
                <a:solidFill>
                  <a:srgbClr val="00B0F0"/>
                </a:solidFill>
                <a:latin typeface="Calibri"/>
                <a:ea typeface="Calibri"/>
                <a:cs typeface="Calibri"/>
                <a:sym typeface="Calibri"/>
              </a:rPr>
              <a:t>V</a:t>
            </a:r>
            <a:r>
              <a:rPr b="1" i="0" lang="es-ES" sz="1600" u="none" cap="none" strike="noStrike">
                <a:solidFill>
                  <a:srgbClr val="AEABAB"/>
                </a:solidFill>
                <a:latin typeface="Calibri"/>
                <a:ea typeface="Calibri"/>
                <a:cs typeface="Calibri"/>
                <a:sym typeface="Calibri"/>
              </a:rPr>
              <a:t>eracidad</a:t>
            </a:r>
            <a:endParaRPr/>
          </a:p>
          <a:p>
            <a:pPr indent="-184150" lvl="1" marL="742950" marR="0" rtl="0" algn="l">
              <a:spcBef>
                <a:spcPts val="0"/>
              </a:spcBef>
              <a:spcAft>
                <a:spcPts val="0"/>
              </a:spcAft>
              <a:buClr>
                <a:schemeClr val="dk1"/>
              </a:buClr>
              <a:buSzPts val="1600"/>
              <a:buFont typeface="Noto Sans Symbols"/>
              <a:buNone/>
            </a:pPr>
            <a:r>
              <a:t/>
            </a:r>
            <a:endParaRPr b="1" i="0" sz="1600" u="none" cap="none" strike="noStrike">
              <a:solidFill>
                <a:srgbClr val="AEABAB"/>
              </a:solidFill>
              <a:latin typeface="Calibri"/>
              <a:ea typeface="Calibri"/>
              <a:cs typeface="Calibri"/>
              <a:sym typeface="Calibri"/>
            </a:endParaRPr>
          </a:p>
          <a:p>
            <a:pPr indent="-285750" lvl="1" marL="742950" marR="0" rtl="0" algn="l">
              <a:spcBef>
                <a:spcPts val="0"/>
              </a:spcBef>
              <a:spcAft>
                <a:spcPts val="0"/>
              </a:spcAft>
              <a:buClr>
                <a:srgbClr val="00B0F0"/>
              </a:buClr>
              <a:buSzPts val="1600"/>
              <a:buFont typeface="Noto Sans Symbols"/>
              <a:buChar char="⮚"/>
            </a:pPr>
            <a:r>
              <a:rPr b="1" i="0" lang="es-ES" sz="1600" u="none" cap="none" strike="noStrike">
                <a:solidFill>
                  <a:srgbClr val="00B0F0"/>
                </a:solidFill>
                <a:latin typeface="Calibri"/>
                <a:ea typeface="Calibri"/>
                <a:cs typeface="Calibri"/>
                <a:sym typeface="Calibri"/>
              </a:rPr>
              <a:t>V</a:t>
            </a:r>
            <a:r>
              <a:rPr b="1" i="0" lang="es-ES" sz="1600" u="none" cap="none" strike="noStrike">
                <a:solidFill>
                  <a:srgbClr val="AEABAB"/>
                </a:solidFill>
                <a:latin typeface="Calibri"/>
                <a:ea typeface="Calibri"/>
                <a:cs typeface="Calibri"/>
                <a:sym typeface="Calibri"/>
              </a:rPr>
              <a:t>alor</a:t>
            </a:r>
            <a:endParaRPr b="0" i="0" sz="1600" u="none" cap="none" strike="noStrike">
              <a:solidFill>
                <a:srgbClr val="AEABAB"/>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2"/>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432" name="Google Shape;432;p32"/>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32"/>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434" name="Google Shape;434;p32"/>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435" name="Google Shape;435;p32"/>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436" name="Google Shape;436;p32"/>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437" name="Google Shape;437;p32"/>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438" name="Google Shape;438;p32"/>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439" name="Google Shape;439;p32"/>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440" name="Google Shape;440;p32"/>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441" name="Google Shape;441;p32"/>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442" name="Google Shape;442;p32"/>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443" name="Google Shape;443;p32"/>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444" name="Google Shape;444;p32"/>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445" name="Google Shape;445;p32"/>
          <p:cNvSpPr/>
          <p:nvPr/>
        </p:nvSpPr>
        <p:spPr>
          <a:xfrm>
            <a:off x="3652963" y="1643022"/>
            <a:ext cx="7742531" cy="3770263"/>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Teorema BASE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b="1" lang="es-ES" sz="1800">
                <a:solidFill>
                  <a:srgbClr val="AEABAB"/>
                </a:solidFill>
                <a:latin typeface="Calibri"/>
                <a:ea typeface="Calibri"/>
                <a:cs typeface="Calibri"/>
                <a:sym typeface="Calibri"/>
              </a:rPr>
              <a:t>Es un principio de diseño de bases de datos </a:t>
            </a:r>
            <a:r>
              <a:rPr b="1" lang="es-ES" sz="1800">
                <a:solidFill>
                  <a:srgbClr val="00B0F0"/>
                </a:solidFill>
                <a:latin typeface="Calibri"/>
                <a:ea typeface="Calibri"/>
                <a:cs typeface="Calibri"/>
                <a:sym typeface="Calibri"/>
              </a:rPr>
              <a:t>basado teorema CAP</a:t>
            </a:r>
            <a:endParaRPr/>
          </a:p>
          <a:p>
            <a:pPr indent="-285750" lvl="3" marL="1657350" marR="0" rtl="0" algn="l">
              <a:lnSpc>
                <a:spcPct val="150000"/>
              </a:lnSpc>
              <a:spcBef>
                <a:spcPts val="0"/>
              </a:spcBef>
              <a:spcAft>
                <a:spcPts val="0"/>
              </a:spcAft>
              <a:buClr>
                <a:srgbClr val="AEABAB"/>
              </a:buClr>
              <a:buSzPts val="1600"/>
              <a:buFont typeface="Noto Sans Symbols"/>
              <a:buChar char="⮚"/>
            </a:pPr>
            <a:r>
              <a:rPr b="0" i="0" lang="es-ES" sz="1600" u="none" cap="none" strike="noStrike">
                <a:solidFill>
                  <a:srgbClr val="AEABAB"/>
                </a:solidFill>
                <a:latin typeface="Calibri"/>
                <a:ea typeface="Calibri"/>
                <a:cs typeface="Calibri"/>
                <a:sym typeface="Calibri"/>
              </a:rPr>
              <a:t>Básicamente disponible (Básically Available)</a:t>
            </a:r>
            <a:endParaRPr/>
          </a:p>
          <a:p>
            <a:pPr indent="-285750" lvl="3" marL="1657350" marR="0" rtl="0" algn="l">
              <a:lnSpc>
                <a:spcPct val="150000"/>
              </a:lnSpc>
              <a:spcBef>
                <a:spcPts val="0"/>
              </a:spcBef>
              <a:spcAft>
                <a:spcPts val="0"/>
              </a:spcAft>
              <a:buClr>
                <a:srgbClr val="AEABAB"/>
              </a:buClr>
              <a:buSzPts val="1600"/>
              <a:buFont typeface="Noto Sans Symbols"/>
              <a:buChar char="⮚"/>
            </a:pPr>
            <a:r>
              <a:rPr b="0" i="0" lang="es-ES" sz="1600" u="none" cap="none" strike="noStrike">
                <a:solidFill>
                  <a:srgbClr val="AEABAB"/>
                </a:solidFill>
                <a:latin typeface="Calibri"/>
                <a:ea typeface="Calibri"/>
                <a:cs typeface="Calibri"/>
                <a:sym typeface="Calibri"/>
              </a:rPr>
              <a:t>Estado blando (Soft state)</a:t>
            </a:r>
            <a:endParaRPr/>
          </a:p>
          <a:p>
            <a:pPr indent="-285750" lvl="3" marL="1657350" marR="0" rtl="0" algn="l">
              <a:lnSpc>
                <a:spcPct val="150000"/>
              </a:lnSpc>
              <a:spcBef>
                <a:spcPts val="0"/>
              </a:spcBef>
              <a:spcAft>
                <a:spcPts val="0"/>
              </a:spcAft>
              <a:buClr>
                <a:srgbClr val="AEABAB"/>
              </a:buClr>
              <a:buSzPts val="1600"/>
              <a:buFont typeface="Noto Sans Symbols"/>
              <a:buChar char="⮚"/>
            </a:pPr>
            <a:r>
              <a:rPr b="0" i="0" lang="es-ES" sz="1600" u="none" cap="none" strike="noStrike">
                <a:solidFill>
                  <a:srgbClr val="AEABAB"/>
                </a:solidFill>
                <a:latin typeface="Calibri"/>
                <a:ea typeface="Calibri"/>
                <a:cs typeface="Calibri"/>
                <a:sym typeface="Calibri"/>
              </a:rPr>
              <a:t>Consistencia eventual (Eventual consistency)</a:t>
            </a:r>
            <a:endParaRPr/>
          </a:p>
          <a:p>
            <a:pPr indent="0" lvl="0" marL="0" marR="0" rtl="0" algn="ctr">
              <a:lnSpc>
                <a:spcPct val="150000"/>
              </a:lnSpc>
              <a:spcBef>
                <a:spcPts val="0"/>
              </a:spcBef>
              <a:spcAft>
                <a:spcPts val="0"/>
              </a:spcAft>
              <a:buNone/>
            </a:pPr>
            <a:r>
              <a:t/>
            </a:r>
            <a:endParaRPr b="1" sz="1800">
              <a:solidFill>
                <a:srgbClr val="AEABAB"/>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Básicamente disponible </a:t>
            </a:r>
            <a:r>
              <a:rPr b="1" lang="es-ES" sz="1800">
                <a:solidFill>
                  <a:srgbClr val="AEABAB"/>
                </a:solidFill>
                <a:latin typeface="Calibri"/>
                <a:ea typeface="Calibri"/>
                <a:cs typeface="Calibri"/>
                <a:sym typeface="Calibri"/>
              </a:rPr>
              <a:t>(Básically Available)</a:t>
            </a:r>
            <a:endParaRPr/>
          </a:p>
          <a:p>
            <a:pPr indent="0" lvl="0" marL="0" marR="0" rtl="0" algn="l">
              <a:lnSpc>
                <a:spcPct val="150000"/>
              </a:lnSpc>
              <a:spcBef>
                <a:spcPts val="0"/>
              </a:spcBef>
              <a:spcAft>
                <a:spcPts val="0"/>
              </a:spcAft>
              <a:buNone/>
            </a:pPr>
            <a:r>
              <a:rPr lang="es-ES" sz="1800">
                <a:solidFill>
                  <a:srgbClr val="AEABAB"/>
                </a:solidFill>
                <a:latin typeface="Calibri"/>
                <a:ea typeface="Calibri"/>
                <a:cs typeface="Calibri"/>
                <a:sym typeface="Calibri"/>
              </a:rPr>
              <a:t>Siempre da una respuesta </a:t>
            </a:r>
            <a:r>
              <a:rPr lang="es-ES" sz="1800">
                <a:solidFill>
                  <a:srgbClr val="7030A0"/>
                </a:solidFill>
                <a:latin typeface="Calibri"/>
                <a:ea typeface="Calibri"/>
                <a:cs typeface="Calibri"/>
                <a:sym typeface="Calibri"/>
              </a:rPr>
              <a:t>(exitosa o de error)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3"/>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Conceptos de almacenamiento de datos</a:t>
            </a:r>
            <a:endParaRPr sz="3200">
              <a:solidFill>
                <a:schemeClr val="lt1"/>
              </a:solidFill>
              <a:latin typeface="Calibri"/>
              <a:ea typeface="Calibri"/>
              <a:cs typeface="Calibri"/>
              <a:sym typeface="Calibri"/>
            </a:endParaRPr>
          </a:p>
        </p:txBody>
      </p:sp>
      <p:sp>
        <p:nvSpPr>
          <p:cNvPr id="451" name="Google Shape;451;p33"/>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33"/>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453" name="Google Shape;453;p33"/>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454" name="Google Shape;454;p33"/>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455" name="Google Shape;455;p33"/>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456" name="Google Shape;456;p33"/>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457" name="Google Shape;457;p33"/>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458" name="Google Shape;458;p33"/>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459" name="Google Shape;459;p33"/>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460" name="Google Shape;460;p33"/>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461" name="Google Shape;461;p33"/>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462" name="Google Shape;462;p33"/>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463" name="Google Shape;463;p33"/>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464" name="Google Shape;464;p33"/>
          <p:cNvSpPr/>
          <p:nvPr/>
        </p:nvSpPr>
        <p:spPr>
          <a:xfrm>
            <a:off x="3652963" y="1643022"/>
            <a:ext cx="7742531" cy="3724096"/>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Teorema BASE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Estado blando (Soft state)</a:t>
            </a:r>
            <a:endParaRPr/>
          </a:p>
          <a:p>
            <a:pPr indent="0" lvl="0" marL="0" marR="0" rtl="0" algn="l">
              <a:lnSpc>
                <a:spcPct val="150000"/>
              </a:lnSpc>
              <a:spcBef>
                <a:spcPts val="0"/>
              </a:spcBef>
              <a:spcAft>
                <a:spcPts val="0"/>
              </a:spcAft>
              <a:buNone/>
            </a:pPr>
            <a:r>
              <a:rPr lang="es-ES" sz="1400">
                <a:solidFill>
                  <a:srgbClr val="757070"/>
                </a:solidFill>
                <a:latin typeface="Calibri"/>
                <a:ea typeface="Calibri"/>
                <a:cs typeface="Calibri"/>
                <a:sym typeface="Calibri"/>
              </a:rPr>
              <a:t>Se puede dar una </a:t>
            </a:r>
            <a:r>
              <a:rPr lang="es-ES" sz="1400">
                <a:solidFill>
                  <a:srgbClr val="00B0F0"/>
                </a:solidFill>
                <a:latin typeface="Calibri"/>
                <a:ea typeface="Calibri"/>
                <a:cs typeface="Calibri"/>
                <a:sym typeface="Calibri"/>
              </a:rPr>
              <a:t>respuesta inconsistente</a:t>
            </a:r>
            <a:endParaRPr sz="1400">
              <a:solidFill>
                <a:srgbClr val="757070"/>
              </a:solidFill>
              <a:latin typeface="Calibri"/>
              <a:ea typeface="Calibri"/>
              <a:cs typeface="Calibri"/>
              <a:sym typeface="Calibri"/>
            </a:endParaRPr>
          </a:p>
          <a:p>
            <a:pPr indent="0" lvl="0" marL="0" marR="0" rtl="0" algn="l">
              <a:lnSpc>
                <a:spcPct val="150000"/>
              </a:lnSpc>
              <a:spcBef>
                <a:spcPts val="0"/>
              </a:spcBef>
              <a:spcAft>
                <a:spcPts val="0"/>
              </a:spcAft>
              <a:buNone/>
            </a:pPr>
            <a:r>
              <a:rPr lang="es-ES" sz="1400">
                <a:solidFill>
                  <a:srgbClr val="757070"/>
                </a:solidFill>
                <a:latin typeface="Calibri"/>
                <a:ea typeface="Calibri"/>
                <a:cs typeface="Calibri"/>
                <a:sym typeface="Calibri"/>
              </a:rPr>
              <a:t>Leer dos veces los mismo y devolver diferentes resultados</a:t>
            </a:r>
            <a:endParaRPr/>
          </a:p>
          <a:p>
            <a:pPr indent="0" lvl="0" marL="0" marR="0" rtl="0" algn="l">
              <a:lnSpc>
                <a:spcPct val="150000"/>
              </a:lnSpc>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Consistencia eventual (Eventual consistency)</a:t>
            </a:r>
            <a:endParaRPr/>
          </a:p>
          <a:p>
            <a:pPr indent="0" lvl="0" marL="0" marR="0" rtl="0" algn="l">
              <a:lnSpc>
                <a:spcPct val="150000"/>
              </a:lnSpc>
              <a:spcBef>
                <a:spcPts val="0"/>
              </a:spcBef>
              <a:spcAft>
                <a:spcPts val="0"/>
              </a:spcAft>
              <a:buNone/>
            </a:pPr>
            <a:r>
              <a:rPr lang="es-ES" sz="1400">
                <a:solidFill>
                  <a:srgbClr val="757070"/>
                </a:solidFill>
                <a:latin typeface="Calibri"/>
                <a:ea typeface="Calibri"/>
                <a:cs typeface="Calibri"/>
                <a:sym typeface="Calibri"/>
              </a:rPr>
              <a:t>Tras una escritura la consistencia de la bbdd no se logrará hasta que se haya propagado por todos los nodos implicados. </a:t>
            </a:r>
            <a:endParaRPr/>
          </a:p>
          <a:p>
            <a:pPr indent="0" lvl="0" marL="0" marR="0" rtl="0" algn="l">
              <a:lnSpc>
                <a:spcPct val="150000"/>
              </a:lnSpc>
              <a:spcBef>
                <a:spcPts val="0"/>
              </a:spcBef>
              <a:spcAft>
                <a:spcPts val="0"/>
              </a:spcAft>
              <a:buNone/>
            </a:pPr>
            <a:r>
              <a:rPr lang="es-ES" sz="1400">
                <a:solidFill>
                  <a:srgbClr val="757070"/>
                </a:solidFill>
                <a:latin typeface="Calibri"/>
                <a:ea typeface="Calibri"/>
                <a:cs typeface="Calibri"/>
                <a:sym typeface="Calibri"/>
              </a:rPr>
              <a:t>Es una de las causas del estado blando</a:t>
            </a:r>
            <a:endParaRPr sz="1400">
              <a:solidFill>
                <a:srgbClr val="75707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4"/>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 de procesamiento de datos</a:t>
            </a:r>
            <a:endParaRPr sz="3200">
              <a:solidFill>
                <a:schemeClr val="lt1"/>
              </a:solidFill>
              <a:latin typeface="Calibri"/>
              <a:ea typeface="Calibri"/>
              <a:cs typeface="Calibri"/>
              <a:sym typeface="Calibri"/>
            </a:endParaRPr>
          </a:p>
        </p:txBody>
      </p:sp>
      <p:sp>
        <p:nvSpPr>
          <p:cNvPr id="470" name="Google Shape;470;p34"/>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4"/>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472" name="Google Shape;472;p34"/>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473" name="Google Shape;473;p34"/>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474" name="Google Shape;474;p34"/>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475" name="Google Shape;475;p34"/>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476" name="Google Shape;476;p34"/>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477" name="Google Shape;477;p34"/>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478" name="Google Shape;478;p34"/>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479" name="Google Shape;479;p34"/>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480" name="Google Shape;480;p34"/>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481" name="Google Shape;481;p34"/>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482" name="Google Shape;482;p34"/>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483" name="Google Shape;483;p34"/>
          <p:cNvSpPr/>
          <p:nvPr/>
        </p:nvSpPr>
        <p:spPr>
          <a:xfrm>
            <a:off x="3652963" y="1643022"/>
            <a:ext cx="7742531" cy="3308598"/>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Procesamiento en paralelo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Cuando más de una tarea se ejecutan concurrentemente en</a:t>
            </a:r>
            <a:r>
              <a:rPr b="1" lang="es-ES" sz="1800">
                <a:solidFill>
                  <a:srgbClr val="00B0F0"/>
                </a:solidFill>
                <a:latin typeface="Calibri"/>
                <a:ea typeface="Calibri"/>
                <a:cs typeface="Calibri"/>
                <a:sym typeface="Calibri"/>
              </a:rPr>
              <a:t> la misma máquina</a:t>
            </a:r>
            <a:r>
              <a:rPr b="1" lang="es-ES" sz="1800">
                <a:solidFill>
                  <a:srgbClr val="92D050"/>
                </a:solidFill>
                <a:latin typeface="Calibri"/>
                <a:ea typeface="Calibri"/>
                <a:cs typeface="Calibri"/>
                <a:sym typeface="Calibri"/>
              </a:rPr>
              <a:t>: </a:t>
            </a:r>
            <a:endParaRPr b="1" sz="1800">
              <a:solidFill>
                <a:srgbClr val="92D050"/>
              </a:solidFill>
              <a:latin typeface="Calibri"/>
              <a:ea typeface="Calibri"/>
              <a:cs typeface="Calibri"/>
              <a:sym typeface="Calibri"/>
            </a:endParaRPr>
          </a:p>
          <a:p>
            <a:pPr indent="-285750" lvl="1" marL="742950" marR="0" rtl="0" algn="l">
              <a:lnSpc>
                <a:spcPct val="150000"/>
              </a:lnSpc>
              <a:spcBef>
                <a:spcPts val="0"/>
              </a:spcBef>
              <a:spcAft>
                <a:spcPts val="0"/>
              </a:spcAft>
              <a:buClr>
                <a:srgbClr val="AEABAB"/>
              </a:buClr>
              <a:buSzPts val="1400"/>
              <a:buFont typeface="Noto Sans Symbols"/>
              <a:buChar char="⮚"/>
            </a:pPr>
            <a:r>
              <a:rPr b="1" i="0" lang="es-ES" sz="1400" u="none" cap="none" strike="noStrike">
                <a:solidFill>
                  <a:srgbClr val="AEABAB"/>
                </a:solidFill>
                <a:latin typeface="Calibri"/>
                <a:ea typeface="Calibri"/>
                <a:cs typeface="Calibri"/>
                <a:sym typeface="Calibri"/>
              </a:rPr>
              <a:t>S.O. multitarea</a:t>
            </a:r>
            <a:endParaRPr/>
          </a:p>
          <a:p>
            <a:pPr indent="-285750" lvl="1" marL="742950" marR="0" rtl="0" algn="l">
              <a:lnSpc>
                <a:spcPct val="150000"/>
              </a:lnSpc>
              <a:spcBef>
                <a:spcPts val="0"/>
              </a:spcBef>
              <a:spcAft>
                <a:spcPts val="0"/>
              </a:spcAft>
              <a:buClr>
                <a:srgbClr val="AEABAB"/>
              </a:buClr>
              <a:buSzPts val="1400"/>
              <a:buFont typeface="Noto Sans Symbols"/>
              <a:buChar char="⮚"/>
            </a:pPr>
            <a:r>
              <a:rPr b="1" i="0" lang="es-ES" sz="1400" u="none" cap="none" strike="noStrike">
                <a:solidFill>
                  <a:srgbClr val="AEABAB"/>
                </a:solidFill>
                <a:latin typeface="Calibri"/>
                <a:ea typeface="Calibri"/>
                <a:cs typeface="Calibri"/>
                <a:sym typeface="Calibri"/>
              </a:rPr>
              <a:t>procesadores multihilo</a:t>
            </a:r>
            <a:endParaRPr b="1" i="0" sz="1400" u="none" cap="none" strike="noStrike">
              <a:solidFill>
                <a:srgbClr val="AEABAB"/>
              </a:solidFill>
              <a:latin typeface="Calibri"/>
              <a:ea typeface="Calibri"/>
              <a:cs typeface="Calibri"/>
              <a:sym typeface="Calibri"/>
            </a:endParaRPr>
          </a:p>
          <a:p>
            <a:pPr indent="-285750" lvl="1" marL="742950" marR="0" rtl="0" algn="l">
              <a:lnSpc>
                <a:spcPct val="150000"/>
              </a:lnSpc>
              <a:spcBef>
                <a:spcPts val="0"/>
              </a:spcBef>
              <a:spcAft>
                <a:spcPts val="0"/>
              </a:spcAft>
              <a:buClr>
                <a:srgbClr val="AEABAB"/>
              </a:buClr>
              <a:buSzPts val="1400"/>
              <a:buFont typeface="Noto Sans Symbols"/>
              <a:buChar char="⮚"/>
            </a:pPr>
            <a:r>
              <a:rPr b="1" i="0" lang="es-ES" sz="1400" u="none" cap="none" strike="noStrike">
                <a:solidFill>
                  <a:srgbClr val="AEABAB"/>
                </a:solidFill>
                <a:latin typeface="Calibri"/>
                <a:ea typeface="Calibri"/>
                <a:cs typeface="Calibri"/>
                <a:sym typeface="Calibri"/>
              </a:rPr>
              <a:t>placas base multiprocesador</a:t>
            </a:r>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Necesidad de un gestor de procesos para </a:t>
            </a:r>
            <a:r>
              <a:rPr b="1" lang="es-ES" sz="1800">
                <a:solidFill>
                  <a:srgbClr val="00B0F0"/>
                </a:solidFill>
                <a:latin typeface="Calibri"/>
                <a:ea typeface="Calibri"/>
                <a:cs typeface="Calibri"/>
                <a:sym typeface="Calibri"/>
              </a:rPr>
              <a:t>repartir la ventanas de tiempo</a:t>
            </a:r>
            <a:r>
              <a:rPr b="1" lang="es-ES" sz="1800">
                <a:solidFill>
                  <a:srgbClr val="92D050"/>
                </a:solidFill>
                <a:latin typeface="Calibri"/>
                <a:ea typeface="Calibri"/>
                <a:cs typeface="Calibri"/>
                <a:sym typeface="Calibri"/>
              </a:rPr>
              <a:t>:</a:t>
            </a:r>
            <a:endParaRPr/>
          </a:p>
          <a:p>
            <a:pPr indent="-285750" lvl="1" marL="742950" marR="0" rtl="0" algn="l">
              <a:lnSpc>
                <a:spcPct val="150000"/>
              </a:lnSpc>
              <a:spcBef>
                <a:spcPts val="0"/>
              </a:spcBef>
              <a:spcAft>
                <a:spcPts val="0"/>
              </a:spcAft>
              <a:buClr>
                <a:srgbClr val="7030A0"/>
              </a:buClr>
              <a:buSzPts val="1400"/>
              <a:buFont typeface="Noto Sans Symbols"/>
              <a:buChar char="⮚"/>
            </a:pPr>
            <a:r>
              <a:rPr b="1" i="0" lang="es-ES" sz="1400" u="none" cap="none" strike="noStrike">
                <a:solidFill>
                  <a:srgbClr val="7030A0"/>
                </a:solidFill>
                <a:latin typeface="Calibri"/>
                <a:ea typeface="Calibri"/>
                <a:cs typeface="Calibri"/>
                <a:sym typeface="Calibri"/>
              </a:rPr>
              <a:t>Multinúcleo</a:t>
            </a:r>
            <a:r>
              <a:rPr b="1" i="0" lang="es-ES" sz="1400" u="none" cap="none" strike="noStrike">
                <a:solidFill>
                  <a:srgbClr val="AEABAB"/>
                </a:solidFill>
                <a:latin typeface="Calibri"/>
                <a:ea typeface="Calibri"/>
                <a:cs typeface="Calibri"/>
                <a:sym typeface="Calibri"/>
              </a:rPr>
              <a:t>: el procesador contiene </a:t>
            </a:r>
            <a:r>
              <a:rPr b="1" i="0" lang="es-ES" sz="1400" u="none" cap="none" strike="noStrike">
                <a:solidFill>
                  <a:srgbClr val="00B0F0"/>
                </a:solidFill>
                <a:latin typeface="Calibri"/>
                <a:ea typeface="Calibri"/>
                <a:cs typeface="Calibri"/>
                <a:sym typeface="Calibri"/>
              </a:rPr>
              <a:t>varios núcleos</a:t>
            </a:r>
            <a:r>
              <a:rPr b="1" i="0" lang="es-ES" sz="1400" u="none" cap="none" strike="noStrike">
                <a:solidFill>
                  <a:srgbClr val="AEABAB"/>
                </a:solidFill>
                <a:latin typeface="Calibri"/>
                <a:ea typeface="Calibri"/>
                <a:cs typeface="Calibri"/>
                <a:sym typeface="Calibri"/>
              </a:rPr>
              <a:t>, cada uno de ellos con una CPU completa</a:t>
            </a:r>
            <a:endParaRPr/>
          </a:p>
          <a:p>
            <a:pPr indent="-285750" lvl="1" marL="742950" marR="0" rtl="0" algn="l">
              <a:lnSpc>
                <a:spcPct val="150000"/>
              </a:lnSpc>
              <a:spcBef>
                <a:spcPts val="0"/>
              </a:spcBef>
              <a:spcAft>
                <a:spcPts val="0"/>
              </a:spcAft>
              <a:buClr>
                <a:srgbClr val="7030A0"/>
              </a:buClr>
              <a:buSzPts val="1400"/>
              <a:buFont typeface="Noto Sans Symbols"/>
              <a:buChar char="⮚"/>
            </a:pPr>
            <a:r>
              <a:rPr b="1" i="0" lang="es-ES" sz="1400" u="none" cap="none" strike="noStrike">
                <a:solidFill>
                  <a:srgbClr val="7030A0"/>
                </a:solidFill>
                <a:latin typeface="Calibri"/>
                <a:ea typeface="Calibri"/>
                <a:cs typeface="Calibri"/>
                <a:sym typeface="Calibri"/>
              </a:rPr>
              <a:t>Multihilo</a:t>
            </a:r>
            <a:r>
              <a:rPr b="1" i="0" lang="es-ES" sz="1400" u="none" cap="none" strike="noStrike">
                <a:solidFill>
                  <a:srgbClr val="AEABAB"/>
                </a:solidFill>
                <a:latin typeface="Calibri"/>
                <a:ea typeface="Calibri"/>
                <a:cs typeface="Calibri"/>
                <a:sym typeface="Calibri"/>
              </a:rPr>
              <a:t>: ejecutar más de </a:t>
            </a:r>
            <a:r>
              <a:rPr b="1" i="0" lang="es-ES" sz="1400" u="none" cap="none" strike="noStrike">
                <a:solidFill>
                  <a:srgbClr val="00B0F0"/>
                </a:solidFill>
                <a:latin typeface="Calibri"/>
                <a:ea typeface="Calibri"/>
                <a:cs typeface="Calibri"/>
                <a:sym typeface="Calibri"/>
              </a:rPr>
              <a:t>un hilo a la vez</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5"/>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 de procesamiento de datos</a:t>
            </a:r>
            <a:endParaRPr sz="3200">
              <a:solidFill>
                <a:schemeClr val="lt1"/>
              </a:solidFill>
              <a:latin typeface="Calibri"/>
              <a:ea typeface="Calibri"/>
              <a:cs typeface="Calibri"/>
              <a:sym typeface="Calibri"/>
            </a:endParaRPr>
          </a:p>
        </p:txBody>
      </p:sp>
      <p:sp>
        <p:nvSpPr>
          <p:cNvPr id="489" name="Google Shape;489;p35"/>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35"/>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491" name="Google Shape;491;p35"/>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492" name="Google Shape;492;p35"/>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493" name="Google Shape;493;p35"/>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494" name="Google Shape;494;p35"/>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495" name="Google Shape;495;p35"/>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496" name="Google Shape;496;p35"/>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497" name="Google Shape;497;p35"/>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498" name="Google Shape;498;p35"/>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499" name="Google Shape;499;p35"/>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500" name="Google Shape;500;p35"/>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501" name="Google Shape;501;p35"/>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502" name="Google Shape;502;p35"/>
          <p:cNvSpPr/>
          <p:nvPr/>
        </p:nvSpPr>
        <p:spPr>
          <a:xfrm>
            <a:off x="3652963" y="1643022"/>
            <a:ext cx="7742531" cy="3216265"/>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Procesamiento en paralelo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Tareas paralelizables: </a:t>
            </a:r>
            <a:endParaRPr/>
          </a:p>
          <a:p>
            <a:pPr indent="0" lvl="0" marL="0" marR="0" rtl="0" algn="l">
              <a:lnSpc>
                <a:spcPct val="150000"/>
              </a:lnSpc>
              <a:spcBef>
                <a:spcPts val="0"/>
              </a:spcBef>
              <a:spcAft>
                <a:spcPts val="0"/>
              </a:spcAft>
              <a:buNone/>
            </a:pPr>
            <a:r>
              <a:rPr b="1" lang="es-ES" sz="1400">
                <a:solidFill>
                  <a:srgbClr val="AEABAB"/>
                </a:solidFill>
                <a:latin typeface="Calibri"/>
                <a:ea typeface="Calibri"/>
                <a:cs typeface="Calibri"/>
                <a:sym typeface="Calibri"/>
              </a:rPr>
              <a:t>Si nos piden </a:t>
            </a:r>
            <a:r>
              <a:rPr b="1" lang="es-ES" sz="1400">
                <a:solidFill>
                  <a:srgbClr val="00B0F0"/>
                </a:solidFill>
                <a:latin typeface="Calibri"/>
                <a:ea typeface="Calibri"/>
                <a:cs typeface="Calibri"/>
                <a:sym typeface="Calibri"/>
              </a:rPr>
              <a:t>sumar </a:t>
            </a:r>
            <a:r>
              <a:rPr b="1" lang="es-ES" sz="1400">
                <a:solidFill>
                  <a:srgbClr val="AEABAB"/>
                </a:solidFill>
                <a:latin typeface="Calibri"/>
                <a:ea typeface="Calibri"/>
                <a:cs typeface="Calibri"/>
                <a:sym typeface="Calibri"/>
              </a:rPr>
              <a:t>mil billones de números aprovechando la potencia de un procesador multinúcleo, podemos </a:t>
            </a:r>
            <a:r>
              <a:rPr b="1" lang="es-ES" sz="1400">
                <a:solidFill>
                  <a:srgbClr val="7030A0"/>
                </a:solidFill>
                <a:latin typeface="Calibri"/>
                <a:ea typeface="Calibri"/>
                <a:cs typeface="Calibri"/>
                <a:sym typeface="Calibri"/>
              </a:rPr>
              <a:t>separar</a:t>
            </a:r>
            <a:r>
              <a:rPr b="1" lang="es-ES" sz="1400">
                <a:solidFill>
                  <a:srgbClr val="AEABAB"/>
                </a:solidFill>
                <a:latin typeface="Calibri"/>
                <a:ea typeface="Calibri"/>
                <a:cs typeface="Calibri"/>
                <a:sym typeface="Calibri"/>
              </a:rPr>
              <a:t> esos números en tantos paquetes como núcleos y ejecutar un proceso para cada uno de ellos.</a:t>
            </a:r>
            <a:endParaRPr/>
          </a:p>
          <a:p>
            <a:pPr indent="-196850" lvl="0" marL="285750" marR="0" rtl="0" algn="l">
              <a:lnSpc>
                <a:spcPct val="150000"/>
              </a:lnSpc>
              <a:spcBef>
                <a:spcPts val="0"/>
              </a:spcBef>
              <a:spcAft>
                <a:spcPts val="0"/>
              </a:spcAft>
              <a:buClr>
                <a:schemeClr val="dk1"/>
              </a:buClr>
              <a:buSzPts val="1400"/>
              <a:buFont typeface="Noto Sans Symbols"/>
              <a:buNone/>
            </a:pPr>
            <a:r>
              <a:t/>
            </a:r>
            <a:endParaRPr b="1" sz="1400">
              <a:solidFill>
                <a:srgbClr val="AEABAB"/>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400">
                <a:solidFill>
                  <a:srgbClr val="7030A0"/>
                </a:solidFill>
                <a:latin typeface="Calibri"/>
                <a:ea typeface="Calibri"/>
                <a:cs typeface="Calibri"/>
                <a:sym typeface="Calibri"/>
              </a:rPr>
              <a:t>Cada proceso realiza la suma de los números del paquete recibido</a:t>
            </a:r>
            <a:r>
              <a:rPr b="1" lang="es-ES" sz="1400">
                <a:solidFill>
                  <a:srgbClr val="AEABAB"/>
                </a:solidFill>
                <a:latin typeface="Calibri"/>
                <a:ea typeface="Calibri"/>
                <a:cs typeface="Calibri"/>
                <a:sym typeface="Calibri"/>
              </a:rPr>
              <a:t> y le </a:t>
            </a:r>
            <a:r>
              <a:rPr b="1" lang="es-ES" sz="1400">
                <a:solidFill>
                  <a:srgbClr val="00B0F0"/>
                </a:solidFill>
                <a:latin typeface="Calibri"/>
                <a:ea typeface="Calibri"/>
                <a:cs typeface="Calibri"/>
                <a:sym typeface="Calibri"/>
              </a:rPr>
              <a:t>devuelve el resultado a otro proceso</a:t>
            </a:r>
            <a:r>
              <a:rPr b="1" lang="es-ES" sz="1400">
                <a:solidFill>
                  <a:srgbClr val="AEABAB"/>
                </a:solidFill>
                <a:latin typeface="Calibri"/>
                <a:ea typeface="Calibri"/>
                <a:cs typeface="Calibri"/>
                <a:sym typeface="Calibri"/>
              </a:rPr>
              <a:t> al que ya sólo le queda sumar esos resultados parciales para obtener el resultado final.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6"/>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 de procesamiento de datos</a:t>
            </a:r>
            <a:endParaRPr sz="3200">
              <a:solidFill>
                <a:schemeClr val="lt1"/>
              </a:solidFill>
              <a:latin typeface="Calibri"/>
              <a:ea typeface="Calibri"/>
              <a:cs typeface="Calibri"/>
              <a:sym typeface="Calibri"/>
            </a:endParaRPr>
          </a:p>
        </p:txBody>
      </p:sp>
      <p:sp>
        <p:nvSpPr>
          <p:cNvPr id="508" name="Google Shape;508;p36"/>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36"/>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510" name="Google Shape;510;p36"/>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511" name="Google Shape;511;p36"/>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512" name="Google Shape;512;p36"/>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513" name="Google Shape;513;p36"/>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514" name="Google Shape;514;p36"/>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515" name="Google Shape;515;p36"/>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516" name="Google Shape;516;p36"/>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517" name="Google Shape;517;p36"/>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518" name="Google Shape;518;p36"/>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519" name="Google Shape;519;p36"/>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520" name="Google Shape;520;p36"/>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521" name="Google Shape;521;p36"/>
          <p:cNvSpPr/>
          <p:nvPr/>
        </p:nvSpPr>
        <p:spPr>
          <a:xfrm>
            <a:off x="3652963" y="1643022"/>
            <a:ext cx="7742531" cy="3216265"/>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Procesamiento en paralelo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Tareas NO paralelizables: </a:t>
            </a:r>
            <a:endParaRPr/>
          </a:p>
          <a:p>
            <a:pPr indent="0" lvl="0" marL="0" marR="0" rtl="0" algn="l">
              <a:lnSpc>
                <a:spcPct val="150000"/>
              </a:lnSpc>
              <a:spcBef>
                <a:spcPts val="0"/>
              </a:spcBef>
              <a:spcAft>
                <a:spcPts val="0"/>
              </a:spcAft>
              <a:buNone/>
            </a:pPr>
            <a:r>
              <a:rPr b="1" lang="es-ES" sz="1400">
                <a:solidFill>
                  <a:srgbClr val="AEABAB"/>
                </a:solidFill>
                <a:latin typeface="Calibri"/>
                <a:ea typeface="Calibri"/>
                <a:cs typeface="Calibri"/>
                <a:sym typeface="Calibri"/>
              </a:rPr>
              <a:t>Si nos piden realizar la siguientes operaciones con mil billones de números aprovechando la potencia de un procesador multinúcleo:</a:t>
            </a:r>
            <a:endParaRPr/>
          </a:p>
          <a:p>
            <a:pPr indent="-285750" lvl="1" marL="742950" marR="0" rtl="0" algn="l">
              <a:lnSpc>
                <a:spcPct val="150000"/>
              </a:lnSpc>
              <a:spcBef>
                <a:spcPts val="0"/>
              </a:spcBef>
              <a:spcAft>
                <a:spcPts val="0"/>
              </a:spcAft>
              <a:buClr>
                <a:srgbClr val="AEABAB"/>
              </a:buClr>
              <a:buSzPts val="1400"/>
              <a:buFont typeface="Noto Sans Symbols"/>
              <a:buChar char="⮚"/>
            </a:pPr>
            <a:r>
              <a:rPr b="1" i="0" lang="es-ES" sz="1400" u="none" cap="none" strike="noStrike">
                <a:solidFill>
                  <a:srgbClr val="AEABAB"/>
                </a:solidFill>
                <a:latin typeface="Calibri"/>
                <a:ea typeface="Calibri"/>
                <a:cs typeface="Calibri"/>
                <a:sym typeface="Calibri"/>
              </a:rPr>
              <a:t>Comenzamos con </a:t>
            </a:r>
            <a:r>
              <a:rPr b="1" i="0" lang="es-ES" sz="1400" u="none" cap="none" strike="noStrike">
                <a:solidFill>
                  <a:srgbClr val="00B0F0"/>
                </a:solidFill>
                <a:latin typeface="Calibri"/>
                <a:ea typeface="Calibri"/>
                <a:cs typeface="Calibri"/>
                <a:sym typeface="Calibri"/>
              </a:rPr>
              <a:t>el valor 0</a:t>
            </a:r>
            <a:endParaRPr b="1" i="0" sz="1400" u="none" cap="none" strike="noStrike">
              <a:solidFill>
                <a:srgbClr val="AEABAB"/>
              </a:solidFill>
              <a:latin typeface="Calibri"/>
              <a:ea typeface="Calibri"/>
              <a:cs typeface="Calibri"/>
              <a:sym typeface="Calibri"/>
            </a:endParaRPr>
          </a:p>
          <a:p>
            <a:pPr indent="-285750" lvl="1" marL="742950" marR="0" rtl="0" algn="l">
              <a:lnSpc>
                <a:spcPct val="150000"/>
              </a:lnSpc>
              <a:spcBef>
                <a:spcPts val="0"/>
              </a:spcBef>
              <a:spcAft>
                <a:spcPts val="0"/>
              </a:spcAft>
              <a:buClr>
                <a:srgbClr val="AEABAB"/>
              </a:buClr>
              <a:buSzPts val="1400"/>
              <a:buFont typeface="Noto Sans Symbols"/>
              <a:buChar char="⮚"/>
            </a:pPr>
            <a:r>
              <a:rPr b="1" i="0" lang="es-ES" sz="1400" u="none" cap="none" strike="noStrike">
                <a:solidFill>
                  <a:srgbClr val="AEABAB"/>
                </a:solidFill>
                <a:latin typeface="Calibri"/>
                <a:ea typeface="Calibri"/>
                <a:cs typeface="Calibri"/>
                <a:sym typeface="Calibri"/>
              </a:rPr>
              <a:t>Mientras </a:t>
            </a:r>
            <a:r>
              <a:rPr b="1" i="0" lang="es-ES" sz="1400" u="none" cap="none" strike="noStrike">
                <a:solidFill>
                  <a:srgbClr val="00B0F0"/>
                </a:solidFill>
                <a:latin typeface="Calibri"/>
                <a:ea typeface="Calibri"/>
                <a:cs typeface="Calibri"/>
                <a:sym typeface="Calibri"/>
              </a:rPr>
              <a:t>queden números</a:t>
            </a:r>
            <a:r>
              <a:rPr b="1" i="0" lang="es-ES" sz="1400" u="none" cap="none" strike="noStrike">
                <a:solidFill>
                  <a:srgbClr val="AEABAB"/>
                </a:solidFill>
                <a:latin typeface="Calibri"/>
                <a:ea typeface="Calibri"/>
                <a:cs typeface="Calibri"/>
                <a:sym typeface="Calibri"/>
              </a:rPr>
              <a:t> cogemos el número</a:t>
            </a:r>
            <a:endParaRPr/>
          </a:p>
          <a:p>
            <a:pPr indent="0" lvl="2" marL="914400" marR="0" rtl="0" algn="l">
              <a:lnSpc>
                <a:spcPct val="150000"/>
              </a:lnSpc>
              <a:spcBef>
                <a:spcPts val="0"/>
              </a:spcBef>
              <a:spcAft>
                <a:spcPts val="0"/>
              </a:spcAft>
              <a:buNone/>
            </a:pPr>
            <a:r>
              <a:rPr b="1" i="0" lang="es-ES" sz="1400" u="none" cap="none" strike="noStrike">
                <a:solidFill>
                  <a:srgbClr val="7030A0"/>
                </a:solidFill>
                <a:latin typeface="Calibri"/>
                <a:ea typeface="Calibri"/>
                <a:cs typeface="Calibri"/>
                <a:sym typeface="Calibri"/>
              </a:rPr>
              <a:t>si valor actual = par</a:t>
            </a:r>
            <a:r>
              <a:rPr b="1" i="0" lang="es-ES" sz="1400" u="none" cap="none" strike="noStrike">
                <a:solidFill>
                  <a:srgbClr val="AEABAB"/>
                </a:solidFill>
                <a:latin typeface="Calibri"/>
                <a:ea typeface="Calibri"/>
                <a:cs typeface="Calibri"/>
                <a:sym typeface="Calibri"/>
              </a:rPr>
              <a:t>, sumamos el número</a:t>
            </a:r>
            <a:endParaRPr/>
          </a:p>
          <a:p>
            <a:pPr indent="0" lvl="2" marL="914400" marR="0" rtl="0" algn="l">
              <a:lnSpc>
                <a:spcPct val="150000"/>
              </a:lnSpc>
              <a:spcBef>
                <a:spcPts val="0"/>
              </a:spcBef>
              <a:spcAft>
                <a:spcPts val="0"/>
              </a:spcAft>
              <a:buNone/>
            </a:pPr>
            <a:r>
              <a:rPr b="1" i="0" lang="es-ES" sz="1400" u="none" cap="none" strike="noStrike">
                <a:solidFill>
                  <a:srgbClr val="7030A0"/>
                </a:solidFill>
                <a:latin typeface="Calibri"/>
                <a:ea typeface="Calibri"/>
                <a:cs typeface="Calibri"/>
                <a:sym typeface="Calibri"/>
              </a:rPr>
              <a:t>si valor actual = impar</a:t>
            </a:r>
            <a:r>
              <a:rPr b="1" i="0" lang="es-ES" sz="1400" u="none" cap="none" strike="noStrike">
                <a:solidFill>
                  <a:srgbClr val="AEABAB"/>
                </a:solidFill>
                <a:latin typeface="Calibri"/>
                <a:ea typeface="Calibri"/>
                <a:cs typeface="Calibri"/>
                <a:sym typeface="Calibri"/>
              </a:rPr>
              <a:t>, restamos el número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7"/>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 de procesamiento de datos</a:t>
            </a:r>
            <a:endParaRPr sz="3200">
              <a:solidFill>
                <a:schemeClr val="lt1"/>
              </a:solidFill>
              <a:latin typeface="Calibri"/>
              <a:ea typeface="Calibri"/>
              <a:cs typeface="Calibri"/>
              <a:sym typeface="Calibri"/>
            </a:endParaRPr>
          </a:p>
        </p:txBody>
      </p:sp>
      <p:sp>
        <p:nvSpPr>
          <p:cNvPr id="527" name="Google Shape;527;p37"/>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37"/>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529" name="Google Shape;529;p37"/>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530" name="Google Shape;530;p37"/>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531" name="Google Shape;531;p37"/>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532" name="Google Shape;532;p37"/>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533" name="Google Shape;533;p37"/>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534" name="Google Shape;534;p37"/>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535" name="Google Shape;535;p37"/>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536" name="Google Shape;536;p37"/>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537" name="Google Shape;537;p37"/>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538" name="Google Shape;538;p37"/>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539" name="Google Shape;539;p37"/>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540" name="Google Shape;540;p37"/>
          <p:cNvSpPr/>
          <p:nvPr/>
        </p:nvSpPr>
        <p:spPr>
          <a:xfrm>
            <a:off x="3652963" y="1643022"/>
            <a:ext cx="7742531" cy="3954929"/>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Procesamiento distribuido</a:t>
            </a:r>
            <a:endParaRPr/>
          </a:p>
          <a:p>
            <a:pPr indent="0" lvl="0" marL="0" marR="0" rtl="0" algn="l">
              <a:lnSpc>
                <a:spcPct val="150000"/>
              </a:lnSpc>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Cuando más de una tarea se ejecutan concurrentemente </a:t>
            </a:r>
            <a:r>
              <a:rPr b="1" lang="es-ES" sz="1800">
                <a:solidFill>
                  <a:srgbClr val="00B0F0"/>
                </a:solidFill>
                <a:latin typeface="Calibri"/>
                <a:ea typeface="Calibri"/>
                <a:cs typeface="Calibri"/>
                <a:sym typeface="Calibri"/>
              </a:rPr>
              <a:t>en distinta máquina</a:t>
            </a:r>
            <a:r>
              <a:rPr b="1" lang="es-ES" sz="1800">
                <a:solidFill>
                  <a:srgbClr val="92D050"/>
                </a:solidFill>
                <a:latin typeface="Calibri"/>
                <a:ea typeface="Calibri"/>
                <a:cs typeface="Calibri"/>
                <a:sym typeface="Calibri"/>
              </a:rPr>
              <a:t>:</a:t>
            </a:r>
            <a:r>
              <a:rPr b="1" lang="es-ES" sz="1400">
                <a:solidFill>
                  <a:srgbClr val="AEABAB"/>
                </a:solidFill>
                <a:latin typeface="Calibri"/>
                <a:ea typeface="Calibri"/>
                <a:cs typeface="Calibri"/>
                <a:sym typeface="Calibri"/>
              </a:rPr>
              <a:t> </a:t>
            </a:r>
            <a:endParaRPr b="1" sz="1400">
              <a:solidFill>
                <a:srgbClr val="AEABAB"/>
              </a:solidFill>
              <a:latin typeface="Calibri"/>
              <a:ea typeface="Calibri"/>
              <a:cs typeface="Calibri"/>
              <a:sym typeface="Calibri"/>
            </a:endParaRPr>
          </a:p>
          <a:p>
            <a:pPr indent="-285750" lvl="1" marL="742950" marR="0" rtl="0" algn="l">
              <a:lnSpc>
                <a:spcPct val="150000"/>
              </a:lnSpc>
              <a:spcBef>
                <a:spcPts val="0"/>
              </a:spcBef>
              <a:spcAft>
                <a:spcPts val="0"/>
              </a:spcAft>
              <a:buClr>
                <a:srgbClr val="AEABAB"/>
              </a:buClr>
              <a:buSzPts val="1600"/>
              <a:buFont typeface="Noto Sans Symbols"/>
              <a:buChar char="⮚"/>
            </a:pPr>
            <a:r>
              <a:rPr b="1" i="0" lang="es-ES" sz="1600" u="none" cap="none" strike="noStrike">
                <a:solidFill>
                  <a:srgbClr val="AEABAB"/>
                </a:solidFill>
                <a:latin typeface="Calibri"/>
                <a:ea typeface="Calibri"/>
                <a:cs typeface="Calibri"/>
                <a:sym typeface="Calibri"/>
              </a:rPr>
              <a:t>Se puede realizar, además, </a:t>
            </a:r>
            <a:r>
              <a:rPr b="1" i="0" lang="es-ES" sz="1600" u="none" cap="none" strike="noStrike">
                <a:solidFill>
                  <a:srgbClr val="7030A0"/>
                </a:solidFill>
                <a:latin typeface="Calibri"/>
                <a:ea typeface="Calibri"/>
                <a:cs typeface="Calibri"/>
                <a:sym typeface="Calibri"/>
              </a:rPr>
              <a:t>procesamiento en paralelo</a:t>
            </a:r>
            <a:endParaRPr/>
          </a:p>
          <a:p>
            <a:pPr indent="-285750" lvl="1" marL="742950" marR="0" rtl="0" algn="l">
              <a:lnSpc>
                <a:spcPct val="150000"/>
              </a:lnSpc>
              <a:spcBef>
                <a:spcPts val="0"/>
              </a:spcBef>
              <a:spcAft>
                <a:spcPts val="0"/>
              </a:spcAft>
              <a:buClr>
                <a:srgbClr val="AEABAB"/>
              </a:buClr>
              <a:buSzPts val="1600"/>
              <a:buFont typeface="Noto Sans Symbols"/>
              <a:buChar char="⮚"/>
            </a:pPr>
            <a:r>
              <a:rPr b="1" i="0" lang="es-ES" sz="1600" u="none" cap="none" strike="noStrike">
                <a:solidFill>
                  <a:srgbClr val="AEABAB"/>
                </a:solidFill>
                <a:latin typeface="Calibri"/>
                <a:ea typeface="Calibri"/>
                <a:cs typeface="Calibri"/>
                <a:sym typeface="Calibri"/>
              </a:rPr>
              <a:t>Procesadores </a:t>
            </a:r>
            <a:r>
              <a:rPr b="1" i="0" lang="es-ES" sz="1600" u="none" cap="none" strike="noStrike">
                <a:solidFill>
                  <a:srgbClr val="7030A0"/>
                </a:solidFill>
                <a:latin typeface="Calibri"/>
                <a:ea typeface="Calibri"/>
                <a:cs typeface="Calibri"/>
                <a:sym typeface="Calibri"/>
              </a:rPr>
              <a:t>multinucleo</a:t>
            </a:r>
            <a:endParaRPr b="1" i="0" sz="1600" u="none" cap="none" strike="noStrike">
              <a:solidFill>
                <a:srgbClr val="7030A0"/>
              </a:solidFill>
              <a:latin typeface="Calibri"/>
              <a:ea typeface="Calibri"/>
              <a:cs typeface="Calibri"/>
              <a:sym typeface="Calibri"/>
            </a:endParaRPr>
          </a:p>
          <a:p>
            <a:pPr indent="0" lvl="1" marL="457200" marR="0" rtl="0" algn="l">
              <a:lnSpc>
                <a:spcPct val="150000"/>
              </a:lnSpc>
              <a:spcBef>
                <a:spcPts val="0"/>
              </a:spcBef>
              <a:spcAft>
                <a:spcPts val="0"/>
              </a:spcAft>
              <a:buNone/>
            </a:pPr>
            <a:r>
              <a:t/>
            </a:r>
            <a:endParaRPr b="1" i="0" sz="1600" u="none" cap="none" strike="noStrike">
              <a:solidFill>
                <a:srgbClr val="7030A0"/>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La complejidad aumenta para aprovechar lo mejor posible el paralelismo</a:t>
            </a:r>
            <a:endParaRPr/>
          </a:p>
          <a:p>
            <a:pPr indent="0" lvl="1" marL="457200" marR="0" rtl="0" algn="l">
              <a:lnSpc>
                <a:spcPct val="150000"/>
              </a:lnSpc>
              <a:spcBef>
                <a:spcPts val="0"/>
              </a:spcBef>
              <a:spcAft>
                <a:spcPts val="0"/>
              </a:spcAft>
              <a:buNone/>
            </a:pPr>
            <a:r>
              <a:rPr b="1" i="0" lang="es-ES" sz="1600" u="none" cap="none" strike="noStrike">
                <a:solidFill>
                  <a:srgbClr val="00B0F0"/>
                </a:solidFill>
                <a:latin typeface="Calibri"/>
                <a:ea typeface="Calibri"/>
                <a:cs typeface="Calibri"/>
                <a:sym typeface="Calibri"/>
              </a:rPr>
              <a:t>Gracias a las frameworks existentes:</a:t>
            </a:r>
            <a:endParaRPr/>
          </a:p>
          <a:p>
            <a:pPr indent="-285750" lvl="2" marL="1200150" marR="0" rtl="0" algn="l">
              <a:lnSpc>
                <a:spcPct val="150000"/>
              </a:lnSpc>
              <a:spcBef>
                <a:spcPts val="0"/>
              </a:spcBef>
              <a:spcAft>
                <a:spcPts val="0"/>
              </a:spcAft>
              <a:buClr>
                <a:srgbClr val="AEABAB"/>
              </a:buClr>
              <a:buSzPts val="1400"/>
              <a:buFont typeface="Noto Sans Symbols"/>
              <a:buChar char="⮚"/>
            </a:pPr>
            <a:r>
              <a:rPr b="1" i="0" lang="es-ES" sz="1400" u="none" cap="none" strike="noStrike">
                <a:solidFill>
                  <a:srgbClr val="AEABAB"/>
                </a:solidFill>
                <a:latin typeface="Calibri"/>
                <a:ea typeface="Calibri"/>
                <a:cs typeface="Calibri"/>
                <a:sym typeface="Calibri"/>
              </a:rPr>
              <a:t>Se hace </a:t>
            </a:r>
            <a:r>
              <a:rPr b="1" i="0" lang="es-ES" sz="1400" u="none" cap="none" strike="noStrike">
                <a:solidFill>
                  <a:srgbClr val="7030A0"/>
                </a:solidFill>
                <a:latin typeface="Calibri"/>
                <a:ea typeface="Calibri"/>
                <a:cs typeface="Calibri"/>
                <a:sym typeface="Calibri"/>
              </a:rPr>
              <a:t>automáticamente</a:t>
            </a:r>
            <a:endParaRPr/>
          </a:p>
          <a:p>
            <a:pPr indent="-285750" lvl="2" marL="1200150" marR="0" rtl="0" algn="l">
              <a:lnSpc>
                <a:spcPct val="150000"/>
              </a:lnSpc>
              <a:spcBef>
                <a:spcPts val="0"/>
              </a:spcBef>
              <a:spcAft>
                <a:spcPts val="0"/>
              </a:spcAft>
              <a:buClr>
                <a:srgbClr val="AEABAB"/>
              </a:buClr>
              <a:buSzPts val="1400"/>
              <a:buFont typeface="Noto Sans Symbols"/>
              <a:buChar char="⮚"/>
            </a:pPr>
            <a:r>
              <a:rPr b="1" i="0" lang="es-ES" sz="1400" u="none" cap="none" strike="noStrike">
                <a:solidFill>
                  <a:srgbClr val="AEABAB"/>
                </a:solidFill>
                <a:latin typeface="Calibri"/>
                <a:ea typeface="Calibri"/>
                <a:cs typeface="Calibri"/>
                <a:sym typeface="Calibri"/>
              </a:rPr>
              <a:t>Es </a:t>
            </a:r>
            <a:r>
              <a:rPr b="1" i="0" lang="es-ES" sz="1400" u="none" cap="none" strike="noStrike">
                <a:solidFill>
                  <a:srgbClr val="7030A0"/>
                </a:solidFill>
                <a:latin typeface="Calibri"/>
                <a:ea typeface="Calibri"/>
                <a:cs typeface="Calibri"/>
                <a:sym typeface="Calibri"/>
              </a:rPr>
              <a:t>transparente</a:t>
            </a:r>
            <a:r>
              <a:rPr b="1" i="0" lang="es-ES" sz="1400" u="none" cap="none" strike="noStrike">
                <a:solidFill>
                  <a:srgbClr val="AEABAB"/>
                </a:solidFill>
                <a:latin typeface="Calibri"/>
                <a:ea typeface="Calibri"/>
                <a:cs typeface="Calibri"/>
                <a:sym typeface="Calibri"/>
              </a:rPr>
              <a:t> para el desarrollador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8"/>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Concepto de procesamiento de datos</a:t>
            </a:r>
            <a:endParaRPr sz="3200">
              <a:solidFill>
                <a:schemeClr val="lt1"/>
              </a:solidFill>
              <a:latin typeface="Calibri"/>
              <a:ea typeface="Calibri"/>
              <a:cs typeface="Calibri"/>
              <a:sym typeface="Calibri"/>
            </a:endParaRPr>
          </a:p>
        </p:txBody>
      </p:sp>
      <p:sp>
        <p:nvSpPr>
          <p:cNvPr id="546" name="Google Shape;546;p38"/>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38"/>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548" name="Google Shape;548;p38"/>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549" name="Google Shape;549;p38"/>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550" name="Google Shape;550;p38"/>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551" name="Google Shape;551;p38"/>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552" name="Google Shape;552;p38"/>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553" name="Google Shape;553;p38"/>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554" name="Google Shape;554;p38"/>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555" name="Google Shape;555;p38"/>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556" name="Google Shape;556;p38"/>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557" name="Google Shape;557;p38"/>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558" name="Google Shape;558;p38"/>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559" name="Google Shape;559;p38"/>
          <p:cNvSpPr/>
          <p:nvPr/>
        </p:nvSpPr>
        <p:spPr>
          <a:xfrm>
            <a:off x="3652963" y="1643022"/>
            <a:ext cx="7742531" cy="4462760"/>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Procesamiento distribuido</a:t>
            </a:r>
            <a:endParaRPr/>
          </a:p>
          <a:p>
            <a:pPr indent="0" lvl="0" marL="0" marR="0" rtl="0" algn="l">
              <a:lnSpc>
                <a:spcPct val="150000"/>
              </a:lnSpc>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Comunicación fuera del switch: </a:t>
            </a:r>
            <a:endParaRPr/>
          </a:p>
          <a:p>
            <a:pPr indent="-285750" lvl="1" marL="742950" marR="0" rtl="0" algn="l">
              <a:lnSpc>
                <a:spcPct val="150000"/>
              </a:lnSpc>
              <a:spcBef>
                <a:spcPts val="0"/>
              </a:spcBef>
              <a:spcAft>
                <a:spcPts val="0"/>
              </a:spcAft>
              <a:buClr>
                <a:srgbClr val="AEABAB"/>
              </a:buClr>
              <a:buSzPts val="1600"/>
              <a:buFont typeface="Noto Sans Symbols"/>
              <a:buChar char="⮚"/>
            </a:pPr>
            <a:r>
              <a:rPr b="1" i="0" lang="es-ES" sz="1600" u="none" cap="none" strike="noStrike">
                <a:solidFill>
                  <a:srgbClr val="AEABAB"/>
                </a:solidFill>
                <a:latin typeface="Calibri"/>
                <a:ea typeface="Calibri"/>
                <a:cs typeface="Calibri"/>
                <a:sym typeface="Calibri"/>
              </a:rPr>
              <a:t>Cuanto mas switch </a:t>
            </a:r>
            <a:r>
              <a:rPr b="1" i="0" lang="es-ES" sz="1600" u="none" cap="none" strike="noStrike">
                <a:solidFill>
                  <a:srgbClr val="7030A0"/>
                </a:solidFill>
                <a:latin typeface="Calibri"/>
                <a:ea typeface="Calibri"/>
                <a:cs typeface="Calibri"/>
                <a:sym typeface="Calibri"/>
              </a:rPr>
              <a:t>más saltos</a:t>
            </a:r>
            <a:endParaRPr/>
          </a:p>
          <a:p>
            <a:pPr indent="-285750" lvl="1" marL="742950" marR="0" rtl="0" algn="l">
              <a:lnSpc>
                <a:spcPct val="150000"/>
              </a:lnSpc>
              <a:spcBef>
                <a:spcPts val="0"/>
              </a:spcBef>
              <a:spcAft>
                <a:spcPts val="0"/>
              </a:spcAft>
              <a:buClr>
                <a:srgbClr val="00B0F0"/>
              </a:buClr>
              <a:buSzPts val="1600"/>
              <a:buFont typeface="Noto Sans Symbols"/>
              <a:buChar char="⮚"/>
            </a:pPr>
            <a:r>
              <a:rPr b="1" i="0" lang="es-ES" sz="1600" u="none" cap="none" strike="noStrike">
                <a:solidFill>
                  <a:srgbClr val="00B0F0"/>
                </a:solidFill>
                <a:latin typeface="Calibri"/>
                <a:ea typeface="Calibri"/>
                <a:cs typeface="Calibri"/>
                <a:sym typeface="Calibri"/>
              </a:rPr>
              <a:t>Más lento</a:t>
            </a:r>
            <a:r>
              <a:rPr b="1" i="0" lang="es-ES" sz="1600" u="none" cap="none" strike="noStrike">
                <a:solidFill>
                  <a:srgbClr val="AEABAB"/>
                </a:solidFill>
                <a:latin typeface="Calibri"/>
                <a:ea typeface="Calibri"/>
                <a:cs typeface="Calibri"/>
                <a:sym typeface="Calibri"/>
              </a:rPr>
              <a:t> que la anterior</a:t>
            </a:r>
            <a:endParaRPr/>
          </a:p>
          <a:p>
            <a:pPr indent="0" lvl="0" marL="0" marR="0" rtl="0" algn="l">
              <a:lnSpc>
                <a:spcPct val="150000"/>
              </a:lnSpc>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Comunicación fuera del CPD:</a:t>
            </a:r>
            <a:endParaRPr/>
          </a:p>
          <a:p>
            <a:pPr indent="-285750" lvl="1" marL="742950" marR="0" rtl="0" algn="l">
              <a:lnSpc>
                <a:spcPct val="150000"/>
              </a:lnSpc>
              <a:spcBef>
                <a:spcPts val="0"/>
              </a:spcBef>
              <a:spcAft>
                <a:spcPts val="0"/>
              </a:spcAft>
              <a:buClr>
                <a:srgbClr val="AEABAB"/>
              </a:buClr>
              <a:buSzPts val="1600"/>
              <a:buFont typeface="Noto Sans Symbols"/>
              <a:buChar char="⮚"/>
            </a:pPr>
            <a:r>
              <a:rPr b="1" i="0" lang="es-ES" sz="1600" u="none" cap="none" strike="noStrike">
                <a:solidFill>
                  <a:srgbClr val="AEABAB"/>
                </a:solidFill>
                <a:latin typeface="Calibri"/>
                <a:ea typeface="Calibri"/>
                <a:cs typeface="Calibri"/>
                <a:sym typeface="Calibri"/>
              </a:rPr>
              <a:t>La opción </a:t>
            </a:r>
            <a:r>
              <a:rPr b="1" i="0" lang="es-ES" sz="1600" u="none" cap="none" strike="noStrike">
                <a:solidFill>
                  <a:srgbClr val="00B0F0"/>
                </a:solidFill>
                <a:latin typeface="Calibri"/>
                <a:ea typeface="Calibri"/>
                <a:cs typeface="Calibri"/>
                <a:sym typeface="Calibri"/>
              </a:rPr>
              <a:t>más lenta</a:t>
            </a:r>
            <a:r>
              <a:rPr b="1" i="0" lang="es-ES" sz="1600" u="none" cap="none" strike="noStrike">
                <a:solidFill>
                  <a:srgbClr val="AEABAB"/>
                </a:solidFill>
                <a:latin typeface="Calibri"/>
                <a:ea typeface="Calibri"/>
                <a:cs typeface="Calibri"/>
                <a:sym typeface="Calibri"/>
              </a:rPr>
              <a:t> de todas</a:t>
            </a:r>
            <a:endParaRPr/>
          </a:p>
          <a:p>
            <a:pPr indent="-285750" lvl="1" marL="742950" marR="0" rtl="0" algn="l">
              <a:lnSpc>
                <a:spcPct val="150000"/>
              </a:lnSpc>
              <a:spcBef>
                <a:spcPts val="0"/>
              </a:spcBef>
              <a:spcAft>
                <a:spcPts val="0"/>
              </a:spcAft>
              <a:buClr>
                <a:srgbClr val="AEABAB"/>
              </a:buClr>
              <a:buSzPts val="1600"/>
              <a:buFont typeface="Noto Sans Symbols"/>
              <a:buChar char="⮚"/>
            </a:pPr>
            <a:r>
              <a:rPr b="1" i="0" lang="es-ES" sz="1600" u="none" cap="none" strike="noStrike">
                <a:solidFill>
                  <a:srgbClr val="AEABAB"/>
                </a:solidFill>
                <a:latin typeface="Calibri"/>
                <a:ea typeface="Calibri"/>
                <a:cs typeface="Calibri"/>
                <a:sym typeface="Calibri"/>
              </a:rPr>
              <a:t>Todos los nodos del cluster están </a:t>
            </a:r>
            <a:r>
              <a:rPr b="1" i="0" lang="es-ES" sz="1600" u="none" cap="none" strike="noStrike">
                <a:solidFill>
                  <a:srgbClr val="7030A0"/>
                </a:solidFill>
                <a:latin typeface="Calibri"/>
                <a:ea typeface="Calibri"/>
                <a:cs typeface="Calibri"/>
                <a:sym typeface="Calibri"/>
              </a:rPr>
              <a:t>en el mismo CPD</a:t>
            </a:r>
            <a:endParaRPr/>
          </a:p>
          <a:p>
            <a:pPr indent="-285750" lvl="1" marL="742950" marR="0" rtl="0" algn="l">
              <a:lnSpc>
                <a:spcPct val="150000"/>
              </a:lnSpc>
              <a:spcBef>
                <a:spcPts val="0"/>
              </a:spcBef>
              <a:spcAft>
                <a:spcPts val="0"/>
              </a:spcAft>
              <a:buClr>
                <a:srgbClr val="AEABAB"/>
              </a:buClr>
              <a:buSzPts val="1600"/>
              <a:buFont typeface="Noto Sans Symbols"/>
              <a:buChar char="⮚"/>
            </a:pPr>
            <a:r>
              <a:rPr b="1" i="0" lang="es-ES" sz="1600" u="none" cap="none" strike="noStrike">
                <a:solidFill>
                  <a:srgbClr val="AEABAB"/>
                </a:solidFill>
                <a:latin typeface="Calibri"/>
                <a:ea typeface="Calibri"/>
                <a:cs typeface="Calibri"/>
                <a:sym typeface="Calibri"/>
              </a:rPr>
              <a:t>Los datos que se originan </a:t>
            </a:r>
            <a:r>
              <a:rPr b="1" i="0" lang="es-ES" sz="1600" u="none" cap="none" strike="noStrike">
                <a:solidFill>
                  <a:srgbClr val="7030A0"/>
                </a:solidFill>
                <a:latin typeface="Calibri"/>
                <a:ea typeface="Calibri"/>
                <a:cs typeface="Calibri"/>
                <a:sym typeface="Calibri"/>
              </a:rPr>
              <a:t>fuera del CPD</a:t>
            </a:r>
            <a:r>
              <a:rPr b="1" i="0" lang="es-ES" sz="1600" u="none" cap="none" strike="noStrike">
                <a:solidFill>
                  <a:srgbClr val="AEABAB"/>
                </a:solidFill>
                <a:latin typeface="Calibri"/>
                <a:ea typeface="Calibri"/>
                <a:cs typeface="Calibri"/>
                <a:sym typeface="Calibri"/>
              </a:rPr>
              <a:t> </a:t>
            </a:r>
            <a:r>
              <a:rPr b="1" i="0" lang="es-ES" sz="1600" u="none" cap="none" strike="noStrike">
                <a:solidFill>
                  <a:srgbClr val="00B0F0"/>
                </a:solidFill>
                <a:latin typeface="Calibri"/>
                <a:ea typeface="Calibri"/>
                <a:cs typeface="Calibri"/>
                <a:sym typeface="Calibri"/>
              </a:rPr>
              <a:t>hay que hacerlos llegar</a:t>
            </a:r>
            <a:endParaRPr/>
          </a:p>
          <a:p>
            <a:pPr indent="-285750" lvl="1" marL="742950" marR="0" rtl="0" algn="l">
              <a:lnSpc>
                <a:spcPct val="150000"/>
              </a:lnSpc>
              <a:spcBef>
                <a:spcPts val="0"/>
              </a:spcBef>
              <a:spcAft>
                <a:spcPts val="0"/>
              </a:spcAft>
              <a:buClr>
                <a:srgbClr val="AEABAB"/>
              </a:buClr>
              <a:buSzPts val="1600"/>
              <a:buFont typeface="Noto Sans Symbols"/>
              <a:buChar char="⮚"/>
            </a:pPr>
            <a:r>
              <a:rPr b="1" i="0" lang="es-ES" sz="1600" u="none" cap="none" strike="noStrike">
                <a:solidFill>
                  <a:srgbClr val="AEABAB"/>
                </a:solidFill>
                <a:latin typeface="Calibri"/>
                <a:ea typeface="Calibri"/>
                <a:cs typeface="Calibri"/>
                <a:sym typeface="Calibri"/>
              </a:rPr>
              <a:t>Los datos que se originan </a:t>
            </a:r>
            <a:r>
              <a:rPr b="1" i="0" lang="es-ES" sz="1600" u="none" cap="none" strike="noStrike">
                <a:solidFill>
                  <a:srgbClr val="00B0F0"/>
                </a:solidFill>
                <a:latin typeface="Calibri"/>
                <a:ea typeface="Calibri"/>
                <a:cs typeface="Calibri"/>
                <a:sym typeface="Calibri"/>
              </a:rPr>
              <a:t>dentro del CPD</a:t>
            </a:r>
            <a:r>
              <a:rPr b="1" i="0" lang="es-ES" sz="1600" u="none" cap="none" strike="noStrike">
                <a:solidFill>
                  <a:srgbClr val="AEABAB"/>
                </a:solidFill>
                <a:latin typeface="Calibri"/>
                <a:ea typeface="Calibri"/>
                <a:cs typeface="Calibri"/>
                <a:sym typeface="Calibri"/>
              </a:rPr>
              <a:t> </a:t>
            </a:r>
            <a:r>
              <a:rPr b="1" i="0" lang="es-ES" sz="1600" u="none" cap="none" strike="noStrike">
                <a:solidFill>
                  <a:srgbClr val="7030A0"/>
                </a:solidFill>
                <a:latin typeface="Calibri"/>
                <a:ea typeface="Calibri"/>
                <a:cs typeface="Calibri"/>
                <a:sym typeface="Calibri"/>
              </a:rPr>
              <a:t>hay que hacerlos llegar a su origen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9"/>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La arquitectura por capas de Big Data</a:t>
            </a:r>
            <a:endParaRPr sz="3200">
              <a:solidFill>
                <a:schemeClr val="lt1"/>
              </a:solidFill>
              <a:latin typeface="Calibri"/>
              <a:ea typeface="Calibri"/>
              <a:cs typeface="Calibri"/>
              <a:sym typeface="Calibri"/>
            </a:endParaRPr>
          </a:p>
        </p:txBody>
      </p:sp>
      <p:sp>
        <p:nvSpPr>
          <p:cNvPr id="565" name="Google Shape;565;p39"/>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39"/>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567" name="Google Shape;567;p39"/>
          <p:cNvPicPr preferRelativeResize="0"/>
          <p:nvPr/>
        </p:nvPicPr>
        <p:blipFill rotWithShape="1">
          <a:blip r:embed="rId4">
            <a:alphaModFix/>
          </a:blip>
          <a:srcRect b="0" l="0" r="0" t="0"/>
          <a:stretch/>
        </p:blipFill>
        <p:spPr>
          <a:xfrm>
            <a:off x="167408" y="1340768"/>
            <a:ext cx="247649" cy="247649"/>
          </a:xfrm>
          <a:prstGeom prst="rect">
            <a:avLst/>
          </a:prstGeom>
          <a:noFill/>
          <a:ln>
            <a:noFill/>
          </a:ln>
        </p:spPr>
      </p:pic>
      <p:pic>
        <p:nvPicPr>
          <p:cNvPr descr="Icono, Realimentación, Mensaje, Nube" id="568" name="Google Shape;568;p39"/>
          <p:cNvPicPr preferRelativeResize="0"/>
          <p:nvPr/>
        </p:nvPicPr>
        <p:blipFill rotWithShape="1">
          <a:blip r:embed="rId5">
            <a:alphaModFix/>
          </a:blip>
          <a:srcRect b="0" l="0" r="0" t="0"/>
          <a:stretch/>
        </p:blipFill>
        <p:spPr>
          <a:xfrm>
            <a:off x="167408" y="1879598"/>
            <a:ext cx="238934" cy="238934"/>
          </a:xfrm>
          <a:prstGeom prst="rect">
            <a:avLst/>
          </a:prstGeom>
          <a:noFill/>
          <a:ln>
            <a:noFill/>
          </a:ln>
        </p:spPr>
      </p:pic>
      <p:pic>
        <p:nvPicPr>
          <p:cNvPr descr="Icono, Info, Información, Nube, Pregunta" id="569" name="Google Shape;569;p39"/>
          <p:cNvPicPr preferRelativeResize="0"/>
          <p:nvPr/>
        </p:nvPicPr>
        <p:blipFill rotWithShape="1">
          <a:blip r:embed="rId6">
            <a:alphaModFix/>
          </a:blip>
          <a:srcRect b="0" l="0" r="0" t="0"/>
          <a:stretch/>
        </p:blipFill>
        <p:spPr>
          <a:xfrm flipH="1">
            <a:off x="169564" y="2412861"/>
            <a:ext cx="242749" cy="242749"/>
          </a:xfrm>
          <a:prstGeom prst="rect">
            <a:avLst/>
          </a:prstGeom>
          <a:noFill/>
          <a:ln>
            <a:noFill/>
          </a:ln>
        </p:spPr>
      </p:pic>
      <p:pic>
        <p:nvPicPr>
          <p:cNvPr id="570" name="Google Shape;570;p39"/>
          <p:cNvPicPr preferRelativeResize="0"/>
          <p:nvPr/>
        </p:nvPicPr>
        <p:blipFill rotWithShape="1">
          <a:blip r:embed="rId7">
            <a:alphaModFix/>
          </a:blip>
          <a:srcRect b="0" l="0" r="0" t="0"/>
          <a:stretch/>
        </p:blipFill>
        <p:spPr>
          <a:xfrm>
            <a:off x="171941" y="3228110"/>
            <a:ext cx="234034" cy="234034"/>
          </a:xfrm>
          <a:prstGeom prst="rect">
            <a:avLst/>
          </a:prstGeom>
          <a:noFill/>
          <a:ln>
            <a:noFill/>
          </a:ln>
        </p:spPr>
      </p:pic>
      <p:pic>
        <p:nvPicPr>
          <p:cNvPr descr="Icono, Localización, Localizar, Nube" id="571" name="Google Shape;571;p39"/>
          <p:cNvPicPr preferRelativeResize="0"/>
          <p:nvPr/>
        </p:nvPicPr>
        <p:blipFill rotWithShape="1">
          <a:blip r:embed="rId8">
            <a:alphaModFix/>
          </a:blip>
          <a:srcRect b="0" l="0" r="0" t="0"/>
          <a:stretch/>
        </p:blipFill>
        <p:spPr>
          <a:xfrm>
            <a:off x="172715" y="4079838"/>
            <a:ext cx="227734" cy="227734"/>
          </a:xfrm>
          <a:prstGeom prst="rect">
            <a:avLst/>
          </a:prstGeom>
          <a:noFill/>
          <a:ln>
            <a:noFill/>
          </a:ln>
        </p:spPr>
      </p:pic>
      <p:pic>
        <p:nvPicPr>
          <p:cNvPr descr="Icono, Contento, Cliente, Realimentación" id="572" name="Google Shape;572;p39"/>
          <p:cNvPicPr preferRelativeResize="0"/>
          <p:nvPr/>
        </p:nvPicPr>
        <p:blipFill rotWithShape="1">
          <a:blip r:embed="rId9">
            <a:alphaModFix/>
          </a:blip>
          <a:srcRect b="0" l="0" r="0" t="0"/>
          <a:stretch/>
        </p:blipFill>
        <p:spPr>
          <a:xfrm>
            <a:off x="174199" y="4901388"/>
            <a:ext cx="234034" cy="234034"/>
          </a:xfrm>
          <a:prstGeom prst="rect">
            <a:avLst/>
          </a:prstGeom>
          <a:noFill/>
          <a:ln>
            <a:noFill/>
          </a:ln>
        </p:spPr>
      </p:pic>
      <p:cxnSp>
        <p:nvCxnSpPr>
          <p:cNvPr id="573" name="Google Shape;573;p39"/>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574" name="Google Shape;574;p39"/>
          <p:cNvPicPr preferRelativeResize="0"/>
          <p:nvPr/>
        </p:nvPicPr>
        <p:blipFill rotWithShape="1">
          <a:blip r:embed="rId10">
            <a:alphaModFix/>
          </a:blip>
          <a:srcRect b="0" l="0" r="0" t="0"/>
          <a:stretch/>
        </p:blipFill>
        <p:spPr>
          <a:xfrm>
            <a:off x="11012303" y="5107704"/>
            <a:ext cx="1179692" cy="1745672"/>
          </a:xfrm>
          <a:prstGeom prst="rect">
            <a:avLst/>
          </a:prstGeom>
          <a:noFill/>
          <a:ln>
            <a:noFill/>
          </a:ln>
        </p:spPr>
      </p:pic>
      <p:pic>
        <p:nvPicPr>
          <p:cNvPr id="575" name="Google Shape;575;p39"/>
          <p:cNvPicPr preferRelativeResize="0"/>
          <p:nvPr/>
        </p:nvPicPr>
        <p:blipFill rotWithShape="1">
          <a:blip r:embed="rId11">
            <a:alphaModFix/>
          </a:blip>
          <a:srcRect b="0" l="0" r="0" t="0"/>
          <a:stretch/>
        </p:blipFill>
        <p:spPr>
          <a:xfrm>
            <a:off x="9769057" y="5107704"/>
            <a:ext cx="1179693" cy="1745673"/>
          </a:xfrm>
          <a:prstGeom prst="rect">
            <a:avLst/>
          </a:prstGeom>
          <a:noFill/>
          <a:ln>
            <a:noFill/>
          </a:ln>
        </p:spPr>
      </p:pic>
      <p:pic>
        <p:nvPicPr>
          <p:cNvPr id="576" name="Google Shape;576;p39"/>
          <p:cNvPicPr preferRelativeResize="0"/>
          <p:nvPr/>
        </p:nvPicPr>
        <p:blipFill rotWithShape="1">
          <a:blip r:embed="rId12">
            <a:alphaModFix/>
          </a:blip>
          <a:srcRect b="0" l="0" r="0" t="0"/>
          <a:stretch/>
        </p:blipFill>
        <p:spPr>
          <a:xfrm>
            <a:off x="8500104" y="5107704"/>
            <a:ext cx="1179692" cy="1745672"/>
          </a:xfrm>
          <a:prstGeom prst="rect">
            <a:avLst/>
          </a:prstGeom>
          <a:noFill/>
          <a:ln>
            <a:noFill/>
          </a:ln>
        </p:spPr>
      </p:pic>
      <p:pic>
        <p:nvPicPr>
          <p:cNvPr id="577" name="Google Shape;577;p39"/>
          <p:cNvPicPr preferRelativeResize="0"/>
          <p:nvPr/>
        </p:nvPicPr>
        <p:blipFill rotWithShape="1">
          <a:blip r:embed="rId13">
            <a:alphaModFix/>
          </a:blip>
          <a:srcRect b="0" l="0" r="0" t="0"/>
          <a:stretch/>
        </p:blipFill>
        <p:spPr>
          <a:xfrm>
            <a:off x="238153" y="68883"/>
            <a:ext cx="2120436" cy="531479"/>
          </a:xfrm>
          <a:prstGeom prst="rect">
            <a:avLst/>
          </a:prstGeom>
          <a:noFill/>
          <a:ln>
            <a:noFill/>
          </a:ln>
        </p:spPr>
      </p:pic>
      <p:pic>
        <p:nvPicPr>
          <p:cNvPr id="578" name="Google Shape;578;p39"/>
          <p:cNvPicPr preferRelativeResize="0"/>
          <p:nvPr/>
        </p:nvPicPr>
        <p:blipFill rotWithShape="1">
          <a:blip r:embed="rId14">
            <a:alphaModFix/>
          </a:blip>
          <a:srcRect b="0" l="0" r="0" t="0"/>
          <a:stretch/>
        </p:blipFill>
        <p:spPr>
          <a:xfrm>
            <a:off x="3623794" y="1510783"/>
            <a:ext cx="7631985" cy="4424339"/>
          </a:xfrm>
          <a:prstGeom prst="rect">
            <a:avLst/>
          </a:prstGeom>
          <a:noFill/>
          <a:ln>
            <a:noFill/>
          </a:ln>
          <a:effectLst>
            <a:outerShdw blurRad="292100" rotWithShape="0" algn="tl" dir="2700000" dist="139700">
              <a:srgbClr val="333333">
                <a:alpha val="64705"/>
              </a:srgbClr>
            </a:outerShdw>
          </a:effectLst>
        </p:spPr>
      </p:pic>
      <p:sp>
        <p:nvSpPr>
          <p:cNvPr id="579" name="Google Shape;579;p39"/>
          <p:cNvSpPr/>
          <p:nvPr/>
        </p:nvSpPr>
        <p:spPr>
          <a:xfrm>
            <a:off x="2687578" y="-7897"/>
            <a:ext cx="4485604" cy="1957092"/>
          </a:xfrm>
          <a:prstGeom prst="wedgeRectCallout">
            <a:avLst>
              <a:gd fmla="val -22872" name="adj1"/>
              <a:gd fmla="val 35401" name="adj2"/>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CAPA INGESTIÓN</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Como primer paso, los datos se obtienen desde </a:t>
            </a:r>
            <a:r>
              <a:rPr b="1" lang="es-ES" sz="1400">
                <a:solidFill>
                  <a:schemeClr val="dk1"/>
                </a:solidFill>
                <a:latin typeface="Calibri"/>
                <a:ea typeface="Calibri"/>
                <a:cs typeface="Calibri"/>
                <a:sym typeface="Calibri"/>
              </a:rPr>
              <a:t>múltiples</a:t>
            </a:r>
            <a:r>
              <a:rPr b="1" lang="es-ES" sz="1800">
                <a:solidFill>
                  <a:schemeClr val="dk1"/>
                </a:solidFill>
                <a:latin typeface="Calibri"/>
                <a:ea typeface="Calibri"/>
                <a:cs typeface="Calibri"/>
                <a:sym typeface="Calibri"/>
              </a:rPr>
              <a:t> </a:t>
            </a:r>
            <a:r>
              <a:rPr b="1" lang="es-ES" sz="1400">
                <a:solidFill>
                  <a:schemeClr val="dk1"/>
                </a:solidFill>
                <a:latin typeface="Calibri"/>
                <a:ea typeface="Calibri"/>
                <a:cs typeface="Calibri"/>
                <a:sym typeface="Calibri"/>
              </a:rPr>
              <a:t>fuentes</a:t>
            </a:r>
            <a:r>
              <a:rPr lang="es-ES" sz="1400">
                <a:solidFill>
                  <a:schemeClr val="lt1"/>
                </a:solidFill>
                <a:latin typeface="Calibri"/>
                <a:ea typeface="Calibri"/>
                <a:cs typeface="Calibri"/>
                <a:sym typeface="Calibri"/>
              </a:rPr>
              <a:t> con las cuales es necesario conectarse de algún modo. Hay que tener en cuenta que la gran mayoría de las fuentes son preexistentes a la creación del sistema Big Data que se esté desarrollando, por lo que </a:t>
            </a:r>
            <a:r>
              <a:rPr b="1" lang="es-ES" sz="1400">
                <a:solidFill>
                  <a:schemeClr val="dk1"/>
                </a:solidFill>
                <a:latin typeface="Calibri"/>
                <a:ea typeface="Calibri"/>
                <a:cs typeface="Calibri"/>
                <a:sym typeface="Calibri"/>
              </a:rPr>
              <a:t>es el sistema el que tiene que adaptarse a las fuentes</a:t>
            </a:r>
            <a:r>
              <a:rPr lang="es-ES" sz="1400">
                <a:solidFill>
                  <a:schemeClr val="lt1"/>
                </a:solidFill>
                <a:latin typeface="Calibri"/>
                <a:ea typeface="Calibri"/>
                <a:cs typeface="Calibri"/>
                <a:sym typeface="Calibri"/>
              </a:rPr>
              <a:t> y no a la inversa</a:t>
            </a:r>
            <a:endParaRPr sz="1400">
              <a:solidFill>
                <a:schemeClr val="lt1"/>
              </a:solidFill>
              <a:latin typeface="Calibri"/>
              <a:ea typeface="Calibri"/>
              <a:cs typeface="Calibri"/>
              <a:sym typeface="Calibri"/>
            </a:endParaRPr>
          </a:p>
        </p:txBody>
      </p:sp>
      <p:sp>
        <p:nvSpPr>
          <p:cNvPr id="580" name="Google Shape;580;p39"/>
          <p:cNvSpPr/>
          <p:nvPr/>
        </p:nvSpPr>
        <p:spPr>
          <a:xfrm>
            <a:off x="2689131" y="444974"/>
            <a:ext cx="4485604" cy="2286885"/>
          </a:xfrm>
          <a:prstGeom prst="wedgeRectCallout">
            <a:avLst>
              <a:gd fmla="val -21852" name="adj1"/>
              <a:gd fmla="val 44507" name="adj2"/>
            </a:avLst>
          </a:prstGeom>
          <a:gradFill>
            <a:gsLst>
              <a:gs pos="0">
                <a:srgbClr val="B0500F"/>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CAPA COLECCIÓN</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Una vez que se obtienen e interpretan los datos viene el trabajo relacionado con </a:t>
            </a:r>
            <a:r>
              <a:rPr b="1" lang="es-ES" sz="1400">
                <a:solidFill>
                  <a:schemeClr val="dk1"/>
                </a:solidFill>
                <a:latin typeface="Calibri"/>
                <a:ea typeface="Calibri"/>
                <a:cs typeface="Calibri"/>
                <a:sym typeface="Calibri"/>
              </a:rPr>
              <a:t>integrarlos para darles una estructura propia</a:t>
            </a:r>
            <a:r>
              <a:rPr lang="es-ES" sz="1400">
                <a:solidFill>
                  <a:schemeClr val="lt1"/>
                </a:solidFill>
                <a:latin typeface="Calibri"/>
                <a:ea typeface="Calibri"/>
                <a:cs typeface="Calibri"/>
                <a:sym typeface="Calibri"/>
              </a:rPr>
              <a:t>. Hay que tener en cuenta que las fuentes</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de datos pueden ser muchas y de naturaleza muy variada, cada una emitiendo información en un </a:t>
            </a:r>
            <a:r>
              <a:rPr b="1" lang="es-ES" sz="1400">
                <a:solidFill>
                  <a:schemeClr val="dk1"/>
                </a:solidFill>
                <a:latin typeface="Calibri"/>
                <a:ea typeface="Calibri"/>
                <a:cs typeface="Calibri"/>
                <a:sym typeface="Calibri"/>
              </a:rPr>
              <a:t>formato distinto</a:t>
            </a:r>
            <a:r>
              <a:rPr lang="es-ES" sz="1400">
                <a:solidFill>
                  <a:schemeClr val="lt1"/>
                </a:solidFill>
                <a:latin typeface="Calibri"/>
                <a:ea typeface="Calibri"/>
                <a:cs typeface="Calibri"/>
                <a:sym typeface="Calibri"/>
              </a:rPr>
              <a:t>, de modo que hay que </a:t>
            </a:r>
            <a:r>
              <a:rPr b="1" lang="es-ES" sz="1400">
                <a:solidFill>
                  <a:schemeClr val="dk1"/>
                </a:solidFill>
                <a:latin typeface="Calibri"/>
                <a:ea typeface="Calibri"/>
                <a:cs typeface="Calibri"/>
                <a:sym typeface="Calibri"/>
              </a:rPr>
              <a:t>unificarlo</a:t>
            </a:r>
            <a:r>
              <a:rPr lang="es-ES" sz="1400">
                <a:solidFill>
                  <a:schemeClr val="lt1"/>
                </a:solidFill>
                <a:latin typeface="Calibri"/>
                <a:ea typeface="Calibri"/>
                <a:cs typeface="Calibri"/>
                <a:sym typeface="Calibri"/>
              </a:rPr>
              <a:t> todo para representarlo como un </a:t>
            </a:r>
            <a:r>
              <a:rPr b="1" lang="es-ES" sz="1400">
                <a:solidFill>
                  <a:schemeClr val="dk1"/>
                </a:solidFill>
                <a:latin typeface="Calibri"/>
                <a:ea typeface="Calibri"/>
                <a:cs typeface="Calibri"/>
                <a:sym typeface="Calibri"/>
              </a:rPr>
              <a:t>único conjunto de datos</a:t>
            </a:r>
            <a:r>
              <a:rPr lang="es-ES" sz="1400">
                <a:solidFill>
                  <a:schemeClr val="lt1"/>
                </a:solidFill>
                <a:latin typeface="Calibri"/>
                <a:ea typeface="Calibri"/>
                <a:cs typeface="Calibri"/>
                <a:sym typeface="Calibri"/>
              </a:rPr>
              <a:t> con sentido y ya prácticamente listos para ser utilizados</a:t>
            </a:r>
            <a:endParaRPr/>
          </a:p>
        </p:txBody>
      </p:sp>
      <p:sp>
        <p:nvSpPr>
          <p:cNvPr id="581" name="Google Shape;581;p39"/>
          <p:cNvSpPr/>
          <p:nvPr/>
        </p:nvSpPr>
        <p:spPr>
          <a:xfrm>
            <a:off x="2685513" y="895188"/>
            <a:ext cx="4485604" cy="1581689"/>
          </a:xfrm>
          <a:prstGeom prst="wedgeRectCallout">
            <a:avLst>
              <a:gd fmla="val -22464" name="adj1"/>
              <a:gd fmla="val 31860" name="adj2"/>
            </a:avLst>
          </a:prstGeom>
          <a:gradFill>
            <a:gsLst>
              <a:gs pos="0">
                <a:srgbClr val="AA8000"/>
              </a:gs>
              <a:gs pos="48000">
                <a:srgbClr val="FFC107"/>
              </a:gs>
              <a:gs pos="100000">
                <a:srgbClr val="FFD966"/>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CAPA ALMACENAMIENTO</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Como no podía ser de otro modo, esa gran cantidad de datos que da origen al concepto Big Data debe ser almacenada, para lo cual se emplean </a:t>
            </a:r>
            <a:r>
              <a:rPr b="1" lang="es-ES" sz="1400">
                <a:solidFill>
                  <a:schemeClr val="dk1"/>
                </a:solidFill>
                <a:latin typeface="Calibri"/>
                <a:ea typeface="Calibri"/>
                <a:cs typeface="Calibri"/>
                <a:sym typeface="Calibri"/>
              </a:rPr>
              <a:t>sistemas de</a:t>
            </a:r>
            <a:endParaRPr/>
          </a:p>
          <a:p>
            <a:pPr indent="0" lvl="0" marL="0" marR="0" rtl="0" algn="l">
              <a:spcBef>
                <a:spcPts val="0"/>
              </a:spcBef>
              <a:spcAft>
                <a:spcPts val="0"/>
              </a:spcAft>
              <a:buNone/>
            </a:pPr>
            <a:r>
              <a:rPr b="1" lang="es-ES" sz="1400">
                <a:solidFill>
                  <a:schemeClr val="dk1"/>
                </a:solidFill>
                <a:latin typeface="Calibri"/>
                <a:ea typeface="Calibri"/>
                <a:cs typeface="Calibri"/>
                <a:sym typeface="Calibri"/>
              </a:rPr>
              <a:t>almacenamiento distribuido</a:t>
            </a:r>
            <a:r>
              <a:rPr lang="es-ES" sz="1400">
                <a:solidFill>
                  <a:schemeClr val="lt1"/>
                </a:solidFill>
                <a:latin typeface="Calibri"/>
                <a:ea typeface="Calibri"/>
                <a:cs typeface="Calibri"/>
                <a:sym typeface="Calibri"/>
              </a:rPr>
              <a:t> especialmente diseñados para ello.</a:t>
            </a:r>
            <a:endParaRPr/>
          </a:p>
        </p:txBody>
      </p:sp>
      <p:sp>
        <p:nvSpPr>
          <p:cNvPr id="582" name="Google Shape;582;p39"/>
          <p:cNvSpPr/>
          <p:nvPr/>
        </p:nvSpPr>
        <p:spPr>
          <a:xfrm>
            <a:off x="2692478" y="1302995"/>
            <a:ext cx="4485604" cy="1957092"/>
          </a:xfrm>
          <a:prstGeom prst="wedgeRectCallout">
            <a:avLst>
              <a:gd fmla="val -21648" name="adj1"/>
              <a:gd fmla="val 47549" name="adj2"/>
            </a:avLst>
          </a:prstGeom>
          <a:gradFill>
            <a:gsLst>
              <a:gs pos="0">
                <a:srgbClr val="2968A2"/>
              </a:gs>
              <a:gs pos="48000">
                <a:srgbClr val="5F9DD6"/>
              </a:gs>
              <a:gs pos="100000">
                <a:srgbClr val="9CC2E5"/>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CAPA DE PROCESAMIENTO</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Es la capa que </a:t>
            </a:r>
            <a:r>
              <a:rPr b="1" lang="es-ES" sz="1400">
                <a:solidFill>
                  <a:schemeClr val="dk1"/>
                </a:solidFill>
                <a:latin typeface="Calibri"/>
                <a:ea typeface="Calibri"/>
                <a:cs typeface="Calibri"/>
                <a:sym typeface="Calibri"/>
              </a:rPr>
              <a:t>provee de infraestructura</a:t>
            </a:r>
            <a:r>
              <a:rPr lang="es-ES" sz="1400">
                <a:solidFill>
                  <a:schemeClr val="lt1"/>
                </a:solidFill>
                <a:latin typeface="Calibri"/>
                <a:ea typeface="Calibri"/>
                <a:cs typeface="Calibri"/>
                <a:sym typeface="Calibri"/>
              </a:rPr>
              <a:t> a la siguiente capa (la de consulta y analítica) para poder tratar con gran cantidad de datos. Es decir, </a:t>
            </a:r>
            <a:r>
              <a:rPr b="1" lang="es-ES" sz="1400">
                <a:solidFill>
                  <a:schemeClr val="dk1"/>
                </a:solidFill>
                <a:latin typeface="Calibri"/>
                <a:ea typeface="Calibri"/>
                <a:cs typeface="Calibri"/>
                <a:sym typeface="Calibri"/>
              </a:rPr>
              <a:t>facilita</a:t>
            </a:r>
            <a:r>
              <a:rPr lang="es-ES" sz="1400">
                <a:solidFill>
                  <a:schemeClr val="lt1"/>
                </a:solidFill>
                <a:latin typeface="Calibri"/>
                <a:ea typeface="Calibri"/>
                <a:cs typeface="Calibri"/>
                <a:sym typeface="Calibri"/>
              </a:rPr>
              <a:t> el procesamiento (por lotes, en tiempo real, streaming o híbrido) pero únicamente hace lo que le está pidiendo la capa superior, </a:t>
            </a:r>
            <a:r>
              <a:rPr b="1" lang="es-ES" sz="1400">
                <a:solidFill>
                  <a:schemeClr val="dk1"/>
                </a:solidFill>
                <a:latin typeface="Calibri"/>
                <a:ea typeface="Calibri"/>
                <a:cs typeface="Calibri"/>
                <a:sym typeface="Calibri"/>
              </a:rPr>
              <a:t>no obteniendo valor del dato de por sí</a:t>
            </a:r>
            <a:endParaRPr/>
          </a:p>
        </p:txBody>
      </p:sp>
      <p:sp>
        <p:nvSpPr>
          <p:cNvPr id="583" name="Google Shape;583;p39"/>
          <p:cNvSpPr/>
          <p:nvPr/>
        </p:nvSpPr>
        <p:spPr>
          <a:xfrm>
            <a:off x="2679239" y="1792224"/>
            <a:ext cx="4485604" cy="1472388"/>
          </a:xfrm>
          <a:prstGeom prst="wedgeRectCallout">
            <a:avLst>
              <a:gd fmla="val -21241" name="adj1"/>
              <a:gd fmla="val 43869" name="adj2"/>
            </a:avLst>
          </a:prstGeom>
          <a:gradFill>
            <a:gsLst>
              <a:gs pos="0">
                <a:srgbClr val="4B732F"/>
              </a:gs>
              <a:gs pos="48000">
                <a:srgbClr val="73B148"/>
              </a:gs>
              <a:gs pos="100000">
                <a:srgbClr val="A8D08C"/>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CAPA DE CONSULTA Y ANALÍTICA</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Es la capa en la que se comienza a </a:t>
            </a:r>
            <a:r>
              <a:rPr b="1" lang="es-ES" sz="1400">
                <a:solidFill>
                  <a:schemeClr val="dk1"/>
                </a:solidFill>
                <a:latin typeface="Calibri"/>
                <a:ea typeface="Calibri"/>
                <a:cs typeface="Calibri"/>
                <a:sym typeface="Calibri"/>
              </a:rPr>
              <a:t>obtener valor al dato</a:t>
            </a:r>
            <a:r>
              <a:rPr lang="es-ES" sz="1400">
                <a:solidFill>
                  <a:schemeClr val="lt1"/>
                </a:solidFill>
                <a:latin typeface="Calibri"/>
                <a:ea typeface="Calibri"/>
                <a:cs typeface="Calibri"/>
                <a:sym typeface="Calibri"/>
              </a:rPr>
              <a:t>, realizando la </a:t>
            </a:r>
            <a:r>
              <a:rPr b="1" lang="es-ES" sz="1400">
                <a:solidFill>
                  <a:schemeClr val="dk1"/>
                </a:solidFill>
                <a:latin typeface="Calibri"/>
                <a:ea typeface="Calibri"/>
                <a:cs typeface="Calibri"/>
                <a:sym typeface="Calibri"/>
              </a:rPr>
              <a:t>estadística</a:t>
            </a:r>
            <a:r>
              <a:rPr lang="es-ES" sz="1400">
                <a:solidFill>
                  <a:schemeClr val="lt1"/>
                </a:solidFill>
                <a:latin typeface="Calibri"/>
                <a:ea typeface="Calibri"/>
                <a:cs typeface="Calibri"/>
                <a:sym typeface="Calibri"/>
              </a:rPr>
              <a:t>, algoritmia o análisis que se considere oportuno, para ello siempre basándose en la</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capa previa de procesamiento.</a:t>
            </a:r>
            <a:endParaRPr/>
          </a:p>
        </p:txBody>
      </p:sp>
      <p:sp>
        <p:nvSpPr>
          <p:cNvPr id="584" name="Google Shape;584;p39"/>
          <p:cNvSpPr/>
          <p:nvPr/>
        </p:nvSpPr>
        <p:spPr>
          <a:xfrm>
            <a:off x="2676369" y="2246044"/>
            <a:ext cx="4485604" cy="1752645"/>
          </a:xfrm>
          <a:prstGeom prst="wedgeRectCallout">
            <a:avLst>
              <a:gd fmla="val -19814" name="adj1"/>
              <a:gd fmla="val 37068" name="adj2"/>
            </a:avLst>
          </a:prstGeom>
          <a:gradFill>
            <a:gsLst>
              <a:gs pos="0">
                <a:srgbClr val="B0500F"/>
              </a:gs>
              <a:gs pos="48000">
                <a:srgbClr val="ED8037"/>
              </a:gs>
              <a:gs pos="100000">
                <a:srgbClr val="F4B081"/>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400">
                <a:solidFill>
                  <a:schemeClr val="lt1"/>
                </a:solidFill>
                <a:latin typeface="Calibri"/>
                <a:ea typeface="Calibri"/>
                <a:cs typeface="Calibri"/>
                <a:sym typeface="Calibri"/>
              </a:rPr>
              <a:t>CAPA DE VISUALIZACIÓN</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Es la capa con la que </a:t>
            </a:r>
            <a:r>
              <a:rPr b="1" lang="es-ES" sz="1400">
                <a:solidFill>
                  <a:schemeClr val="dk1"/>
                </a:solidFill>
                <a:latin typeface="Calibri"/>
                <a:ea typeface="Calibri"/>
                <a:cs typeface="Calibri"/>
                <a:sym typeface="Calibri"/>
              </a:rPr>
              <a:t>interacciona el usuario final</a:t>
            </a:r>
            <a:r>
              <a:rPr lang="es-ES" sz="1400">
                <a:solidFill>
                  <a:schemeClr val="lt1"/>
                </a:solidFill>
                <a:latin typeface="Calibri"/>
                <a:ea typeface="Calibri"/>
                <a:cs typeface="Calibri"/>
                <a:sym typeface="Calibri"/>
              </a:rPr>
              <a:t>, el cual puede consultar reportes estáticos o acceder a cuadros de mando interactivos con diversas visualizaciones y</a:t>
            </a:r>
            <a:endParaRPr/>
          </a:p>
          <a:p>
            <a:pPr indent="0" lvl="0" marL="0" marR="0" rtl="0" algn="l">
              <a:spcBef>
                <a:spcPts val="0"/>
              </a:spcBef>
              <a:spcAft>
                <a:spcPts val="0"/>
              </a:spcAft>
              <a:buNone/>
            </a:pPr>
            <a:r>
              <a:rPr lang="es-ES" sz="1400">
                <a:solidFill>
                  <a:schemeClr val="lt1"/>
                </a:solidFill>
                <a:latin typeface="Calibri"/>
                <a:ea typeface="Calibri"/>
                <a:cs typeface="Calibri"/>
                <a:sym typeface="Calibri"/>
              </a:rPr>
              <a:t>controles desde los cuales puede decidir qué información ver y cómo quiere verla representada. Desde esta capa es desde por lo general se toman las decisiones de negocio.</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0"/>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El paisaje de Big Data</a:t>
            </a:r>
            <a:endParaRPr sz="3200">
              <a:solidFill>
                <a:schemeClr val="lt1"/>
              </a:solidFill>
              <a:latin typeface="Calibri"/>
              <a:ea typeface="Calibri"/>
              <a:cs typeface="Calibri"/>
              <a:sym typeface="Calibri"/>
            </a:endParaRPr>
          </a:p>
        </p:txBody>
      </p:sp>
      <p:sp>
        <p:nvSpPr>
          <p:cNvPr id="590" name="Google Shape;590;p40"/>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40"/>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6.El paisaje de Big Data </a:t>
            </a:r>
            <a:endParaRPr/>
          </a:p>
        </p:txBody>
      </p:sp>
      <p:pic>
        <p:nvPicPr>
          <p:cNvPr id="592" name="Google Shape;592;p40"/>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593" name="Google Shape;593;p40"/>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594" name="Google Shape;594;p40"/>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595" name="Google Shape;595;p40"/>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596" name="Google Shape;596;p40"/>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597" name="Google Shape;597;p40"/>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598" name="Google Shape;598;p40"/>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599" name="Google Shape;599;p40"/>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600" name="Google Shape;600;p40"/>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601" name="Google Shape;601;p40"/>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602" name="Google Shape;602;p40"/>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603" name="Google Shape;603;p40"/>
          <p:cNvSpPr/>
          <p:nvPr/>
        </p:nvSpPr>
        <p:spPr>
          <a:xfrm>
            <a:off x="3652963" y="1643022"/>
            <a:ext cx="7742531" cy="3862596"/>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Podrás encontrar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rgbClr val="757070"/>
              </a:buClr>
              <a:buSzPts val="1400"/>
              <a:buFont typeface="Noto Sans Symbols"/>
              <a:buChar char="⮚"/>
            </a:pPr>
            <a:r>
              <a:rPr lang="es-ES" sz="1400">
                <a:solidFill>
                  <a:srgbClr val="757070"/>
                </a:solidFill>
                <a:latin typeface="Calibri"/>
                <a:ea typeface="Calibri"/>
                <a:cs typeface="Calibri"/>
                <a:sym typeface="Calibri"/>
              </a:rPr>
              <a:t>Plataforma </a:t>
            </a:r>
            <a:r>
              <a:rPr b="1" lang="es-ES" sz="1400">
                <a:solidFill>
                  <a:srgbClr val="92D050"/>
                </a:solidFill>
                <a:latin typeface="Calibri"/>
                <a:ea typeface="Calibri"/>
                <a:cs typeface="Calibri"/>
                <a:sym typeface="Calibri"/>
              </a:rPr>
              <a:t>Hadoop</a:t>
            </a:r>
            <a:endParaRPr b="1" sz="1400">
              <a:solidFill>
                <a:srgbClr val="92D050"/>
              </a:solidFill>
              <a:latin typeface="Calibri"/>
              <a:ea typeface="Calibri"/>
              <a:cs typeface="Calibri"/>
              <a:sym typeface="Calibri"/>
            </a:endParaRPr>
          </a:p>
          <a:p>
            <a:pPr indent="-285750" lvl="0" marL="285750" marR="0" rtl="0" algn="l">
              <a:lnSpc>
                <a:spcPct val="150000"/>
              </a:lnSpc>
              <a:spcBef>
                <a:spcPts val="0"/>
              </a:spcBef>
              <a:spcAft>
                <a:spcPts val="0"/>
              </a:spcAft>
              <a:buClr>
                <a:srgbClr val="757070"/>
              </a:buClr>
              <a:buSzPts val="1400"/>
              <a:buFont typeface="Noto Sans Symbols"/>
              <a:buChar char="⮚"/>
            </a:pPr>
            <a:r>
              <a:rPr lang="es-ES" sz="1400">
                <a:solidFill>
                  <a:srgbClr val="757070"/>
                </a:solidFill>
                <a:latin typeface="Calibri"/>
                <a:ea typeface="Calibri"/>
                <a:cs typeface="Calibri"/>
                <a:sym typeface="Calibri"/>
              </a:rPr>
              <a:t>Herramientas del </a:t>
            </a:r>
            <a:r>
              <a:rPr b="1" lang="es-ES" sz="1400">
                <a:solidFill>
                  <a:srgbClr val="00B0F0"/>
                </a:solidFill>
                <a:latin typeface="Calibri"/>
                <a:ea typeface="Calibri"/>
                <a:cs typeface="Calibri"/>
                <a:sym typeface="Calibri"/>
              </a:rPr>
              <a:t>Ecosistema</a:t>
            </a:r>
            <a:r>
              <a:rPr lang="es-ES" sz="1400">
                <a:solidFill>
                  <a:srgbClr val="757070"/>
                </a:solidFill>
                <a:latin typeface="Calibri"/>
                <a:ea typeface="Calibri"/>
                <a:cs typeface="Calibri"/>
                <a:sym typeface="Calibri"/>
              </a:rPr>
              <a:t> de Hadoop</a:t>
            </a:r>
            <a:endParaRPr sz="1400">
              <a:solidFill>
                <a:srgbClr val="757070"/>
              </a:solidFill>
              <a:latin typeface="Calibri"/>
              <a:ea typeface="Calibri"/>
              <a:cs typeface="Calibri"/>
              <a:sym typeface="Calibri"/>
            </a:endParaRPr>
          </a:p>
          <a:p>
            <a:pPr indent="-285750" lvl="0" marL="285750" marR="0" rtl="0" algn="l">
              <a:lnSpc>
                <a:spcPct val="150000"/>
              </a:lnSpc>
              <a:spcBef>
                <a:spcPts val="0"/>
              </a:spcBef>
              <a:spcAft>
                <a:spcPts val="0"/>
              </a:spcAft>
              <a:buClr>
                <a:srgbClr val="7030A0"/>
              </a:buClr>
              <a:buSzPts val="1400"/>
              <a:buFont typeface="Noto Sans Symbols"/>
              <a:buChar char="⮚"/>
            </a:pPr>
            <a:r>
              <a:rPr b="1" lang="es-ES" sz="1400">
                <a:solidFill>
                  <a:srgbClr val="7030A0"/>
                </a:solidFill>
                <a:latin typeface="Calibri"/>
                <a:ea typeface="Calibri"/>
                <a:cs typeface="Calibri"/>
                <a:sym typeface="Calibri"/>
              </a:rPr>
              <a:t>Spark</a:t>
            </a:r>
            <a:r>
              <a:rPr lang="es-ES" sz="1400">
                <a:solidFill>
                  <a:srgbClr val="757070"/>
                </a:solidFill>
                <a:latin typeface="Calibri"/>
                <a:ea typeface="Calibri"/>
                <a:cs typeface="Calibri"/>
                <a:sym typeface="Calibri"/>
              </a:rPr>
              <a:t>, como plataforma enfocada a </a:t>
            </a:r>
            <a:r>
              <a:rPr b="1" lang="es-ES" sz="1400">
                <a:solidFill>
                  <a:srgbClr val="757070"/>
                </a:solidFill>
                <a:latin typeface="Calibri"/>
                <a:ea typeface="Calibri"/>
                <a:cs typeface="Calibri"/>
                <a:sym typeface="Calibri"/>
              </a:rPr>
              <a:t>procesamiento en tiempo real y/o streaming</a:t>
            </a:r>
            <a:r>
              <a:rPr lang="es-ES" sz="1400">
                <a:solidFill>
                  <a:srgbClr val="757070"/>
                </a:solidFill>
                <a:latin typeface="Calibri"/>
                <a:ea typeface="Calibri"/>
                <a:cs typeface="Calibri"/>
                <a:sym typeface="Calibri"/>
              </a:rPr>
              <a:t>, capaz de interactuar con muchas de las herramientas ya disponibles en el ecosistema Hadoop</a:t>
            </a:r>
            <a:endParaRPr sz="1400">
              <a:solidFill>
                <a:srgbClr val="757070"/>
              </a:solidFill>
              <a:latin typeface="Calibri"/>
              <a:ea typeface="Calibri"/>
              <a:cs typeface="Calibri"/>
              <a:sym typeface="Calibri"/>
            </a:endParaRPr>
          </a:p>
          <a:p>
            <a:pPr indent="-285750" lvl="0" marL="285750" marR="0" rtl="0" algn="l">
              <a:lnSpc>
                <a:spcPct val="150000"/>
              </a:lnSpc>
              <a:spcBef>
                <a:spcPts val="0"/>
              </a:spcBef>
              <a:spcAft>
                <a:spcPts val="0"/>
              </a:spcAft>
              <a:buClr>
                <a:srgbClr val="757070"/>
              </a:buClr>
              <a:buSzPts val="1400"/>
              <a:buFont typeface="Noto Sans Symbols"/>
              <a:buChar char="⮚"/>
            </a:pPr>
            <a:r>
              <a:rPr lang="es-ES" sz="1400">
                <a:solidFill>
                  <a:srgbClr val="757070"/>
                </a:solidFill>
                <a:latin typeface="Calibri"/>
                <a:ea typeface="Calibri"/>
                <a:cs typeface="Calibri"/>
                <a:sym typeface="Calibri"/>
              </a:rPr>
              <a:t>Bases de datos </a:t>
            </a:r>
            <a:r>
              <a:rPr b="1" lang="es-ES" sz="1400">
                <a:solidFill>
                  <a:srgbClr val="92D050"/>
                </a:solidFill>
                <a:latin typeface="Calibri"/>
                <a:ea typeface="Calibri"/>
                <a:cs typeface="Calibri"/>
                <a:sym typeface="Calibri"/>
              </a:rPr>
              <a:t>NoSQL</a:t>
            </a:r>
            <a:r>
              <a:rPr lang="es-ES" sz="1400">
                <a:solidFill>
                  <a:srgbClr val="757070"/>
                </a:solidFill>
                <a:latin typeface="Calibri"/>
                <a:ea typeface="Calibri"/>
                <a:cs typeface="Calibri"/>
                <a:sym typeface="Calibri"/>
              </a:rPr>
              <a:t> para el procesamiento distribuido</a:t>
            </a:r>
            <a:endParaRPr/>
          </a:p>
          <a:p>
            <a:pPr indent="-285750" lvl="0" marL="285750" marR="0" rtl="0" algn="l">
              <a:lnSpc>
                <a:spcPct val="150000"/>
              </a:lnSpc>
              <a:spcBef>
                <a:spcPts val="0"/>
              </a:spcBef>
              <a:spcAft>
                <a:spcPts val="0"/>
              </a:spcAft>
              <a:buClr>
                <a:srgbClr val="757070"/>
              </a:buClr>
              <a:buSzPts val="1400"/>
              <a:buFont typeface="Noto Sans Symbols"/>
              <a:buChar char="⮚"/>
            </a:pPr>
            <a:r>
              <a:rPr lang="es-ES" sz="1400">
                <a:solidFill>
                  <a:srgbClr val="757070"/>
                </a:solidFill>
                <a:latin typeface="Calibri"/>
                <a:ea typeface="Calibri"/>
                <a:cs typeface="Calibri"/>
                <a:sym typeface="Calibri"/>
              </a:rPr>
              <a:t>Diversas</a:t>
            </a:r>
            <a:r>
              <a:rPr lang="es-ES" sz="1400">
                <a:solidFill>
                  <a:srgbClr val="00B0F0"/>
                </a:solidFill>
                <a:latin typeface="Calibri"/>
                <a:ea typeface="Calibri"/>
                <a:cs typeface="Calibri"/>
                <a:sym typeface="Calibri"/>
              </a:rPr>
              <a:t> </a:t>
            </a:r>
            <a:r>
              <a:rPr b="1" lang="es-ES" sz="1400">
                <a:solidFill>
                  <a:srgbClr val="00B0F0"/>
                </a:solidFill>
                <a:latin typeface="Calibri"/>
                <a:ea typeface="Calibri"/>
                <a:cs typeface="Calibri"/>
                <a:sym typeface="Calibri"/>
              </a:rPr>
              <a:t>herramientas para analítica</a:t>
            </a:r>
            <a:r>
              <a:rPr lang="es-ES" sz="1400">
                <a:solidFill>
                  <a:srgbClr val="757070"/>
                </a:solidFill>
                <a:latin typeface="Calibri"/>
                <a:ea typeface="Calibri"/>
                <a:cs typeface="Calibri"/>
                <a:sym typeface="Calibri"/>
              </a:rPr>
              <a:t>, las cuales se pueden a su vez subclasificar.</a:t>
            </a:r>
            <a:endParaRPr/>
          </a:p>
          <a:p>
            <a:pPr indent="-285750" lvl="0" marL="285750" marR="0" rtl="0" algn="l">
              <a:lnSpc>
                <a:spcPct val="150000"/>
              </a:lnSpc>
              <a:spcBef>
                <a:spcPts val="0"/>
              </a:spcBef>
              <a:spcAft>
                <a:spcPts val="0"/>
              </a:spcAft>
              <a:buClr>
                <a:srgbClr val="757070"/>
              </a:buClr>
              <a:buSzPts val="1400"/>
              <a:buFont typeface="Noto Sans Symbols"/>
              <a:buChar char="⮚"/>
            </a:pPr>
            <a:r>
              <a:rPr lang="es-ES" sz="1400">
                <a:solidFill>
                  <a:srgbClr val="757070"/>
                </a:solidFill>
                <a:latin typeface="Calibri"/>
                <a:ea typeface="Calibri"/>
                <a:cs typeface="Calibri"/>
                <a:sym typeface="Calibri"/>
              </a:rPr>
              <a:t>Diversas </a:t>
            </a:r>
            <a:r>
              <a:rPr b="1" lang="es-ES" sz="1400">
                <a:solidFill>
                  <a:srgbClr val="7030A0"/>
                </a:solidFill>
                <a:latin typeface="Calibri"/>
                <a:ea typeface="Calibri"/>
                <a:cs typeface="Calibri"/>
                <a:sym typeface="Calibri"/>
              </a:rPr>
              <a:t>herramientas para visualización</a:t>
            </a:r>
            <a:r>
              <a:rPr lang="es-ES" sz="1400">
                <a:solidFill>
                  <a:srgbClr val="757070"/>
                </a:solidFill>
                <a:latin typeface="Calibri"/>
                <a:ea typeface="Calibri"/>
                <a:cs typeface="Calibri"/>
                <a:sym typeface="Calibri"/>
              </a:rPr>
              <a:t>.</a:t>
            </a:r>
            <a:endParaRPr/>
          </a:p>
          <a:p>
            <a:pPr indent="-285750" lvl="0" marL="285750" marR="0" rtl="0" algn="l">
              <a:lnSpc>
                <a:spcPct val="150000"/>
              </a:lnSpc>
              <a:spcBef>
                <a:spcPts val="0"/>
              </a:spcBef>
              <a:spcAft>
                <a:spcPts val="0"/>
              </a:spcAft>
              <a:buClr>
                <a:srgbClr val="757070"/>
              </a:buClr>
              <a:buSzPts val="1400"/>
              <a:buFont typeface="Noto Sans Symbols"/>
              <a:buChar char="⮚"/>
            </a:pPr>
            <a:r>
              <a:rPr lang="es-ES" sz="1400">
                <a:solidFill>
                  <a:srgbClr val="757070"/>
                </a:solidFill>
                <a:latin typeface="Calibri"/>
                <a:ea typeface="Calibri"/>
                <a:cs typeface="Calibri"/>
                <a:sym typeface="Calibri"/>
              </a:rPr>
              <a:t>Diversas </a:t>
            </a:r>
            <a:r>
              <a:rPr b="1" lang="es-ES" sz="1400">
                <a:solidFill>
                  <a:srgbClr val="92D050"/>
                </a:solidFill>
                <a:latin typeface="Calibri"/>
                <a:ea typeface="Calibri"/>
                <a:cs typeface="Calibri"/>
                <a:sym typeface="Calibri"/>
              </a:rPr>
              <a:t>aplicaciones específicas</a:t>
            </a:r>
            <a:r>
              <a:rPr lang="es-ES" sz="1400">
                <a:solidFill>
                  <a:srgbClr val="757070"/>
                </a:solidFill>
                <a:latin typeface="Calibri"/>
                <a:ea typeface="Calibri"/>
                <a:cs typeface="Calibri"/>
                <a:sym typeface="Calibri"/>
              </a:rPr>
              <a:t> se nutren de o interaccionan con alguna de las herramientas ya comentadas.</a:t>
            </a:r>
            <a:endParaRPr sz="1400">
              <a:solidFill>
                <a:srgbClr val="75707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¿Por qué Big Data?</a:t>
            </a:r>
            <a:endParaRPr/>
          </a:p>
        </p:txBody>
      </p:sp>
      <p:sp>
        <p:nvSpPr>
          <p:cNvPr id="109" name="Google Shape;109;p15"/>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111" name="Google Shape;111;p15"/>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112" name="Google Shape;112;p15"/>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113" name="Google Shape;113;p15"/>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114" name="Google Shape;114;p15"/>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115" name="Google Shape;115;p15"/>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116" name="Google Shape;116;p15"/>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117" name="Google Shape;117;p15"/>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118" name="Google Shape;118;p15"/>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119" name="Google Shape;119;p15"/>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120" name="Google Shape;120;p15"/>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121" name="Google Shape;121;p15"/>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122" name="Google Shape;122;p15"/>
          <p:cNvSpPr/>
          <p:nvPr/>
        </p:nvSpPr>
        <p:spPr>
          <a:xfrm>
            <a:off x="3652963" y="1643022"/>
            <a:ext cx="7028873" cy="4031873"/>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5Vs </a:t>
            </a:r>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b="1" lang="es-ES" sz="1800">
                <a:solidFill>
                  <a:srgbClr val="92D050"/>
                </a:solidFill>
                <a:latin typeface="Calibri"/>
                <a:ea typeface="Calibri"/>
                <a:cs typeface="Calibri"/>
                <a:sym typeface="Calibri"/>
              </a:rPr>
              <a:t>Volumen: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lang="es-ES" sz="1600">
                <a:solidFill>
                  <a:srgbClr val="7F7F7F"/>
                </a:solidFill>
                <a:latin typeface="Calibri"/>
                <a:ea typeface="Calibri"/>
                <a:cs typeface="Calibri"/>
                <a:sym typeface="Calibri"/>
              </a:rPr>
              <a:t>La gran cantidad de bytes de información que los componen.</a:t>
            </a:r>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b="1" lang="es-ES" sz="1800">
                <a:solidFill>
                  <a:srgbClr val="92D050"/>
                </a:solidFill>
                <a:latin typeface="Calibri"/>
                <a:ea typeface="Calibri"/>
                <a:cs typeface="Calibri"/>
                <a:sym typeface="Calibri"/>
              </a:rPr>
              <a:t>Velocidad: </a:t>
            </a:r>
            <a:endParaRPr/>
          </a:p>
          <a:p>
            <a:pPr indent="0" lvl="0" marL="0" marR="0" rtl="0" algn="l">
              <a:spcBef>
                <a:spcPts val="0"/>
              </a:spcBef>
              <a:spcAft>
                <a:spcPts val="0"/>
              </a:spcAft>
              <a:buNone/>
            </a:pPr>
            <a:r>
              <a:t/>
            </a:r>
            <a:endParaRPr b="1" sz="1600">
              <a:solidFill>
                <a:srgbClr val="AEABAB"/>
              </a:solidFill>
              <a:latin typeface="Calibri"/>
              <a:ea typeface="Calibri"/>
              <a:cs typeface="Calibri"/>
              <a:sym typeface="Calibri"/>
            </a:endParaRPr>
          </a:p>
          <a:p>
            <a:pPr indent="0" lvl="0" marL="0" marR="0" rtl="0" algn="l">
              <a:spcBef>
                <a:spcPts val="0"/>
              </a:spcBef>
              <a:spcAft>
                <a:spcPts val="0"/>
              </a:spcAft>
              <a:buNone/>
            </a:pPr>
            <a:r>
              <a:rPr lang="es-ES" sz="1600">
                <a:solidFill>
                  <a:srgbClr val="7F7F7F"/>
                </a:solidFill>
                <a:latin typeface="Calibri"/>
                <a:ea typeface="Calibri"/>
                <a:cs typeface="Calibri"/>
                <a:sym typeface="Calibri"/>
              </a:rPr>
              <a:t>Se calcula que en  el  mundo se generan cada </a:t>
            </a:r>
            <a:r>
              <a:rPr lang="es-ES" sz="1600">
                <a:solidFill>
                  <a:srgbClr val="00B0F0"/>
                </a:solidFill>
                <a:latin typeface="Calibri"/>
                <a:ea typeface="Calibri"/>
                <a:cs typeface="Calibri"/>
                <a:sym typeface="Calibri"/>
              </a:rPr>
              <a:t>60 segundos:</a:t>
            </a:r>
            <a:endParaRPr/>
          </a:p>
          <a:p>
            <a:pPr indent="0" lvl="0" marL="0" marR="0" rtl="0" algn="l">
              <a:spcBef>
                <a:spcPts val="0"/>
              </a:spcBef>
              <a:spcAft>
                <a:spcPts val="0"/>
              </a:spcAft>
              <a:buNone/>
            </a:pPr>
            <a:r>
              <a:t/>
            </a:r>
            <a:endParaRPr sz="1600">
              <a:solidFill>
                <a:srgbClr val="00B0F0"/>
              </a:solidFill>
              <a:latin typeface="Calibri"/>
              <a:ea typeface="Calibri"/>
              <a:cs typeface="Calibri"/>
              <a:sym typeface="Calibri"/>
            </a:endParaRPr>
          </a:p>
          <a:p>
            <a:pPr indent="-285750" lvl="1" marL="742950" marR="0" rtl="0" algn="l">
              <a:spcBef>
                <a:spcPts val="0"/>
              </a:spcBef>
              <a:spcAft>
                <a:spcPts val="0"/>
              </a:spcAft>
              <a:buClr>
                <a:srgbClr val="7F7F7F"/>
              </a:buClr>
              <a:buSzPts val="1400"/>
              <a:buFont typeface="Noto Sans Symbols"/>
              <a:buChar char="⮚"/>
            </a:pPr>
            <a:r>
              <a:rPr b="0" i="0" lang="es-ES" sz="1400" u="none" cap="none" strike="noStrike">
                <a:solidFill>
                  <a:srgbClr val="7F7F7F"/>
                </a:solidFill>
                <a:latin typeface="Calibri"/>
                <a:ea typeface="Calibri"/>
                <a:cs typeface="Calibri"/>
                <a:sym typeface="Calibri"/>
              </a:rPr>
              <a:t>350.000 </a:t>
            </a:r>
            <a:r>
              <a:rPr b="0" i="0" lang="es-ES" sz="1400" u="none" cap="none" strike="noStrike">
                <a:solidFill>
                  <a:srgbClr val="00B0F0"/>
                </a:solidFill>
                <a:latin typeface="Calibri"/>
                <a:ea typeface="Calibri"/>
                <a:cs typeface="Calibri"/>
                <a:sym typeface="Calibri"/>
              </a:rPr>
              <a:t>tweets</a:t>
            </a:r>
            <a:r>
              <a:rPr b="0" i="0" lang="es-ES" sz="1400" u="none" cap="none" strike="noStrike">
                <a:solidFill>
                  <a:srgbClr val="7F7F7F"/>
                </a:solidFill>
                <a:latin typeface="Calibri"/>
                <a:ea typeface="Calibri"/>
                <a:cs typeface="Calibri"/>
                <a:sym typeface="Calibri"/>
              </a:rPr>
              <a:t>.</a:t>
            </a:r>
            <a:endParaRPr/>
          </a:p>
          <a:p>
            <a:pPr indent="-285750" lvl="1" marL="742950" marR="0" rtl="0" algn="l">
              <a:spcBef>
                <a:spcPts val="0"/>
              </a:spcBef>
              <a:spcAft>
                <a:spcPts val="0"/>
              </a:spcAft>
              <a:buClr>
                <a:srgbClr val="7F7F7F"/>
              </a:buClr>
              <a:buSzPts val="1400"/>
              <a:buFont typeface="Noto Sans Symbols"/>
              <a:buChar char="⮚"/>
            </a:pPr>
            <a:r>
              <a:rPr b="0" i="0" lang="es-ES" sz="1400" u="none" cap="none" strike="noStrike">
                <a:solidFill>
                  <a:srgbClr val="7F7F7F"/>
                </a:solidFill>
                <a:latin typeface="Calibri"/>
                <a:ea typeface="Calibri"/>
                <a:cs typeface="Calibri"/>
                <a:sym typeface="Calibri"/>
              </a:rPr>
              <a:t>300 horas de vídeo subidos a  </a:t>
            </a:r>
            <a:r>
              <a:rPr b="0" i="0" lang="es-ES" sz="1400" u="none" cap="none" strike="noStrike">
                <a:solidFill>
                  <a:srgbClr val="7030A0"/>
                </a:solidFill>
                <a:latin typeface="Calibri"/>
                <a:ea typeface="Calibri"/>
                <a:cs typeface="Calibri"/>
                <a:sym typeface="Calibri"/>
              </a:rPr>
              <a:t>YouTube</a:t>
            </a:r>
            <a:r>
              <a:rPr b="0" i="0" lang="es-ES" sz="1400" u="none" cap="none" strike="noStrike">
                <a:solidFill>
                  <a:srgbClr val="7F7F7F"/>
                </a:solidFill>
                <a:latin typeface="Calibri"/>
                <a:ea typeface="Calibri"/>
                <a:cs typeface="Calibri"/>
                <a:sym typeface="Calibri"/>
              </a:rPr>
              <a:t>  (más los  que  se  suban  a  otras plataformas).</a:t>
            </a:r>
            <a:endParaRPr/>
          </a:p>
          <a:p>
            <a:pPr indent="-285750" lvl="1" marL="742950" marR="0" rtl="0" algn="l">
              <a:spcBef>
                <a:spcPts val="0"/>
              </a:spcBef>
              <a:spcAft>
                <a:spcPts val="0"/>
              </a:spcAft>
              <a:buClr>
                <a:srgbClr val="7F7F7F"/>
              </a:buClr>
              <a:buSzPts val="1400"/>
              <a:buFont typeface="Noto Sans Symbols"/>
              <a:buChar char="⮚"/>
            </a:pPr>
            <a:r>
              <a:rPr b="0" i="0" lang="es-ES" sz="1400" u="none" cap="none" strike="noStrike">
                <a:solidFill>
                  <a:srgbClr val="7F7F7F"/>
                </a:solidFill>
                <a:latin typeface="Calibri"/>
                <a:ea typeface="Calibri"/>
                <a:cs typeface="Calibri"/>
                <a:sym typeface="Calibri"/>
              </a:rPr>
              <a:t>171 millones de  </a:t>
            </a:r>
            <a:r>
              <a:rPr b="0" i="0" lang="es-ES" sz="1400" u="none" cap="none" strike="noStrike">
                <a:solidFill>
                  <a:srgbClr val="00B0F0"/>
                </a:solidFill>
                <a:latin typeface="Calibri"/>
                <a:ea typeface="Calibri"/>
                <a:cs typeface="Calibri"/>
                <a:sym typeface="Calibri"/>
              </a:rPr>
              <a:t>correos electrónicos</a:t>
            </a:r>
            <a:r>
              <a:rPr b="0" i="0" lang="es-ES" sz="1400" u="none" cap="none" strike="noStrike">
                <a:solidFill>
                  <a:srgbClr val="7F7F7F"/>
                </a:solidFill>
                <a:latin typeface="Calibri"/>
                <a:ea typeface="Calibri"/>
                <a:cs typeface="Calibri"/>
                <a:sym typeface="Calibri"/>
              </a:rPr>
              <a:t>.</a:t>
            </a:r>
            <a:endParaRPr/>
          </a:p>
          <a:p>
            <a:pPr indent="-285750" lvl="1" marL="742950" marR="0" rtl="0" algn="l">
              <a:spcBef>
                <a:spcPts val="0"/>
              </a:spcBef>
              <a:spcAft>
                <a:spcPts val="0"/>
              </a:spcAft>
              <a:buClr>
                <a:srgbClr val="7F7F7F"/>
              </a:buClr>
              <a:buSzPts val="1400"/>
              <a:buFont typeface="Noto Sans Symbols"/>
              <a:buChar char="⮚"/>
            </a:pPr>
            <a:r>
              <a:rPr b="0" i="0" lang="es-ES" sz="1400" u="none" cap="none" strike="noStrike">
                <a:solidFill>
                  <a:srgbClr val="7F7F7F"/>
                </a:solidFill>
                <a:latin typeface="Calibri"/>
                <a:ea typeface="Calibri"/>
                <a:cs typeface="Calibri"/>
                <a:sym typeface="Calibri"/>
              </a:rPr>
              <a:t>330 GBs de información generados por </a:t>
            </a:r>
            <a:r>
              <a:rPr b="0" i="0" lang="es-ES" sz="1400" u="none" cap="none" strike="noStrike">
                <a:solidFill>
                  <a:srgbClr val="7030A0"/>
                </a:solidFill>
                <a:latin typeface="Calibri"/>
                <a:ea typeface="Calibri"/>
                <a:cs typeface="Calibri"/>
                <a:sym typeface="Calibri"/>
              </a:rPr>
              <a:t>sensores</a:t>
            </a:r>
            <a:r>
              <a:rPr b="0" i="0" lang="es-ES" sz="1400" u="none" cap="none" strike="noStrike">
                <a:solidFill>
                  <a:srgbClr val="7F7F7F"/>
                </a:solidFill>
                <a:latin typeface="Calibri"/>
                <a:ea typeface="Calibri"/>
                <a:cs typeface="Calibri"/>
                <a:sym typeface="Calibri"/>
              </a:rPr>
              <a:t> de motores de aviones comerciales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¿Por qué Big Data?</a:t>
            </a:r>
            <a:endParaRPr/>
          </a:p>
        </p:txBody>
      </p:sp>
      <p:sp>
        <p:nvSpPr>
          <p:cNvPr id="128" name="Google Shape;128;p16"/>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6"/>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130" name="Google Shape;130;p16"/>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131" name="Google Shape;131;p16"/>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132" name="Google Shape;132;p16"/>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133" name="Google Shape;133;p16"/>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134" name="Google Shape;134;p16"/>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135" name="Google Shape;135;p16"/>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136" name="Google Shape;136;p16"/>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137" name="Google Shape;137;p16"/>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138" name="Google Shape;138;p16"/>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139" name="Google Shape;139;p16"/>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140" name="Google Shape;140;p16"/>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141" name="Google Shape;141;p16"/>
          <p:cNvSpPr/>
          <p:nvPr/>
        </p:nvSpPr>
        <p:spPr>
          <a:xfrm>
            <a:off x="3652963" y="1643022"/>
            <a:ext cx="7028873" cy="4124206"/>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5Vs </a:t>
            </a:r>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b="1" lang="es-ES" sz="1800">
                <a:solidFill>
                  <a:srgbClr val="92D050"/>
                </a:solidFill>
                <a:latin typeface="Calibri"/>
                <a:ea typeface="Calibri"/>
                <a:cs typeface="Calibri"/>
                <a:sym typeface="Calibri"/>
              </a:rPr>
              <a:t>Variedad: </a:t>
            </a:r>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b="1" lang="es-ES" sz="1600">
                <a:solidFill>
                  <a:srgbClr val="7F7F7F"/>
                </a:solidFill>
                <a:latin typeface="Calibri"/>
                <a:ea typeface="Calibri"/>
                <a:cs typeface="Calibri"/>
                <a:sym typeface="Calibri"/>
              </a:rPr>
              <a:t>Datos </a:t>
            </a:r>
            <a:r>
              <a:rPr b="1" lang="es-ES" sz="1600">
                <a:solidFill>
                  <a:srgbClr val="00B0F0"/>
                </a:solidFill>
                <a:latin typeface="Calibri"/>
                <a:ea typeface="Calibri"/>
                <a:cs typeface="Calibri"/>
                <a:sym typeface="Calibri"/>
              </a:rPr>
              <a:t>Estructurados</a:t>
            </a:r>
            <a:r>
              <a:rPr b="1" lang="es-ES" sz="1600">
                <a:solidFill>
                  <a:srgbClr val="7F7F7F"/>
                </a:solidFill>
                <a:latin typeface="Calibri"/>
                <a:ea typeface="Calibri"/>
                <a:cs typeface="Calibri"/>
                <a:sym typeface="Calibri"/>
              </a:rPr>
              <a:t> </a:t>
            </a:r>
            <a:endParaRPr b="1" sz="1600">
              <a:solidFill>
                <a:srgbClr val="7F7F7F"/>
              </a:solidFill>
              <a:latin typeface="Calibri"/>
              <a:ea typeface="Calibri"/>
              <a:cs typeface="Calibri"/>
              <a:sym typeface="Calibri"/>
            </a:endParaRPr>
          </a:p>
          <a:p>
            <a:pPr indent="0" lvl="0" marL="0" marR="0" rtl="0" algn="l">
              <a:spcBef>
                <a:spcPts val="0"/>
              </a:spcBef>
              <a:spcAft>
                <a:spcPts val="0"/>
              </a:spcAft>
              <a:buNone/>
            </a:pPr>
            <a:r>
              <a:t/>
            </a:r>
            <a:endParaRPr sz="1600">
              <a:solidFill>
                <a:srgbClr val="7F7F7F"/>
              </a:solidFill>
              <a:latin typeface="Calibri"/>
              <a:ea typeface="Calibri"/>
              <a:cs typeface="Calibri"/>
              <a:sym typeface="Calibri"/>
            </a:endParaRPr>
          </a:p>
          <a:p>
            <a:pPr indent="-285750" lvl="1" marL="742950" marR="0" rtl="0" algn="l">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Los existentes en registros (filas) de bases de datos (típicamente relacionales), los cuales existen dentro de tablas con un esquema definido que nos indica de qué tipo de datos es cada una de las columnas (entero, decimal, textual, fecha, ...)</a:t>
            </a:r>
            <a:endParaRPr/>
          </a:p>
          <a:p>
            <a:pPr indent="0" lvl="0" marL="0" marR="0" rtl="0" algn="l">
              <a:spcBef>
                <a:spcPts val="0"/>
              </a:spcBef>
              <a:spcAft>
                <a:spcPts val="0"/>
              </a:spcAft>
              <a:buNone/>
            </a:pPr>
            <a:r>
              <a:t/>
            </a:r>
            <a:endParaRPr sz="1600">
              <a:solidFill>
                <a:srgbClr val="7F7F7F"/>
              </a:solidFill>
              <a:latin typeface="Calibri"/>
              <a:ea typeface="Calibri"/>
              <a:cs typeface="Calibri"/>
              <a:sym typeface="Calibri"/>
            </a:endParaRPr>
          </a:p>
          <a:p>
            <a:pPr indent="0" lvl="0" marL="0" marR="0" rtl="0" algn="l">
              <a:spcBef>
                <a:spcPts val="0"/>
              </a:spcBef>
              <a:spcAft>
                <a:spcPts val="0"/>
              </a:spcAft>
              <a:buNone/>
            </a:pPr>
            <a:r>
              <a:rPr b="1" lang="es-ES" sz="1600">
                <a:solidFill>
                  <a:srgbClr val="7F7F7F"/>
                </a:solidFill>
                <a:latin typeface="Calibri"/>
                <a:ea typeface="Calibri"/>
                <a:cs typeface="Calibri"/>
                <a:sym typeface="Calibri"/>
              </a:rPr>
              <a:t>Datos </a:t>
            </a:r>
            <a:r>
              <a:rPr b="1" lang="es-ES" sz="1600">
                <a:solidFill>
                  <a:srgbClr val="00B0F0"/>
                </a:solidFill>
                <a:latin typeface="Calibri"/>
                <a:ea typeface="Calibri"/>
                <a:cs typeface="Calibri"/>
                <a:sym typeface="Calibri"/>
              </a:rPr>
              <a:t>No</a:t>
            </a:r>
            <a:r>
              <a:rPr b="1" lang="es-ES" sz="1600">
                <a:solidFill>
                  <a:srgbClr val="7F7F7F"/>
                </a:solidFill>
                <a:latin typeface="Calibri"/>
                <a:ea typeface="Calibri"/>
                <a:cs typeface="Calibri"/>
                <a:sym typeface="Calibri"/>
              </a:rPr>
              <a:t> Estructurados</a:t>
            </a:r>
            <a:endParaRPr/>
          </a:p>
          <a:p>
            <a:pPr indent="0" lvl="0" marL="0" marR="0" rtl="0" algn="l">
              <a:spcBef>
                <a:spcPts val="0"/>
              </a:spcBef>
              <a:spcAft>
                <a:spcPts val="0"/>
              </a:spcAft>
              <a:buNone/>
            </a:pPr>
            <a:r>
              <a:t/>
            </a:r>
            <a:endParaRPr b="1" sz="1600">
              <a:solidFill>
                <a:srgbClr val="7F7F7F"/>
              </a:solidFill>
              <a:latin typeface="Calibri"/>
              <a:ea typeface="Calibri"/>
              <a:cs typeface="Calibri"/>
              <a:sym typeface="Calibri"/>
            </a:endParaRPr>
          </a:p>
          <a:p>
            <a:pPr indent="-285750" lvl="1" marL="742950" marR="0" rtl="0" algn="l">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Aquellos que no están regidos por un esquema. Por ejemplo: Vídeos, Imágenes y Audios</a:t>
            </a:r>
            <a:endParaRPr b="0" i="0" sz="1600" u="none" cap="none" strike="noStrike">
              <a:solidFill>
                <a:srgbClr val="7F7F7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7"/>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¿Por qué Big Data?</a:t>
            </a:r>
            <a:endParaRPr/>
          </a:p>
        </p:txBody>
      </p:sp>
      <p:sp>
        <p:nvSpPr>
          <p:cNvPr id="147" name="Google Shape;147;p17"/>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7"/>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149" name="Google Shape;149;p17"/>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150" name="Google Shape;150;p17"/>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151" name="Google Shape;151;p17"/>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152" name="Google Shape;152;p17"/>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153" name="Google Shape;153;p17"/>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154" name="Google Shape;154;p17"/>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155" name="Google Shape;155;p17"/>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156" name="Google Shape;156;p17"/>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157" name="Google Shape;157;p17"/>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158" name="Google Shape;158;p17"/>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159" name="Google Shape;159;p17"/>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160" name="Google Shape;160;p17"/>
          <p:cNvSpPr/>
          <p:nvPr/>
        </p:nvSpPr>
        <p:spPr>
          <a:xfrm>
            <a:off x="3652963" y="1643022"/>
            <a:ext cx="7028873" cy="4124206"/>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5Vs </a:t>
            </a:r>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b="1" lang="es-ES" sz="1800">
                <a:solidFill>
                  <a:srgbClr val="92D050"/>
                </a:solidFill>
                <a:latin typeface="Calibri"/>
                <a:ea typeface="Calibri"/>
                <a:cs typeface="Calibri"/>
                <a:sym typeface="Calibri"/>
              </a:rPr>
              <a:t>Variedad: </a:t>
            </a:r>
            <a:endParaRPr/>
          </a:p>
          <a:p>
            <a:pPr indent="0" lvl="0" marL="0" marR="0" rtl="0" algn="l">
              <a:spcBef>
                <a:spcPts val="0"/>
              </a:spcBef>
              <a:spcAft>
                <a:spcPts val="0"/>
              </a:spcAft>
              <a:buNone/>
            </a:pPr>
            <a:r>
              <a:t/>
            </a:r>
            <a:endParaRPr b="1" sz="1800">
              <a:solidFill>
                <a:srgbClr val="92D050"/>
              </a:solidFill>
              <a:latin typeface="Calibri"/>
              <a:ea typeface="Calibri"/>
              <a:cs typeface="Calibri"/>
              <a:sym typeface="Calibri"/>
            </a:endParaRPr>
          </a:p>
          <a:p>
            <a:pPr indent="0" lvl="0" marL="0" marR="0" rtl="0" algn="l">
              <a:spcBef>
                <a:spcPts val="0"/>
              </a:spcBef>
              <a:spcAft>
                <a:spcPts val="0"/>
              </a:spcAft>
              <a:buNone/>
            </a:pPr>
            <a:r>
              <a:rPr b="1" lang="es-ES" sz="1600">
                <a:solidFill>
                  <a:srgbClr val="7F7F7F"/>
                </a:solidFill>
                <a:latin typeface="Calibri"/>
                <a:ea typeface="Calibri"/>
                <a:cs typeface="Calibri"/>
                <a:sym typeface="Calibri"/>
              </a:rPr>
              <a:t>Datos </a:t>
            </a:r>
            <a:r>
              <a:rPr b="1" lang="es-ES" sz="1600">
                <a:solidFill>
                  <a:srgbClr val="00B0F0"/>
                </a:solidFill>
                <a:latin typeface="Calibri"/>
                <a:ea typeface="Calibri"/>
                <a:cs typeface="Calibri"/>
                <a:sym typeface="Calibri"/>
              </a:rPr>
              <a:t>Semiestructurados:</a:t>
            </a:r>
            <a:endParaRPr/>
          </a:p>
          <a:p>
            <a:pPr indent="0" lvl="0" marL="0" marR="0" rtl="0" algn="l">
              <a:spcBef>
                <a:spcPts val="0"/>
              </a:spcBef>
              <a:spcAft>
                <a:spcPts val="0"/>
              </a:spcAft>
              <a:buNone/>
            </a:pPr>
            <a:r>
              <a:t/>
            </a:r>
            <a:endParaRPr b="1" sz="1600">
              <a:solidFill>
                <a:srgbClr val="00B0F0"/>
              </a:solidFill>
              <a:latin typeface="Calibri"/>
              <a:ea typeface="Calibri"/>
              <a:cs typeface="Calibri"/>
              <a:sym typeface="Calibri"/>
            </a:endParaRPr>
          </a:p>
          <a:p>
            <a:pPr indent="-285750" lvl="1" marL="742950" marR="0" rtl="0" algn="l">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Son datos definidos según una cierta estructura pero que no tienen naturaleza relacional, es decir, no son registros de una tabla con un esquema determinado: CSV, XML, JSON …</a:t>
            </a:r>
            <a:endParaRPr b="0" i="0" sz="1600" u="none" cap="none" strike="noStrike">
              <a:solidFill>
                <a:srgbClr val="7F7F7F"/>
              </a:solidFill>
              <a:latin typeface="Calibri"/>
              <a:ea typeface="Calibri"/>
              <a:cs typeface="Calibri"/>
              <a:sym typeface="Calibri"/>
            </a:endParaRPr>
          </a:p>
          <a:p>
            <a:pPr indent="0" lvl="0" marL="0" marR="0" rtl="0" algn="l">
              <a:spcBef>
                <a:spcPts val="0"/>
              </a:spcBef>
              <a:spcAft>
                <a:spcPts val="0"/>
              </a:spcAft>
              <a:buNone/>
            </a:pPr>
            <a:r>
              <a:t/>
            </a:r>
            <a:endParaRPr sz="1600">
              <a:solidFill>
                <a:srgbClr val="7F7F7F"/>
              </a:solidFill>
              <a:latin typeface="Calibri"/>
              <a:ea typeface="Calibri"/>
              <a:cs typeface="Calibri"/>
              <a:sym typeface="Calibri"/>
            </a:endParaRPr>
          </a:p>
          <a:p>
            <a:pPr indent="0" lvl="0" marL="0" marR="0" rtl="0" algn="l">
              <a:spcBef>
                <a:spcPts val="0"/>
              </a:spcBef>
              <a:spcAft>
                <a:spcPts val="0"/>
              </a:spcAft>
              <a:buNone/>
            </a:pPr>
            <a:r>
              <a:rPr b="1" lang="es-ES" sz="1600">
                <a:solidFill>
                  <a:srgbClr val="00B0F0"/>
                </a:solidFill>
                <a:latin typeface="Calibri"/>
                <a:ea typeface="Calibri"/>
                <a:cs typeface="Calibri"/>
                <a:sym typeface="Calibri"/>
              </a:rPr>
              <a:t>Metadatos:</a:t>
            </a:r>
            <a:endParaRPr/>
          </a:p>
          <a:p>
            <a:pPr indent="0" lvl="0" marL="0" marR="0" rtl="0" algn="l">
              <a:spcBef>
                <a:spcPts val="0"/>
              </a:spcBef>
              <a:spcAft>
                <a:spcPts val="0"/>
              </a:spcAft>
              <a:buNone/>
            </a:pPr>
            <a:r>
              <a:t/>
            </a:r>
            <a:endParaRPr b="1" sz="1600">
              <a:solidFill>
                <a:srgbClr val="00B0F0"/>
              </a:solidFill>
              <a:latin typeface="Calibri"/>
              <a:ea typeface="Calibri"/>
              <a:cs typeface="Calibri"/>
              <a:sym typeface="Calibri"/>
            </a:endParaRPr>
          </a:p>
          <a:p>
            <a:pPr indent="-285750" lvl="1" marL="742950" marR="0" rtl="0" algn="l">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Los metadatos son </a:t>
            </a:r>
            <a:r>
              <a:rPr b="0" i="0" lang="es-ES" sz="1600" u="none" cap="none" strike="noStrike">
                <a:solidFill>
                  <a:srgbClr val="7030A0"/>
                </a:solidFill>
                <a:latin typeface="Calibri"/>
                <a:ea typeface="Calibri"/>
                <a:cs typeface="Calibri"/>
                <a:sym typeface="Calibri"/>
              </a:rPr>
              <a:t>datos extra</a:t>
            </a:r>
            <a:r>
              <a:rPr b="0" i="0" lang="es-ES" sz="1600" u="none" cap="none" strike="noStrike">
                <a:solidFill>
                  <a:srgbClr val="7F7F7F"/>
                </a:solidFill>
                <a:latin typeface="Calibri"/>
                <a:ea typeface="Calibri"/>
                <a:cs typeface="Calibri"/>
                <a:sym typeface="Calibri"/>
              </a:rPr>
              <a:t> (muchas veces generados de forma automática) que se guardan acerca de los propios datos para favorecer su interpretabilidad posterior.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Clusters de computadoras</a:t>
            </a:r>
            <a:endParaRPr sz="3200">
              <a:solidFill>
                <a:schemeClr val="lt1"/>
              </a:solidFill>
              <a:latin typeface="Calibri"/>
              <a:ea typeface="Calibri"/>
              <a:cs typeface="Calibri"/>
              <a:sym typeface="Calibri"/>
            </a:endParaRPr>
          </a:p>
        </p:txBody>
      </p:sp>
      <p:sp>
        <p:nvSpPr>
          <p:cNvPr id="166" name="Google Shape;166;p18"/>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8"/>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168" name="Google Shape;168;p18"/>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169" name="Google Shape;169;p18"/>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170" name="Google Shape;170;p18"/>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171" name="Google Shape;171;p18"/>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172" name="Google Shape;172;p18"/>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173" name="Google Shape;173;p18"/>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174" name="Google Shape;174;p18"/>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175" name="Google Shape;175;p18"/>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176" name="Google Shape;176;p18"/>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177" name="Google Shape;177;p18"/>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178" name="Google Shape;178;p18"/>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179" name="Google Shape;179;p18"/>
          <p:cNvSpPr/>
          <p:nvPr/>
        </p:nvSpPr>
        <p:spPr>
          <a:xfrm>
            <a:off x="3652963" y="1643022"/>
            <a:ext cx="7028873" cy="2939266"/>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¿Qué es un cluster? Definición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lang="es-ES" sz="1800">
                <a:solidFill>
                  <a:schemeClr val="dk1"/>
                </a:solidFill>
                <a:latin typeface="Calibri"/>
                <a:ea typeface="Calibri"/>
                <a:cs typeface="Calibri"/>
                <a:sym typeface="Calibri"/>
              </a:rPr>
              <a:t>Es un </a:t>
            </a:r>
            <a:r>
              <a:rPr b="1" lang="es-ES" sz="1800">
                <a:solidFill>
                  <a:srgbClr val="92D050"/>
                </a:solidFill>
                <a:latin typeface="Calibri"/>
                <a:ea typeface="Calibri"/>
                <a:cs typeface="Calibri"/>
                <a:sym typeface="Calibri"/>
              </a:rPr>
              <a:t>conjunto</a:t>
            </a:r>
            <a:r>
              <a:rPr lang="es-ES" sz="1800">
                <a:solidFill>
                  <a:schemeClr val="dk1"/>
                </a:solidFill>
                <a:latin typeface="Calibri"/>
                <a:ea typeface="Calibri"/>
                <a:cs typeface="Calibri"/>
                <a:sym typeface="Calibri"/>
              </a:rPr>
              <a:t> de computadoras </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None/>
            </a:pPr>
            <a:r>
              <a:rPr lang="es-ES" sz="1800">
                <a:solidFill>
                  <a:schemeClr val="dk1"/>
                </a:solidFill>
                <a:latin typeface="Calibri"/>
                <a:ea typeface="Calibri"/>
                <a:cs typeface="Calibri"/>
                <a:sym typeface="Calibri"/>
              </a:rPr>
              <a:t>llamados </a:t>
            </a:r>
            <a:r>
              <a:rPr b="1" lang="es-ES" sz="1800">
                <a:solidFill>
                  <a:srgbClr val="7030A0"/>
                </a:solidFill>
                <a:latin typeface="Calibri"/>
                <a:ea typeface="Calibri"/>
                <a:cs typeface="Calibri"/>
                <a:sym typeface="Calibri"/>
              </a:rPr>
              <a:t>servidores o nodos</a:t>
            </a:r>
            <a:r>
              <a:rPr lang="es-ES" sz="1800">
                <a:solidFill>
                  <a:schemeClr val="dk1"/>
                </a:solidFill>
                <a:latin typeface="Calibri"/>
                <a:ea typeface="Calibri"/>
                <a:cs typeface="Calibri"/>
                <a:sym typeface="Calibri"/>
              </a:rPr>
              <a:t> </a:t>
            </a:r>
            <a:endParaRPr/>
          </a:p>
          <a:p>
            <a:pPr indent="0" lvl="0" marL="0" marR="0" rtl="0" algn="ctr">
              <a:lnSpc>
                <a:spcPct val="150000"/>
              </a:lnSpc>
              <a:spcBef>
                <a:spcPts val="0"/>
              </a:spcBef>
              <a:spcAft>
                <a:spcPts val="0"/>
              </a:spcAft>
              <a:buNone/>
            </a:pPr>
            <a:r>
              <a:rPr b="1" lang="es-ES" sz="1800">
                <a:solidFill>
                  <a:srgbClr val="00B0F0"/>
                </a:solidFill>
                <a:latin typeface="Calibri"/>
                <a:ea typeface="Calibri"/>
                <a:cs typeface="Calibri"/>
                <a:sym typeface="Calibri"/>
              </a:rPr>
              <a:t>conectados</a:t>
            </a:r>
            <a:r>
              <a:rPr lang="es-ES" sz="1800">
                <a:solidFill>
                  <a:schemeClr val="dk1"/>
                </a:solidFill>
                <a:latin typeface="Calibri"/>
                <a:ea typeface="Calibri"/>
                <a:cs typeface="Calibri"/>
                <a:sym typeface="Calibri"/>
              </a:rPr>
              <a:t> entre sí mediante red </a:t>
            </a:r>
            <a:endParaRPr/>
          </a:p>
          <a:p>
            <a:pPr indent="0" lvl="0" marL="0" marR="0" rtl="0" algn="ctr">
              <a:lnSpc>
                <a:spcPct val="150000"/>
              </a:lnSpc>
              <a:spcBef>
                <a:spcPts val="0"/>
              </a:spcBef>
              <a:spcAft>
                <a:spcPts val="0"/>
              </a:spcAft>
              <a:buNone/>
            </a:pPr>
            <a:r>
              <a:rPr lang="es-ES" sz="1800">
                <a:solidFill>
                  <a:schemeClr val="dk1"/>
                </a:solidFill>
                <a:latin typeface="Calibri"/>
                <a:ea typeface="Calibri"/>
                <a:cs typeface="Calibri"/>
                <a:sym typeface="Calibri"/>
              </a:rPr>
              <a:t>trabajan como </a:t>
            </a:r>
            <a:r>
              <a:rPr b="1" lang="es-ES" sz="1800">
                <a:solidFill>
                  <a:srgbClr val="92D050"/>
                </a:solidFill>
                <a:latin typeface="Calibri"/>
                <a:ea typeface="Calibri"/>
                <a:cs typeface="Calibri"/>
                <a:sym typeface="Calibri"/>
              </a:rPr>
              <a:t>una única unidad</a:t>
            </a:r>
            <a:r>
              <a:rPr lang="es-ES" sz="1800">
                <a:solidFill>
                  <a:schemeClr val="dk1"/>
                </a:solidFill>
                <a:latin typeface="Calibri"/>
                <a:ea typeface="Calibri"/>
                <a:cs typeface="Calibri"/>
                <a:sym typeface="Calibri"/>
              </a:rPr>
              <a:t> </a:t>
            </a:r>
            <a:endParaRPr/>
          </a:p>
          <a:p>
            <a:pPr indent="0" lvl="0" marL="0" marR="0" rtl="0" algn="ctr">
              <a:lnSpc>
                <a:spcPct val="150000"/>
              </a:lnSpc>
              <a:spcBef>
                <a:spcPts val="0"/>
              </a:spcBef>
              <a:spcAft>
                <a:spcPts val="0"/>
              </a:spcAft>
              <a:buNone/>
            </a:pPr>
            <a:r>
              <a:rPr lang="es-ES" sz="1800">
                <a:solidFill>
                  <a:schemeClr val="dk1"/>
                </a:solidFill>
                <a:latin typeface="Calibri"/>
                <a:ea typeface="Calibri"/>
                <a:cs typeface="Calibri"/>
                <a:sym typeface="Calibri"/>
              </a:rPr>
              <a:t>que resuelven cargas de </a:t>
            </a:r>
            <a:r>
              <a:rPr b="1" lang="es-ES" sz="1800">
                <a:solidFill>
                  <a:srgbClr val="00B0F0"/>
                </a:solidFill>
                <a:latin typeface="Calibri"/>
                <a:ea typeface="Calibri"/>
                <a:cs typeface="Calibri"/>
                <a:sym typeface="Calibri"/>
              </a:rPr>
              <a:t>trabajo de forma conjunta</a:t>
            </a:r>
            <a:r>
              <a:rPr lang="es-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Clusters de computadoras</a:t>
            </a:r>
            <a:endParaRPr sz="3200">
              <a:solidFill>
                <a:schemeClr val="lt1"/>
              </a:solidFill>
              <a:latin typeface="Calibri"/>
              <a:ea typeface="Calibri"/>
              <a:cs typeface="Calibri"/>
              <a:sym typeface="Calibri"/>
            </a:endParaRPr>
          </a:p>
        </p:txBody>
      </p:sp>
      <p:sp>
        <p:nvSpPr>
          <p:cNvPr id="185" name="Google Shape;185;p19"/>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9"/>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187" name="Google Shape;187;p19"/>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188" name="Google Shape;188;p19"/>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189" name="Google Shape;189;p19"/>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190" name="Google Shape;190;p19"/>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191" name="Google Shape;191;p19"/>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192" name="Google Shape;192;p19"/>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193" name="Google Shape;193;p19"/>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194" name="Google Shape;194;p19"/>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195" name="Google Shape;195;p19"/>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196" name="Google Shape;196;p19"/>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197" name="Google Shape;197;p19"/>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198" name="Google Shape;198;p19"/>
          <p:cNvSpPr/>
          <p:nvPr/>
        </p:nvSpPr>
        <p:spPr>
          <a:xfrm>
            <a:off x="3652963" y="1643022"/>
            <a:ext cx="7742531" cy="3631763"/>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Ventajas de un cluster</a:t>
            </a:r>
            <a:endParaRPr b="1" sz="3200">
              <a:solidFill>
                <a:schemeClr val="accent5"/>
              </a:solidFill>
              <a:latin typeface="Arial Rounded"/>
              <a:ea typeface="Arial Rounded"/>
              <a:cs typeface="Arial Rounded"/>
              <a:sym typeface="Arial Rounded"/>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Alto rendimiento</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Los trabajos se pueden </a:t>
            </a:r>
            <a:r>
              <a:rPr b="1" lang="es-ES" sz="1600">
                <a:solidFill>
                  <a:srgbClr val="7030A0"/>
                </a:solidFill>
                <a:latin typeface="Calibri"/>
                <a:ea typeface="Calibri"/>
                <a:cs typeface="Calibri"/>
                <a:sym typeface="Calibri"/>
              </a:rPr>
              <a:t>paralelizar</a:t>
            </a:r>
            <a:r>
              <a:rPr lang="es-ES" sz="1600">
                <a:solidFill>
                  <a:srgbClr val="7F7F7F"/>
                </a:solidFill>
                <a:latin typeface="Calibri"/>
                <a:ea typeface="Calibri"/>
                <a:cs typeface="Calibri"/>
                <a:sym typeface="Calibri"/>
              </a:rPr>
              <a:t>  (las tareas, subtareas…  se resuelven antes)</a:t>
            </a:r>
            <a:endParaRPr b="1" sz="1600">
              <a:solidFill>
                <a:srgbClr val="92D050"/>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Alta disponibilidad</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Los nodos se </a:t>
            </a:r>
            <a:r>
              <a:rPr b="1" lang="es-ES" sz="1600">
                <a:solidFill>
                  <a:srgbClr val="7030A0"/>
                </a:solidFill>
                <a:latin typeface="Calibri"/>
                <a:ea typeface="Calibri"/>
                <a:cs typeface="Calibri"/>
                <a:sym typeface="Calibri"/>
              </a:rPr>
              <a:t>monitorizan</a:t>
            </a:r>
            <a:r>
              <a:rPr lang="es-ES" sz="1600">
                <a:solidFill>
                  <a:srgbClr val="7F7F7F"/>
                </a:solidFill>
                <a:latin typeface="Calibri"/>
                <a:ea typeface="Calibri"/>
                <a:cs typeface="Calibri"/>
                <a:sym typeface="Calibri"/>
              </a:rPr>
              <a:t> para detectar la carga y fallos lo antes posible: </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Rearrancando un</a:t>
            </a:r>
            <a:r>
              <a:rPr b="0" i="0" lang="es-ES" sz="1600" u="none" cap="none" strike="noStrike">
                <a:solidFill>
                  <a:srgbClr val="00B0F0"/>
                </a:solidFill>
                <a:latin typeface="Calibri"/>
                <a:ea typeface="Calibri"/>
                <a:cs typeface="Calibri"/>
                <a:sym typeface="Calibri"/>
              </a:rPr>
              <a:t> nodo caído</a:t>
            </a:r>
            <a:r>
              <a:rPr b="0" i="0" lang="es-ES" sz="1600" u="none" cap="none" strike="noStrike">
                <a:solidFill>
                  <a:srgbClr val="7F7F7F"/>
                </a:solidFill>
                <a:latin typeface="Calibri"/>
                <a:ea typeface="Calibri"/>
                <a:cs typeface="Calibri"/>
                <a:sym typeface="Calibri"/>
              </a:rPr>
              <a:t> o arrancando un </a:t>
            </a:r>
            <a:r>
              <a:rPr b="0" i="0" lang="es-ES" sz="1600" u="none" cap="none" strike="noStrike">
                <a:solidFill>
                  <a:srgbClr val="00B0F0"/>
                </a:solidFill>
                <a:latin typeface="Calibri"/>
                <a:ea typeface="Calibri"/>
                <a:cs typeface="Calibri"/>
                <a:sym typeface="Calibri"/>
              </a:rPr>
              <a:t>nuevo nodo</a:t>
            </a:r>
            <a:r>
              <a:rPr b="0" i="0" lang="es-ES" sz="1600" u="none" cap="none" strike="noStrike">
                <a:solidFill>
                  <a:srgbClr val="7F7F7F"/>
                </a:solidFill>
                <a:latin typeface="Calibri"/>
                <a:ea typeface="Calibri"/>
                <a:cs typeface="Calibri"/>
                <a:sym typeface="Calibri"/>
              </a:rPr>
              <a:t> para suplirlo. </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Respondiendo las peticiones desde otro nodo del clúster que también contenga una </a:t>
            </a:r>
            <a:r>
              <a:rPr b="0" i="0" lang="es-ES" sz="1600" u="none" cap="none" strike="noStrike">
                <a:solidFill>
                  <a:srgbClr val="00B0F0"/>
                </a:solidFill>
                <a:latin typeface="Calibri"/>
                <a:ea typeface="Calibri"/>
                <a:cs typeface="Calibri"/>
                <a:sym typeface="Calibri"/>
              </a:rPr>
              <a:t>réplica</a:t>
            </a:r>
            <a:r>
              <a:rPr b="0" i="0" lang="es-ES" sz="1600" u="none" cap="none" strike="noStrike">
                <a:solidFill>
                  <a:srgbClr val="7F7F7F"/>
                </a:solidFill>
                <a:latin typeface="Calibri"/>
                <a:ea typeface="Calibri"/>
                <a:cs typeface="Calibri"/>
                <a:sym typeface="Calibri"/>
              </a:rPr>
              <a:t> de esos datos.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Clusters de computadoras</a:t>
            </a:r>
            <a:endParaRPr sz="3200">
              <a:solidFill>
                <a:schemeClr val="lt1"/>
              </a:solidFill>
              <a:latin typeface="Calibri"/>
              <a:ea typeface="Calibri"/>
              <a:cs typeface="Calibri"/>
              <a:sym typeface="Calibri"/>
            </a:endParaRPr>
          </a:p>
        </p:txBody>
      </p:sp>
      <p:sp>
        <p:nvSpPr>
          <p:cNvPr id="204" name="Google Shape;204;p20"/>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20"/>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206" name="Google Shape;206;p20"/>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207" name="Google Shape;207;p20"/>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208" name="Google Shape;208;p20"/>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209" name="Google Shape;209;p20"/>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210" name="Google Shape;210;p20"/>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211" name="Google Shape;211;p20"/>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212" name="Google Shape;212;p20"/>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213" name="Google Shape;213;p20"/>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214" name="Google Shape;214;p20"/>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215" name="Google Shape;215;p20"/>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216" name="Google Shape;216;p20"/>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217" name="Google Shape;217;p20"/>
          <p:cNvSpPr/>
          <p:nvPr/>
        </p:nvSpPr>
        <p:spPr>
          <a:xfrm>
            <a:off x="3652963" y="1643022"/>
            <a:ext cx="7742531" cy="3493264"/>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Ventajas de un cluster</a:t>
            </a:r>
            <a:endParaRPr b="1" sz="3200">
              <a:solidFill>
                <a:schemeClr val="accent5"/>
              </a:solidFill>
              <a:latin typeface="Arial Rounded"/>
              <a:ea typeface="Arial Rounded"/>
              <a:cs typeface="Arial Rounded"/>
              <a:sym typeface="Arial Rounded"/>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Equilibrado de carga</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Mediante </a:t>
            </a:r>
            <a:r>
              <a:rPr lang="es-ES" sz="1600">
                <a:solidFill>
                  <a:srgbClr val="7030A0"/>
                </a:solidFill>
                <a:latin typeface="Calibri"/>
                <a:ea typeface="Calibri"/>
                <a:cs typeface="Calibri"/>
                <a:sym typeface="Calibri"/>
              </a:rPr>
              <a:t>algoritmos</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El tamaño del trabajo. </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El estado de carga de cada nodo. </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La potencia de procesamiento de cada nodo.</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Evitar </a:t>
            </a:r>
            <a:r>
              <a:rPr lang="es-ES" sz="1600">
                <a:solidFill>
                  <a:srgbClr val="00B0F0"/>
                </a:solidFill>
                <a:latin typeface="Calibri"/>
                <a:ea typeface="Calibri"/>
                <a:cs typeface="Calibri"/>
                <a:sym typeface="Calibri"/>
              </a:rPr>
              <a:t>cuellos de botella</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Evitar el </a:t>
            </a:r>
            <a:r>
              <a:rPr lang="es-ES" sz="1600">
                <a:solidFill>
                  <a:srgbClr val="7030A0"/>
                </a:solidFill>
                <a:latin typeface="Calibri"/>
                <a:ea typeface="Calibri"/>
                <a:cs typeface="Calibri"/>
                <a:sym typeface="Calibri"/>
              </a:rPr>
              <a:t>aumento de latencia</a:t>
            </a:r>
            <a:r>
              <a:rPr lang="es-ES" sz="1600">
                <a:solidFill>
                  <a:srgbClr val="7F7F7F"/>
                </a:solidFill>
                <a:latin typeface="Calibri"/>
                <a:ea typeface="Calibri"/>
                <a:cs typeface="Calibri"/>
                <a:sym typeface="Calibri"/>
              </a:rPr>
              <a:t> entre nodos </a:t>
            </a:r>
            <a:r>
              <a:rPr lang="es-ES" sz="1600">
                <a:solidFill>
                  <a:srgbClr val="7030A0"/>
                </a:solidFill>
                <a:latin typeface="Calibri"/>
                <a:ea typeface="Calibri"/>
                <a:cs typeface="Calibri"/>
                <a:sym typeface="Calibri"/>
              </a:rPr>
              <a:t>sobrecargados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p:nvPr/>
        </p:nvSpPr>
        <p:spPr>
          <a:xfrm>
            <a:off x="3759207" y="314036"/>
            <a:ext cx="7296727" cy="738909"/>
          </a:xfrm>
          <a:prstGeom prst="roundRect">
            <a:avLst>
              <a:gd fmla="val 16667" name="adj"/>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3200">
                <a:solidFill>
                  <a:schemeClr val="lt1"/>
                </a:solidFill>
                <a:latin typeface="Calibri"/>
                <a:ea typeface="Calibri"/>
                <a:cs typeface="Calibri"/>
                <a:sym typeface="Calibri"/>
              </a:rPr>
              <a:t>Clusters de computadoras</a:t>
            </a:r>
            <a:endParaRPr sz="3200">
              <a:solidFill>
                <a:schemeClr val="lt1"/>
              </a:solidFill>
              <a:latin typeface="Calibri"/>
              <a:ea typeface="Calibri"/>
              <a:cs typeface="Calibri"/>
              <a:sym typeface="Calibri"/>
            </a:endParaRPr>
          </a:p>
        </p:txBody>
      </p:sp>
      <p:sp>
        <p:nvSpPr>
          <p:cNvPr id="223" name="Google Shape;223;p21"/>
          <p:cNvSpPr/>
          <p:nvPr/>
        </p:nvSpPr>
        <p:spPr>
          <a:xfrm>
            <a:off x="2475336" y="0"/>
            <a:ext cx="138546" cy="6858000"/>
          </a:xfrm>
          <a:prstGeom prst="rect">
            <a:avLst/>
          </a:prstGeom>
          <a:solidFill>
            <a:schemeClr val="accent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1"/>
          <p:cNvSpPr/>
          <p:nvPr/>
        </p:nvSpPr>
        <p:spPr>
          <a:xfrm>
            <a:off x="403090" y="600362"/>
            <a:ext cx="1955499" cy="46166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s-ES" sz="1400">
                <a:solidFill>
                  <a:schemeClr val="accent5"/>
                </a:solidFill>
                <a:latin typeface="Calibri"/>
                <a:ea typeface="Calibri"/>
                <a:cs typeface="Calibri"/>
                <a:sym typeface="Calibri"/>
              </a:rPr>
              <a:t>ÍNDICE</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1.Por qué Big Data</a:t>
            </a:r>
            <a:endParaRPr/>
          </a:p>
          <a:p>
            <a:pPr indent="0" lvl="0" marL="0" marR="0" rtl="0" algn="l">
              <a:lnSpc>
                <a:spcPct val="150000"/>
              </a:lnSpc>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200">
                <a:solidFill>
                  <a:schemeClr val="accent5"/>
                </a:solidFill>
                <a:latin typeface="Calibri"/>
                <a:ea typeface="Calibri"/>
                <a:cs typeface="Calibri"/>
                <a:sym typeface="Calibri"/>
              </a:rPr>
              <a:t>2.Clusters de computadoras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3.Conceptos de almacenamiento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4.Conceptos de procesamiento de datos</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5.La arquitectura por capas de Big Data</a:t>
            </a:r>
            <a:endParaRPr/>
          </a:p>
          <a:p>
            <a:pPr indent="0" lvl="0" marL="0" marR="0" rtl="0" algn="l">
              <a:lnSpc>
                <a:spcPct val="150000"/>
              </a:lnSpc>
              <a:spcBef>
                <a:spcPts val="0"/>
              </a:spcBef>
              <a:spcAft>
                <a:spcPts val="0"/>
              </a:spcAft>
              <a:buNone/>
            </a:pPr>
            <a:r>
              <a:t/>
            </a:r>
            <a:endParaRPr sz="1200">
              <a:solidFill>
                <a:srgbClr val="BFBFBF"/>
              </a:solidFill>
              <a:latin typeface="Calibri"/>
              <a:ea typeface="Calibri"/>
              <a:cs typeface="Calibri"/>
              <a:sym typeface="Calibri"/>
            </a:endParaRPr>
          </a:p>
          <a:p>
            <a:pPr indent="0" lvl="0" marL="0" marR="0" rtl="0" algn="l">
              <a:lnSpc>
                <a:spcPct val="150000"/>
              </a:lnSpc>
              <a:spcBef>
                <a:spcPts val="0"/>
              </a:spcBef>
              <a:spcAft>
                <a:spcPts val="0"/>
              </a:spcAft>
              <a:buNone/>
            </a:pPr>
            <a:r>
              <a:rPr lang="es-ES" sz="1200">
                <a:solidFill>
                  <a:srgbClr val="BFBFBF"/>
                </a:solidFill>
                <a:latin typeface="Calibri"/>
                <a:ea typeface="Calibri"/>
                <a:cs typeface="Calibri"/>
                <a:sym typeface="Calibri"/>
              </a:rPr>
              <a:t>6.El paisaje de Big Data </a:t>
            </a:r>
            <a:endParaRPr sz="1200">
              <a:solidFill>
                <a:srgbClr val="BFBFBF"/>
              </a:solidFill>
              <a:latin typeface="Calibri"/>
              <a:ea typeface="Calibri"/>
              <a:cs typeface="Calibri"/>
              <a:sym typeface="Calibri"/>
            </a:endParaRPr>
          </a:p>
        </p:txBody>
      </p:sp>
      <p:pic>
        <p:nvPicPr>
          <p:cNvPr id="225" name="Google Shape;225;p21"/>
          <p:cNvPicPr preferRelativeResize="0"/>
          <p:nvPr/>
        </p:nvPicPr>
        <p:blipFill rotWithShape="1">
          <a:blip r:embed="rId3">
            <a:alphaModFix/>
          </a:blip>
          <a:srcRect b="0" l="0" r="0" t="0"/>
          <a:stretch/>
        </p:blipFill>
        <p:spPr>
          <a:xfrm>
            <a:off x="167408" y="1340768"/>
            <a:ext cx="247649" cy="247649"/>
          </a:xfrm>
          <a:prstGeom prst="rect">
            <a:avLst/>
          </a:prstGeom>
          <a:noFill/>
          <a:ln>
            <a:noFill/>
          </a:ln>
        </p:spPr>
      </p:pic>
      <p:pic>
        <p:nvPicPr>
          <p:cNvPr descr="Icono, Realimentación, Mensaje, Nube" id="226" name="Google Shape;226;p21"/>
          <p:cNvPicPr preferRelativeResize="0"/>
          <p:nvPr/>
        </p:nvPicPr>
        <p:blipFill rotWithShape="1">
          <a:blip r:embed="rId4">
            <a:alphaModFix/>
          </a:blip>
          <a:srcRect b="0" l="0" r="0" t="0"/>
          <a:stretch/>
        </p:blipFill>
        <p:spPr>
          <a:xfrm>
            <a:off x="167408" y="1879598"/>
            <a:ext cx="238934" cy="238934"/>
          </a:xfrm>
          <a:prstGeom prst="rect">
            <a:avLst/>
          </a:prstGeom>
          <a:noFill/>
          <a:ln>
            <a:noFill/>
          </a:ln>
        </p:spPr>
      </p:pic>
      <p:pic>
        <p:nvPicPr>
          <p:cNvPr descr="Icono, Info, Información, Nube, Pregunta" id="227" name="Google Shape;227;p21"/>
          <p:cNvPicPr preferRelativeResize="0"/>
          <p:nvPr/>
        </p:nvPicPr>
        <p:blipFill rotWithShape="1">
          <a:blip r:embed="rId5">
            <a:alphaModFix/>
          </a:blip>
          <a:srcRect b="0" l="0" r="0" t="0"/>
          <a:stretch/>
        </p:blipFill>
        <p:spPr>
          <a:xfrm flipH="1">
            <a:off x="169564" y="2412861"/>
            <a:ext cx="242749" cy="242749"/>
          </a:xfrm>
          <a:prstGeom prst="rect">
            <a:avLst/>
          </a:prstGeom>
          <a:noFill/>
          <a:ln>
            <a:noFill/>
          </a:ln>
        </p:spPr>
      </p:pic>
      <p:pic>
        <p:nvPicPr>
          <p:cNvPr id="228" name="Google Shape;228;p21"/>
          <p:cNvPicPr preferRelativeResize="0"/>
          <p:nvPr/>
        </p:nvPicPr>
        <p:blipFill rotWithShape="1">
          <a:blip r:embed="rId6">
            <a:alphaModFix/>
          </a:blip>
          <a:srcRect b="0" l="0" r="0" t="0"/>
          <a:stretch/>
        </p:blipFill>
        <p:spPr>
          <a:xfrm>
            <a:off x="171941" y="3228110"/>
            <a:ext cx="234034" cy="234034"/>
          </a:xfrm>
          <a:prstGeom prst="rect">
            <a:avLst/>
          </a:prstGeom>
          <a:noFill/>
          <a:ln>
            <a:noFill/>
          </a:ln>
        </p:spPr>
      </p:pic>
      <p:pic>
        <p:nvPicPr>
          <p:cNvPr descr="Icono, Localización, Localizar, Nube" id="229" name="Google Shape;229;p21"/>
          <p:cNvPicPr preferRelativeResize="0"/>
          <p:nvPr/>
        </p:nvPicPr>
        <p:blipFill rotWithShape="1">
          <a:blip r:embed="rId7">
            <a:alphaModFix/>
          </a:blip>
          <a:srcRect b="0" l="0" r="0" t="0"/>
          <a:stretch/>
        </p:blipFill>
        <p:spPr>
          <a:xfrm>
            <a:off x="172715" y="4079838"/>
            <a:ext cx="227734" cy="227734"/>
          </a:xfrm>
          <a:prstGeom prst="rect">
            <a:avLst/>
          </a:prstGeom>
          <a:noFill/>
          <a:ln>
            <a:noFill/>
          </a:ln>
        </p:spPr>
      </p:pic>
      <p:pic>
        <p:nvPicPr>
          <p:cNvPr descr="Icono, Contento, Cliente, Realimentación" id="230" name="Google Shape;230;p21"/>
          <p:cNvPicPr preferRelativeResize="0"/>
          <p:nvPr/>
        </p:nvPicPr>
        <p:blipFill rotWithShape="1">
          <a:blip r:embed="rId8">
            <a:alphaModFix/>
          </a:blip>
          <a:srcRect b="0" l="0" r="0" t="0"/>
          <a:stretch/>
        </p:blipFill>
        <p:spPr>
          <a:xfrm>
            <a:off x="174199" y="4901388"/>
            <a:ext cx="234034" cy="234034"/>
          </a:xfrm>
          <a:prstGeom prst="rect">
            <a:avLst/>
          </a:prstGeom>
          <a:noFill/>
          <a:ln>
            <a:noFill/>
          </a:ln>
        </p:spPr>
      </p:pic>
      <p:cxnSp>
        <p:nvCxnSpPr>
          <p:cNvPr id="231" name="Google Shape;231;p21"/>
          <p:cNvCxnSpPr/>
          <p:nvPr/>
        </p:nvCxnSpPr>
        <p:spPr>
          <a:xfrm flipH="1">
            <a:off x="286343" y="674255"/>
            <a:ext cx="1" cy="4876800"/>
          </a:xfrm>
          <a:prstGeom prst="straightConnector1">
            <a:avLst/>
          </a:prstGeom>
          <a:noFill/>
          <a:ln cap="flat" cmpd="sng" w="9525">
            <a:solidFill>
              <a:schemeClr val="accent1"/>
            </a:solidFill>
            <a:prstDash val="solid"/>
            <a:miter lim="800000"/>
            <a:headEnd len="sm" w="sm" type="none"/>
            <a:tailEnd len="sm" w="sm" type="none"/>
          </a:ln>
        </p:spPr>
      </p:cxnSp>
      <p:pic>
        <p:nvPicPr>
          <p:cNvPr id="232" name="Google Shape;232;p21"/>
          <p:cNvPicPr preferRelativeResize="0"/>
          <p:nvPr/>
        </p:nvPicPr>
        <p:blipFill rotWithShape="1">
          <a:blip r:embed="rId9">
            <a:alphaModFix/>
          </a:blip>
          <a:srcRect b="0" l="0" r="0" t="0"/>
          <a:stretch/>
        </p:blipFill>
        <p:spPr>
          <a:xfrm>
            <a:off x="11012303" y="5107704"/>
            <a:ext cx="1179692" cy="1745672"/>
          </a:xfrm>
          <a:prstGeom prst="rect">
            <a:avLst/>
          </a:prstGeom>
          <a:noFill/>
          <a:ln>
            <a:noFill/>
          </a:ln>
        </p:spPr>
      </p:pic>
      <p:pic>
        <p:nvPicPr>
          <p:cNvPr id="233" name="Google Shape;233;p21"/>
          <p:cNvPicPr preferRelativeResize="0"/>
          <p:nvPr/>
        </p:nvPicPr>
        <p:blipFill rotWithShape="1">
          <a:blip r:embed="rId10">
            <a:alphaModFix/>
          </a:blip>
          <a:srcRect b="0" l="0" r="0" t="0"/>
          <a:stretch/>
        </p:blipFill>
        <p:spPr>
          <a:xfrm>
            <a:off x="9769057" y="5107704"/>
            <a:ext cx="1179693" cy="1745673"/>
          </a:xfrm>
          <a:prstGeom prst="rect">
            <a:avLst/>
          </a:prstGeom>
          <a:noFill/>
          <a:ln>
            <a:noFill/>
          </a:ln>
        </p:spPr>
      </p:pic>
      <p:pic>
        <p:nvPicPr>
          <p:cNvPr id="234" name="Google Shape;234;p21"/>
          <p:cNvPicPr preferRelativeResize="0"/>
          <p:nvPr/>
        </p:nvPicPr>
        <p:blipFill rotWithShape="1">
          <a:blip r:embed="rId11">
            <a:alphaModFix/>
          </a:blip>
          <a:srcRect b="0" l="0" r="0" t="0"/>
          <a:stretch/>
        </p:blipFill>
        <p:spPr>
          <a:xfrm>
            <a:off x="8500104" y="5107704"/>
            <a:ext cx="1179692" cy="1745672"/>
          </a:xfrm>
          <a:prstGeom prst="rect">
            <a:avLst/>
          </a:prstGeom>
          <a:noFill/>
          <a:ln>
            <a:noFill/>
          </a:ln>
        </p:spPr>
      </p:pic>
      <p:pic>
        <p:nvPicPr>
          <p:cNvPr id="235" name="Google Shape;235;p21"/>
          <p:cNvPicPr preferRelativeResize="0"/>
          <p:nvPr/>
        </p:nvPicPr>
        <p:blipFill rotWithShape="1">
          <a:blip r:embed="rId12">
            <a:alphaModFix/>
          </a:blip>
          <a:srcRect b="0" l="0" r="0" t="0"/>
          <a:stretch/>
        </p:blipFill>
        <p:spPr>
          <a:xfrm>
            <a:off x="238153" y="68883"/>
            <a:ext cx="2120436" cy="531479"/>
          </a:xfrm>
          <a:prstGeom prst="rect">
            <a:avLst/>
          </a:prstGeom>
          <a:noFill/>
          <a:ln>
            <a:noFill/>
          </a:ln>
        </p:spPr>
      </p:pic>
      <p:sp>
        <p:nvSpPr>
          <p:cNvPr id="236" name="Google Shape;236;p21"/>
          <p:cNvSpPr/>
          <p:nvPr/>
        </p:nvSpPr>
        <p:spPr>
          <a:xfrm>
            <a:off x="3652963" y="1643022"/>
            <a:ext cx="7742531" cy="4601260"/>
          </a:xfrm>
          <a:prstGeom prst="rect">
            <a:avLst/>
          </a:prstGeom>
          <a:solidFill>
            <a:schemeClr val="lt1"/>
          </a:solidFill>
          <a:ln cap="flat" cmpd="sng" w="12700">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accent5"/>
                </a:solidFill>
                <a:latin typeface="Arial Rounded"/>
                <a:ea typeface="Arial Rounded"/>
                <a:cs typeface="Arial Rounded"/>
                <a:sym typeface="Arial Rounded"/>
              </a:rPr>
              <a:t>Ventajas de un cluster</a:t>
            </a:r>
            <a:endParaRPr b="1" sz="3200">
              <a:solidFill>
                <a:schemeClr val="accent5"/>
              </a:solidFill>
              <a:latin typeface="Arial Rounded"/>
              <a:ea typeface="Arial Rounded"/>
              <a:cs typeface="Arial Rounded"/>
              <a:sym typeface="Arial Rounded"/>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s-ES" sz="1800">
                <a:solidFill>
                  <a:srgbClr val="92D050"/>
                </a:solidFill>
                <a:latin typeface="Calibri"/>
                <a:ea typeface="Calibri"/>
                <a:cs typeface="Calibri"/>
                <a:sym typeface="Calibri"/>
              </a:rPr>
              <a:t>Escalabilidad</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La potencia de cálculo del clúster es </a:t>
            </a:r>
            <a:r>
              <a:rPr lang="es-ES" sz="1600">
                <a:solidFill>
                  <a:srgbClr val="7030A0"/>
                </a:solidFill>
                <a:latin typeface="Calibri"/>
                <a:ea typeface="Calibri"/>
                <a:cs typeface="Calibri"/>
                <a:sym typeface="Calibri"/>
              </a:rPr>
              <a:t>ampliable</a:t>
            </a:r>
            <a:endParaRPr/>
          </a:p>
          <a:p>
            <a:pPr indent="0" lvl="0" marL="0" marR="0" rtl="0" algn="l">
              <a:lnSpc>
                <a:spcPct val="150000"/>
              </a:lnSpc>
              <a:spcBef>
                <a:spcPts val="0"/>
              </a:spcBef>
              <a:spcAft>
                <a:spcPts val="0"/>
              </a:spcAft>
              <a:buNone/>
            </a:pPr>
            <a:r>
              <a:rPr lang="es-ES" sz="1600">
                <a:solidFill>
                  <a:srgbClr val="00B0F0"/>
                </a:solidFill>
                <a:latin typeface="Calibri"/>
                <a:ea typeface="Calibri"/>
                <a:cs typeface="Calibri"/>
                <a:sym typeface="Calibri"/>
              </a:rPr>
              <a:t>Desaparece</a:t>
            </a:r>
            <a:r>
              <a:rPr lang="es-ES" sz="1600">
                <a:solidFill>
                  <a:srgbClr val="7F7F7F"/>
                </a:solidFill>
                <a:latin typeface="Calibri"/>
                <a:ea typeface="Calibri"/>
                <a:cs typeface="Calibri"/>
                <a:sym typeface="Calibri"/>
              </a:rPr>
              <a:t> la necesidad de realizar una</a:t>
            </a:r>
            <a:r>
              <a:rPr lang="es-ES" sz="1600">
                <a:solidFill>
                  <a:srgbClr val="00B0F0"/>
                </a:solidFill>
                <a:latin typeface="Calibri"/>
                <a:ea typeface="Calibri"/>
                <a:cs typeface="Calibri"/>
                <a:sym typeface="Calibri"/>
              </a:rPr>
              <a:t> estimación de potencia necesaria a priori</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Se comienza con un número</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Determinado de nodos y se van añadiendo según necesidad</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Diferencia entre </a:t>
            </a:r>
            <a:r>
              <a:rPr lang="es-ES" sz="1600">
                <a:solidFill>
                  <a:srgbClr val="92D050"/>
                </a:solidFill>
                <a:latin typeface="Calibri"/>
                <a:ea typeface="Calibri"/>
                <a:cs typeface="Calibri"/>
                <a:sym typeface="Calibri"/>
              </a:rPr>
              <a:t>escalado</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Escalado </a:t>
            </a:r>
            <a:r>
              <a:rPr b="0" i="0" lang="es-ES" sz="1600" u="none" cap="none" strike="noStrike">
                <a:solidFill>
                  <a:srgbClr val="7030A0"/>
                </a:solidFill>
                <a:latin typeface="Calibri"/>
                <a:ea typeface="Calibri"/>
                <a:cs typeface="Calibri"/>
                <a:sym typeface="Calibri"/>
              </a:rPr>
              <a:t>Horizontal</a:t>
            </a:r>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	Mejorando las características hardware</a:t>
            </a:r>
            <a:endParaRPr/>
          </a:p>
          <a:p>
            <a:pPr indent="-285750" lvl="1" marL="742950" marR="0" rtl="0" algn="l">
              <a:lnSpc>
                <a:spcPct val="150000"/>
              </a:lnSpc>
              <a:spcBef>
                <a:spcPts val="0"/>
              </a:spcBef>
              <a:spcAft>
                <a:spcPts val="0"/>
              </a:spcAft>
              <a:buClr>
                <a:srgbClr val="7F7F7F"/>
              </a:buClr>
              <a:buSzPts val="1600"/>
              <a:buFont typeface="Noto Sans Symbols"/>
              <a:buChar char="⮚"/>
            </a:pPr>
            <a:r>
              <a:rPr b="0" i="0" lang="es-ES" sz="1600" u="none" cap="none" strike="noStrike">
                <a:solidFill>
                  <a:srgbClr val="7F7F7F"/>
                </a:solidFill>
                <a:latin typeface="Calibri"/>
                <a:ea typeface="Calibri"/>
                <a:cs typeface="Calibri"/>
                <a:sym typeface="Calibri"/>
              </a:rPr>
              <a:t>Escalado </a:t>
            </a:r>
            <a:r>
              <a:rPr b="0" i="0" lang="es-ES" sz="1600" u="none" cap="none" strike="noStrike">
                <a:solidFill>
                  <a:srgbClr val="7030A0"/>
                </a:solidFill>
                <a:latin typeface="Calibri"/>
                <a:ea typeface="Calibri"/>
                <a:cs typeface="Calibri"/>
                <a:sym typeface="Calibri"/>
              </a:rPr>
              <a:t>Vertical</a:t>
            </a:r>
            <a:endParaRPr b="0" i="0" sz="1600" u="none" cap="none" strike="noStrike">
              <a:solidFill>
                <a:srgbClr val="7030A0"/>
              </a:solidFill>
              <a:latin typeface="Calibri"/>
              <a:ea typeface="Calibri"/>
              <a:cs typeface="Calibri"/>
              <a:sym typeface="Calibri"/>
            </a:endParaRPr>
          </a:p>
          <a:p>
            <a:pPr indent="0" lvl="0" marL="0" marR="0" rtl="0" algn="l">
              <a:lnSpc>
                <a:spcPct val="150000"/>
              </a:lnSpc>
              <a:spcBef>
                <a:spcPts val="0"/>
              </a:spcBef>
              <a:spcAft>
                <a:spcPts val="0"/>
              </a:spcAft>
              <a:buNone/>
            </a:pPr>
            <a:r>
              <a:rPr lang="es-ES" sz="1600">
                <a:solidFill>
                  <a:srgbClr val="7F7F7F"/>
                </a:solidFill>
                <a:latin typeface="Calibri"/>
                <a:ea typeface="Calibri"/>
                <a:cs typeface="Calibri"/>
                <a:sym typeface="Calibri"/>
              </a:rPr>
              <a:t>	Añadiendo más nodos al cluster</a:t>
            </a:r>
            <a:endParaRPr sz="1600">
              <a:solidFill>
                <a:srgbClr val="7F7F7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