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0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4D4D4D"/>
    <a:srgbClr val="FF9933"/>
    <a:srgbClr val="800000"/>
    <a:srgbClr val="66FF66"/>
    <a:srgbClr val="008000"/>
    <a:srgbClr val="FF99CC"/>
    <a:srgbClr val="660033"/>
    <a:srgbClr val="FF99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27/09/2019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Características miembros de un equipo de trabajo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Inteligencia emocional.</a:t>
            </a:r>
          </a:p>
          <a:p>
            <a:r>
              <a:rPr lang="es-ES" dirty="0" smtClean="0"/>
              <a:t>Escucha activa.</a:t>
            </a:r>
          </a:p>
          <a:p>
            <a:r>
              <a:rPr lang="es-ES" dirty="0" smtClean="0"/>
              <a:t>Asertividad.</a:t>
            </a:r>
          </a:p>
          <a:p>
            <a:r>
              <a:rPr lang="es-ES" dirty="0" smtClean="0"/>
              <a:t>Empatía.</a:t>
            </a:r>
          </a:p>
          <a:p>
            <a:r>
              <a:rPr lang="es-ES" dirty="0" smtClean="0"/>
              <a:t>Espíritu de autocrítica.</a:t>
            </a:r>
          </a:p>
          <a:p>
            <a:r>
              <a:rPr lang="es-ES" dirty="0" smtClean="0"/>
              <a:t>Capacidad de </a:t>
            </a:r>
            <a:r>
              <a:rPr lang="es-ES" dirty="0" err="1" smtClean="0"/>
              <a:t>autoorganización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Sentido de responsabilidad y autodeterminación.</a:t>
            </a:r>
          </a:p>
          <a:p>
            <a:r>
              <a:rPr lang="es-ES" dirty="0" smtClean="0"/>
              <a:t>Iniciativa, optimismo y tenacidad.</a:t>
            </a:r>
          </a:p>
          <a:p>
            <a:r>
              <a:rPr lang="es-ES" dirty="0" smtClean="0"/>
              <a:t>Contribuir a un clima agradable.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7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980728"/>
            <a:ext cx="5900192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IMPLEMENTADOR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80066"/>
              </p:ext>
            </p:extLst>
          </p:nvPr>
        </p:nvGraphicFramePr>
        <p:xfrm>
          <a:off x="323528" y="2924944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1176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Práctico, eficiente y con mucho autocontrol. Transforma las ideas en acciones y organiza el trabajo que debe hacerse.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Inflexible en cierta medida. Le cuesta aceptar otras opciones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http://www.belbin.es/content/images/1/1/497/1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8" y="332656"/>
            <a:ext cx="1995689" cy="20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FINALIZADOR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278744"/>
              </p:ext>
            </p:extLst>
          </p:nvPr>
        </p:nvGraphicFramePr>
        <p:xfrm>
          <a:off x="323528" y="2708920"/>
          <a:ext cx="8424936" cy="186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Esmerado, concienzudo, detallista y perfeccionista. Busca los errores y los corrige</a:t>
                      </a:r>
                      <a:endParaRPr lang="es-ES" sz="2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Tiende a preocuparse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excesivamente. Reacio a delegar</a:t>
                      </a:r>
                      <a:endParaRPr lang="es-ES" sz="24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http://www.belbin.es/content/images/1/1/495/1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80" y="332656"/>
            <a:ext cx="1925135" cy="19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ESPECIALISTA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46864"/>
              </p:ext>
            </p:extLst>
          </p:nvPr>
        </p:nvGraphicFramePr>
        <p:xfrm>
          <a:off x="323528" y="2708920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4D4D4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Aporta cualidades y conocimientos específicos. Se centra en una actividad específica, que domina</a:t>
                      </a:r>
                      <a:endParaRPr lang="es-ES" sz="24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Contribuye sólo en áreas muy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limitadas. </a:t>
                      </a:r>
                      <a:endParaRPr lang="es-ES" sz="2400" dirty="0"/>
                    </a:p>
                  </a:txBody>
                  <a:tcP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218" name="Picture 2" descr="http://www.belbin.es/content/images/1/1/501/1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85" y="457391"/>
            <a:ext cx="1621356" cy="165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3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1014"/>
            <a:ext cx="4940652" cy="3314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8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369853" cy="334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200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33123"/>
            <a:ext cx="4985593" cy="42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107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81266" cy="46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1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44824"/>
            <a:ext cx="4486145" cy="272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00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629786" cy="358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267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91" y="1013527"/>
            <a:ext cx="6473973" cy="414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5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ROLES EN LOS EQUIPOS DE TRABAJO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es-ES" sz="2400" dirty="0"/>
              <a:t>En los equipos de trabajo nos encontraremos </a:t>
            </a:r>
            <a:r>
              <a:rPr lang="es-ES" sz="2400" dirty="0" smtClean="0"/>
              <a:t>que sus miembros adoptan </a:t>
            </a:r>
            <a:r>
              <a:rPr lang="es-ES" sz="2400" dirty="0"/>
              <a:t>toman un </a:t>
            </a:r>
            <a:r>
              <a:rPr lang="es-ES" sz="2400" b="1" dirty="0"/>
              <a:t>“papel” </a:t>
            </a:r>
            <a:r>
              <a:rPr lang="es-ES" sz="2400" dirty="0" smtClean="0"/>
              <a:t>determinado en </a:t>
            </a:r>
            <a:r>
              <a:rPr lang="es-ES" sz="2400" dirty="0"/>
              <a:t>su actuación en el equipo. </a:t>
            </a:r>
            <a:endParaRPr lang="es-ES" sz="2400" dirty="0" smtClean="0"/>
          </a:p>
          <a:p>
            <a:r>
              <a:rPr lang="es-ES" sz="2400" dirty="0" smtClean="0"/>
              <a:t>Estos roles </a:t>
            </a:r>
            <a:r>
              <a:rPr lang="es-ES" sz="2400" dirty="0"/>
              <a:t>pueden ser </a:t>
            </a:r>
            <a:r>
              <a:rPr lang="es-ES" sz="2400" b="1" dirty="0"/>
              <a:t>permanentes</a:t>
            </a:r>
            <a:r>
              <a:rPr lang="es-ES" sz="2400" dirty="0"/>
              <a:t>, pero también </a:t>
            </a:r>
            <a:r>
              <a:rPr lang="es-ES" sz="2400" b="1" dirty="0"/>
              <a:t>cambiantes, </a:t>
            </a:r>
            <a:r>
              <a:rPr lang="es-ES" sz="2400" dirty="0"/>
              <a:t>una persona puede cambiar de </a:t>
            </a:r>
            <a:r>
              <a:rPr lang="es-ES" sz="2400" dirty="0" smtClean="0"/>
              <a:t>rol según las circunstancias,, </a:t>
            </a:r>
            <a:r>
              <a:rPr lang="es-ES" sz="2400" dirty="0"/>
              <a:t>asumir varios roles a la vez</a:t>
            </a:r>
            <a:r>
              <a:rPr lang="es-ES" dirty="0"/>
              <a:t>…</a:t>
            </a:r>
          </a:p>
        </p:txBody>
      </p:sp>
      <p:pic>
        <p:nvPicPr>
          <p:cNvPr id="1026" name="Picture 2" descr="Resultado de imagen de roles de gru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3464"/>
            <a:ext cx="7416824" cy="31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969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99"/>
            <a:ext cx="5544616" cy="324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356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99072"/>
            <a:ext cx="4896222" cy="3518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1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0825" y="549275"/>
          <a:ext cx="6819900" cy="5948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1139"/>
                <a:gridCol w="4828761"/>
              </a:tblGrid>
              <a:tr h="370762">
                <a:tc gridSpan="2"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ROLES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DE BELBIN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1" marB="45711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188667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CEREBRO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Creativo, imaginativo, poco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ortodoxo. Genera ideas. A veces absorto en sus pensamientos y problemas para comunicarse</a:t>
                      </a:r>
                      <a:endParaRPr lang="es-ES" sz="1800" dirty="0"/>
                    </a:p>
                  </a:txBody>
                  <a:tcPr marL="91452" marR="91452" marT="45711" marB="45711"/>
                </a:tc>
              </a:tr>
              <a:tr h="1188667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INVESTIGADOR DE RECURSOS</a:t>
                      </a:r>
                      <a:endParaRPr lang="es-ES" sz="1800" b="1" dirty="0"/>
                    </a:p>
                  </a:txBody>
                  <a:tcPr marL="91452" marR="91452"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Extrovertido, entusiasta,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comunicativo. Facilidad para desarrollar contactos en el exterior</a:t>
                      </a:r>
                      <a:endParaRPr lang="es-ES" sz="1800" dirty="0" smtClean="0"/>
                    </a:p>
                    <a:p>
                      <a:endParaRPr lang="es-ES" sz="1800" dirty="0"/>
                    </a:p>
                  </a:txBody>
                  <a:tcPr marL="91452" marR="91452" marT="45711" marB="45711"/>
                </a:tc>
              </a:tr>
              <a:tr h="1737289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COORDINADOR</a:t>
                      </a:r>
                      <a:endParaRPr lang="es-ES" sz="1800" b="1" dirty="0"/>
                    </a:p>
                  </a:txBody>
                  <a:tcPr marL="91452" marR="91452" marT="45711" marB="45711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Maduro, seguro de sí mismo,</a:t>
                      </a:r>
                    </a:p>
                    <a:p>
                      <a:pPr algn="l"/>
                      <a:r>
                        <a:rPr lang="es-ES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identifica el talento. Aclara las metas. Delega bien y promueve la toma de decisiones. Capacidad para dirigir grupos con distintas habilidades y personalidades</a:t>
                      </a:r>
                    </a:p>
                    <a:p>
                      <a:endParaRPr lang="es-ES" sz="1800" dirty="0"/>
                    </a:p>
                  </a:txBody>
                  <a:tcPr marL="91452" marR="91452" marT="45711" marB="45711"/>
                </a:tc>
              </a:tr>
              <a:tr h="1462978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IMPULSOR</a:t>
                      </a:r>
                      <a:endParaRPr lang="es-ES" sz="1800" b="1" dirty="0"/>
                    </a:p>
                  </a:txBody>
                  <a:tcPr marL="91452" marR="91452" marT="45711" marB="45711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Motivado, con gran cantidad de energía que inyecta a los demás. Les gusta retar a los demás y ganar. Sabe trabajar bajo presión. Puede resultar provocador</a:t>
                      </a:r>
                    </a:p>
                    <a:p>
                      <a:endParaRPr lang="es-ES" sz="1800" dirty="0"/>
                    </a:p>
                  </a:txBody>
                  <a:tcPr marL="91452" marR="91452" marT="45711" marB="45711"/>
                </a:tc>
              </a:tr>
            </a:tbl>
          </a:graphicData>
        </a:graphic>
      </p:graphicFrame>
      <p:pic>
        <p:nvPicPr>
          <p:cNvPr id="286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969963"/>
            <a:ext cx="1673225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41550"/>
            <a:ext cx="1673225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429000"/>
            <a:ext cx="1673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157788"/>
            <a:ext cx="16732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0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50825" y="549275"/>
          <a:ext cx="6819900" cy="6040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550"/>
                <a:gridCol w="4515350"/>
              </a:tblGrid>
              <a:tr h="370792">
                <a:tc gridSpan="2">
                  <a:txBody>
                    <a:bodyPr/>
                    <a:lstStyle/>
                    <a:p>
                      <a:r>
                        <a:rPr lang="es-ES" sz="1800" dirty="0" smtClean="0">
                          <a:solidFill>
                            <a:schemeClr val="tx1"/>
                          </a:solidFill>
                        </a:rPr>
                        <a:t>ROLES</a:t>
                      </a:r>
                      <a:r>
                        <a:rPr lang="es-ES" sz="1800" baseline="0" dirty="0" smtClean="0">
                          <a:solidFill>
                            <a:schemeClr val="tx1"/>
                          </a:solidFill>
                        </a:rPr>
                        <a:t> DE BELBIN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4" marB="45714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914455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MONITOR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EVALUADOR</a:t>
                      </a:r>
                      <a:endParaRPr lang="es-E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Serio, perspicaz,  estratega y con fuerte autocontrol. </a:t>
                      </a:r>
                      <a:r>
                        <a:rPr lang="es-E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ran capacidad crítica y habilidad para emitir juicios razonados</a:t>
                      </a:r>
                      <a:endParaRPr lang="es-E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4" marB="45714"/>
                </a:tc>
              </a:tr>
              <a:tr h="1188798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COHESIONADOR</a:t>
                      </a:r>
                      <a:endParaRPr lang="es-ES" sz="1800" b="1" dirty="0"/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Escucha e impide los enfrentamientos entre los miembros del grupo. Son flexibles y tienen gran capacidad para adaptarse a diferentes situaciones</a:t>
                      </a:r>
                    </a:p>
                  </a:txBody>
                  <a:tcPr marL="91452" marR="91452" marT="45714" marB="45714"/>
                </a:tc>
              </a:tr>
              <a:tr h="1188798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IMPLEMENTADOR</a:t>
                      </a:r>
                      <a:endParaRPr lang="es-ES" sz="1800" b="1" dirty="0"/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 sentido práctico, eficiente, disciplinado y con autocontrol. Transforma las ideas en acciones y organiza el trabajo que debe hacerse.</a:t>
                      </a:r>
                      <a:endParaRPr lang="es-ES" sz="1800" dirty="0" smtClean="0"/>
                    </a:p>
                  </a:txBody>
                  <a:tcPr marL="91452" marR="91452" marT="45714" marB="45714"/>
                </a:tc>
              </a:tr>
              <a:tr h="914455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FINALIZADOR</a:t>
                      </a:r>
                      <a:endParaRPr lang="es-ES" sz="1800" b="1" dirty="0"/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Perseverante y detallista en su trabajo. Necesarios cuando las tareas requieren un alto grado de concentración y exactitud</a:t>
                      </a:r>
                      <a:endParaRPr lang="es-ES" sz="1800" dirty="0"/>
                    </a:p>
                  </a:txBody>
                  <a:tcPr marL="91452" marR="91452" marT="45714" marB="45714"/>
                </a:tc>
              </a:tr>
              <a:tr h="1463140">
                <a:tc>
                  <a:txBody>
                    <a:bodyPr/>
                    <a:lstStyle/>
                    <a:p>
                      <a:r>
                        <a:rPr lang="es-ES" sz="1800" b="1" dirty="0" smtClean="0"/>
                        <a:t>ESPECIALISTA</a:t>
                      </a:r>
                      <a:endParaRPr lang="es-ES" sz="1800" b="1" dirty="0"/>
                    </a:p>
                  </a:txBody>
                  <a:tcPr marL="91452" marR="91452" marT="45714" marB="45714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Aporta cualidades y conocimientos específicos. Sólo les interesa una cosa a un tiempo, cumplidores del deber que se les asigna</a:t>
                      </a:r>
                    </a:p>
                    <a:p>
                      <a:endParaRPr lang="es-ES" sz="1800" dirty="0"/>
                    </a:p>
                  </a:txBody>
                  <a:tcPr marL="91452" marR="91452" marT="45714" marB="45714"/>
                </a:tc>
              </a:tr>
            </a:tbl>
          </a:graphicData>
        </a:graphic>
      </p:graphicFrame>
      <p:pic>
        <p:nvPicPr>
          <p:cNvPr id="297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3127375"/>
            <a:ext cx="15970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292600"/>
            <a:ext cx="15970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377581"/>
            <a:ext cx="15970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1916113"/>
            <a:ext cx="15970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836613"/>
            <a:ext cx="1597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6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ROLES DE BELBIN</a:t>
            </a:r>
            <a:endParaRPr lang="es-ES" b="1" dirty="0"/>
          </a:p>
        </p:txBody>
      </p:sp>
      <p:pic>
        <p:nvPicPr>
          <p:cNvPr id="11266" name="Picture 2" descr="C:\Users\jl.elorza\Desktop\infografia_para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72" y="2395538"/>
            <a:ext cx="8315543" cy="297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CEREBRO</a:t>
            </a:r>
            <a:br>
              <a:rPr lang="es-ES" sz="5400" b="1" dirty="0" smtClean="0"/>
            </a:br>
            <a:r>
              <a:rPr lang="es-ES" sz="5400" b="1" dirty="0" smtClean="0"/>
              <a:t> (Creativo)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59777"/>
              </p:ext>
            </p:extLst>
          </p:nvPr>
        </p:nvGraphicFramePr>
        <p:xfrm>
          <a:off x="323528" y="2708920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CONTRIBUCION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>
                          <a:solidFill>
                            <a:schemeClr val="tx1"/>
                          </a:solidFill>
                        </a:rPr>
                        <a:t>DEBILIDAD</a:t>
                      </a:r>
                      <a:r>
                        <a:rPr lang="es-ES" sz="2400" baseline="0" dirty="0" smtClean="0">
                          <a:solidFill>
                            <a:schemeClr val="tx1"/>
                          </a:solidFill>
                        </a:rPr>
                        <a:t> PERMITIDA</a:t>
                      </a:r>
                      <a:endParaRPr lang="es-E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Creativo, imaginativo, poco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ortodoxo. Genera ideas que pueden ayudar a resolver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problemas difíciles.</a:t>
                      </a:r>
                      <a:endParaRPr lang="es-ES" sz="2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se preocupa de los detalles. Demasiado absorto en sus pensamientos como para comunicarse eficazmente.</a:t>
                      </a:r>
                      <a:endParaRPr lang="es-ES" sz="24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http://www.belbin.es/content/images/1/1/494/1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1925135" cy="196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059832" y="980728"/>
            <a:ext cx="5900192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INVESTIGADOR DE RECURSOS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525445"/>
              </p:ext>
            </p:extLst>
          </p:nvPr>
        </p:nvGraphicFramePr>
        <p:xfrm>
          <a:off x="323528" y="2708920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Extrovertido, entusiasta,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comunicativo. Busca nuevas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oportunidades. Desarrolla contactos fuera del equipo</a:t>
                      </a:r>
                      <a:endParaRPr lang="es-ES" sz="2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Demasiado optimista. Pierde el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interés una vez que el entusiasmo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inicial ha desaparecido</a:t>
                      </a:r>
                      <a:endParaRPr lang="es-ES" sz="24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194" name="Picture 2" descr="http://www.belbin.es/content/images/1/1/499/10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1882226" cy="192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98981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COORDINADOR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82479"/>
              </p:ext>
            </p:extLst>
          </p:nvPr>
        </p:nvGraphicFramePr>
        <p:xfrm>
          <a:off x="179512" y="2636912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Maduro, seguro de sí mismo,</a:t>
                      </a:r>
                    </a:p>
                    <a:p>
                      <a:pPr algn="l"/>
                      <a:r>
                        <a:rPr lang="es-E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Tiene claro los objetivos y sabe organizar y liderar al equipo. También sabe delegar en otros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Se le puede percibir como</a:t>
                      </a:r>
                    </a:p>
                    <a:p>
                      <a:pPr algn="l"/>
                      <a:r>
                        <a:rPr lang="es-E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manipulador. Se descarga de</a:t>
                      </a:r>
                    </a:p>
                    <a:p>
                      <a:pPr algn="l"/>
                      <a:r>
                        <a:rPr lang="es-ES" sz="2400" b="0" i="0" u="none" strike="noStrike" kern="1200" baseline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trabajo personal</a:t>
                      </a:r>
                      <a:endParaRPr lang="es-ES" sz="2400" b="0" i="0" u="none" strike="noStrike" kern="1200" baseline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170" name="Picture 2" descr="http://www.belbin.es/content/images/1/1/496/10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1995689" cy="20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IMPULSOR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097452"/>
              </p:ext>
            </p:extLst>
          </p:nvPr>
        </p:nvGraphicFramePr>
        <p:xfrm>
          <a:off x="323528" y="2708920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Retador, dinámico, trabaja bien bajo presión. Tiene iniciativa y coraje para superar obstáculos. Inyecta energía al equipo</a:t>
                      </a:r>
                      <a:endParaRPr lang="es-ES" sz="2400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Propenso a provocar. Puede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ofender los sentimientos de la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gente.</a:t>
                      </a:r>
                      <a:endParaRPr lang="es-ES" sz="2400" dirty="0"/>
                    </a:p>
                  </a:txBody>
                  <a:tcPr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146" name="Picture 2" descr="http://www.belbin.es/content/images/1/1/500/1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2066242" cy="210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980728"/>
            <a:ext cx="6044208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MONITOR EVALUADOR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538329"/>
              </p:ext>
            </p:extLst>
          </p:nvPr>
        </p:nvGraphicFramePr>
        <p:xfrm>
          <a:off x="323528" y="2708920"/>
          <a:ext cx="8424936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6600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6600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Serio, perspicaz y estratega. Percibe todas las opciones y sirve para evaluar las ideas.  Juzga con exactitud. </a:t>
                      </a:r>
                      <a:endParaRPr lang="es-ES" sz="24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Carece de iniciativa y de habilidad para inspirar a otros. Puede ser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excesivamente crítico.</a:t>
                      </a:r>
                      <a:endParaRPr lang="es-ES" sz="2400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http://www.belbin.es/content/images/1/1/498/1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1881413" cy="192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72400" cy="722511"/>
          </a:xfrm>
        </p:spPr>
        <p:txBody>
          <a:bodyPr>
            <a:noAutofit/>
          </a:bodyPr>
          <a:lstStyle/>
          <a:p>
            <a:r>
              <a:rPr lang="es-ES" sz="5400" b="1" dirty="0" smtClean="0"/>
              <a:t>COHESIONADOR</a:t>
            </a:r>
            <a:endParaRPr lang="es-ES" sz="5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09680"/>
              </p:ext>
            </p:extLst>
          </p:nvPr>
        </p:nvGraphicFramePr>
        <p:xfrm>
          <a:off x="323528" y="2708920"/>
          <a:ext cx="842493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0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46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CONTRIBUCION</a:t>
                      </a:r>
                      <a:endParaRPr lang="es-E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smtClean="0"/>
                        <a:t>DEBILIDAD</a:t>
                      </a:r>
                      <a:r>
                        <a:rPr lang="es-ES" sz="2400" baseline="0" dirty="0" smtClean="0"/>
                        <a:t> PERMITIDA</a:t>
                      </a:r>
                      <a:endParaRPr lang="es-ES" sz="24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4156"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Cooperador, perceptivo y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diplomático. Escucha e impide los enfrentamientos. Favorece el diálogo y ayuda a crear un buen ambiente en el equipo</a:t>
                      </a:r>
                      <a:endParaRPr lang="es-ES" sz="24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Puede resultar indeciso en situaciones cruciales.</a:t>
                      </a:r>
                    </a:p>
                    <a:p>
                      <a:r>
                        <a:rPr lang="es-E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Evita las confrontaciones</a:t>
                      </a:r>
                      <a:endParaRPr lang="es-ES" sz="2400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http://www.belbin.es/content/images/1/1/502/1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4051"/>
            <a:ext cx="2016224" cy="20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193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641</Words>
  <Application>Microsoft Office PowerPoint</Application>
  <PresentationFormat>Presentación en pantalla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Características miembros de un equipo de trabajo</vt:lpstr>
      <vt:lpstr>ROLES EN LOS EQUIPOS DE TRABAJO</vt:lpstr>
      <vt:lpstr>ROLES DE BELBIN</vt:lpstr>
      <vt:lpstr>CEREBRO  (Creativo)</vt:lpstr>
      <vt:lpstr>INVESTIGADOR DE RECURSOS</vt:lpstr>
      <vt:lpstr>COORDINADOR</vt:lpstr>
      <vt:lpstr>IMPULSOR</vt:lpstr>
      <vt:lpstr>MONITOR EVALUADOR</vt:lpstr>
      <vt:lpstr>COHESIONADOR</vt:lpstr>
      <vt:lpstr>IMPLEMENTADOR</vt:lpstr>
      <vt:lpstr>FINALIZADOR</vt:lpstr>
      <vt:lpstr>ESPECIALISTA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CEREBRO</dc:title>
  <dc:creator>Jose Luis Elorza Beitia</dc:creator>
  <cp:lastModifiedBy>fol</cp:lastModifiedBy>
  <cp:revision>25</cp:revision>
  <dcterms:created xsi:type="dcterms:W3CDTF">2016-07-25T10:03:39Z</dcterms:created>
  <dcterms:modified xsi:type="dcterms:W3CDTF">2019-09-27T09:13:43Z</dcterms:modified>
</cp:coreProperties>
</file>