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84695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2510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641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3957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3927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0748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2699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9765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72641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7666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2438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D9AD7-F303-41B0-978C-1335F26BA5EB}" type="datetimeFigureOut">
              <a:rPr lang="es-ES" smtClean="0"/>
              <a:pPr/>
              <a:t>01/10/2020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ED3EB-6CB4-4E90-8460-1FCDD9D2EF4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20099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15-1172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42976" y="642918"/>
            <a:ext cx="7000924" cy="7078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4000" dirty="0" smtClean="0"/>
              <a:t>Daños derivados del trabajo</a:t>
            </a:r>
            <a:endParaRPr lang="es-ES" sz="40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just">
              <a:buNone/>
            </a:pPr>
            <a:r>
              <a:rPr lang="es-ES" dirty="0" smtClean="0"/>
              <a:t>Es consecuencia de los riesgos presentes en el entorno de trabajo y se puede definir como la materialización de un riesgo concreto que ocasiona un deterior a la salud del trabajador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99957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Según el origen de la patología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Patologías </a:t>
            </a:r>
            <a:r>
              <a:rPr lang="es-ES" b="1" dirty="0" smtClean="0"/>
              <a:t>especificas</a:t>
            </a:r>
            <a:r>
              <a:rPr lang="es-ES" dirty="0" smtClean="0"/>
              <a:t> </a:t>
            </a:r>
            <a:r>
              <a:rPr lang="es-ES" dirty="0" smtClean="0">
                <a:sym typeface="Wingdings" pitchFamily="2" charset="2"/>
              </a:rPr>
              <a:t> existe relación directa entre el daño y la actividad</a:t>
            </a:r>
          </a:p>
          <a:p>
            <a:pPr lvl="4"/>
            <a:r>
              <a:rPr lang="es-ES" sz="3200" dirty="0" smtClean="0">
                <a:sym typeface="Wingdings" pitchFamily="2" charset="2"/>
              </a:rPr>
              <a:t>Los accidentes de trabajo</a:t>
            </a:r>
          </a:p>
          <a:p>
            <a:pPr lvl="4"/>
            <a:r>
              <a:rPr lang="es-ES" sz="3200" dirty="0" smtClean="0">
                <a:sym typeface="Wingdings" pitchFamily="2" charset="2"/>
              </a:rPr>
              <a:t>Las enfermedades profesionales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Según el origen de la patología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ym typeface="Wingdings" pitchFamily="2" charset="2"/>
              </a:rPr>
              <a:t>Patologías </a:t>
            </a:r>
            <a:r>
              <a:rPr lang="es-ES" b="1" dirty="0" smtClean="0">
                <a:sym typeface="Wingdings" pitchFamily="2" charset="2"/>
              </a:rPr>
              <a:t>inespecíficas</a:t>
            </a:r>
            <a:r>
              <a:rPr lang="es-ES" dirty="0" smtClean="0">
                <a:sym typeface="Wingdings" pitchFamily="2" charset="2"/>
              </a:rPr>
              <a:t>  si existe la relación pero en su aparición han influido factores no laborales</a:t>
            </a:r>
          </a:p>
          <a:p>
            <a:pPr lvl="4"/>
            <a:r>
              <a:rPr lang="es-ES" sz="3200" dirty="0" smtClean="0"/>
              <a:t>Fatiga física y mental</a:t>
            </a:r>
          </a:p>
          <a:p>
            <a:pPr lvl="4"/>
            <a:r>
              <a:rPr lang="es-ES" sz="3200" dirty="0" smtClean="0"/>
              <a:t>La insatisfacción laboral</a:t>
            </a:r>
          </a:p>
          <a:p>
            <a:pPr lvl="4"/>
            <a:r>
              <a:rPr lang="es-ES" sz="3200" dirty="0" smtClean="0"/>
              <a:t>El estrés</a:t>
            </a:r>
          </a:p>
          <a:p>
            <a:pPr lvl="4"/>
            <a:r>
              <a:rPr lang="es-ES" sz="3200" dirty="0" smtClean="0"/>
              <a:t>El envejecimiento prematuro</a:t>
            </a:r>
            <a:endParaRPr lang="es-E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Según el origen de la patología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ym typeface="Wingdings" pitchFamily="2" charset="2"/>
              </a:rPr>
              <a:t>Patologías </a:t>
            </a:r>
            <a:r>
              <a:rPr lang="es-ES" b="1" dirty="0" smtClean="0">
                <a:sym typeface="Wingdings" pitchFamily="2" charset="2"/>
              </a:rPr>
              <a:t>emergentes</a:t>
            </a:r>
            <a:r>
              <a:rPr lang="es-ES" dirty="0" smtClean="0">
                <a:sym typeface="Wingdings" pitchFamily="2" charset="2"/>
              </a:rPr>
              <a:t>  </a:t>
            </a:r>
            <a:r>
              <a:rPr lang="es-ES" dirty="0" smtClean="0"/>
              <a:t>nuevos daños a la salud relacionados con el trabajo y provocados por una serie de circunstancias abiertas y muy complejas de analizar.</a:t>
            </a:r>
          </a:p>
          <a:p>
            <a:pPr lvl="4"/>
            <a:r>
              <a:rPr lang="es-ES" sz="3200" dirty="0" smtClean="0"/>
              <a:t>El </a:t>
            </a:r>
            <a:r>
              <a:rPr lang="es-ES" sz="3200" b="1" dirty="0" err="1" smtClean="0"/>
              <a:t>mobbing</a:t>
            </a:r>
            <a:endParaRPr lang="es-ES" sz="3200" b="1" dirty="0" smtClean="0"/>
          </a:p>
          <a:p>
            <a:pPr lvl="4"/>
            <a:r>
              <a:rPr lang="es-ES" sz="3200" dirty="0" smtClean="0"/>
              <a:t>El </a:t>
            </a:r>
            <a:r>
              <a:rPr lang="es-ES" sz="3200" dirty="0" smtClean="0"/>
              <a:t>síndrome del </a:t>
            </a:r>
            <a:r>
              <a:rPr lang="es-ES" sz="3200" b="1" dirty="0" err="1" smtClean="0"/>
              <a:t>burnout</a:t>
            </a:r>
            <a:r>
              <a:rPr lang="es-ES" sz="3200" dirty="0" smtClean="0"/>
              <a:t> o del quemado</a:t>
            </a:r>
          </a:p>
          <a:p>
            <a:pPr lvl="4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2400" dirty="0" smtClean="0"/>
              <a:t>En general son las </a:t>
            </a:r>
            <a:r>
              <a:rPr lang="es-ES" sz="2400" dirty="0" smtClean="0"/>
              <a:t>lesiones corporales que el trabajador sufra con ocasión o por consecuencia del trabajo que ejecute por cuenta ajena. </a:t>
            </a:r>
            <a:endParaRPr lang="es-ES" sz="2400" dirty="0" smtClean="0"/>
          </a:p>
          <a:p>
            <a:pPr algn="just"/>
            <a:r>
              <a:rPr lang="es-ES" sz="2400" dirty="0" smtClean="0"/>
              <a:t>Los </a:t>
            </a:r>
            <a:r>
              <a:rPr lang="es-ES" sz="2400" dirty="0" smtClean="0"/>
              <a:t>sufridos con ocasión o por consecuencia del desempeño de </a:t>
            </a:r>
            <a:r>
              <a:rPr lang="es-ES" sz="2400" b="1" dirty="0" smtClean="0"/>
              <a:t>cargos electivos de carácter sindical</a:t>
            </a:r>
            <a:r>
              <a:rPr lang="es-ES" sz="2400" dirty="0" smtClean="0"/>
              <a:t>, así como los ocurridos al ir o al volver del lugar en que se ejercen las funciones propias de dichos cargos. </a:t>
            </a:r>
            <a:endParaRPr lang="es-ES" sz="2400" dirty="0" smtClean="0"/>
          </a:p>
          <a:p>
            <a:pPr algn="just"/>
            <a:r>
              <a:rPr lang="es-ES" sz="2400" dirty="0" smtClean="0"/>
              <a:t>Los </a:t>
            </a:r>
            <a:r>
              <a:rPr lang="es-ES" sz="2400" dirty="0" smtClean="0"/>
              <a:t>ocurridos con ocasión o por consecuencia de las </a:t>
            </a:r>
            <a:r>
              <a:rPr lang="es-ES" sz="2400" b="1" dirty="0" smtClean="0"/>
              <a:t>tareas</a:t>
            </a:r>
            <a:r>
              <a:rPr lang="es-ES" sz="2400" dirty="0" smtClean="0"/>
              <a:t> que, aun siendo </a:t>
            </a:r>
            <a:r>
              <a:rPr lang="es-ES" sz="2400" b="1" dirty="0" smtClean="0"/>
              <a:t>distintas a las de su grupo </a:t>
            </a:r>
            <a:r>
              <a:rPr lang="es-ES" sz="2400" dirty="0" smtClean="0"/>
              <a:t>profesional, ejecute el trabajador en cumplimiento de las órdenes del empresario o espontáneamente en interés del buen funcionamiento de la empresa.</a:t>
            </a: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s-ES" dirty="0" smtClean="0"/>
              <a:t>Accidente de trabajo (</a:t>
            </a:r>
            <a:r>
              <a:rPr lang="es-ES" dirty="0" smtClean="0">
                <a:hlinkClick r:id="rId2"/>
              </a:rPr>
              <a:t>art. </a:t>
            </a:r>
            <a:r>
              <a:rPr lang="es-ES" dirty="0" smtClean="0">
                <a:hlinkClick r:id="rId2"/>
              </a:rPr>
              <a:t>156 </a:t>
            </a:r>
            <a:r>
              <a:rPr lang="es-ES" dirty="0" smtClean="0">
                <a:hlinkClick r:id="rId2"/>
              </a:rPr>
              <a:t>LGSS</a:t>
            </a:r>
            <a:r>
              <a:rPr lang="es-ES" dirty="0" smtClean="0"/>
              <a:t>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s-ES" dirty="0" smtClean="0"/>
              <a:t>Accidente de </a:t>
            </a:r>
            <a:r>
              <a:rPr lang="es-ES" dirty="0" smtClean="0"/>
              <a:t>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s-ES" sz="2400" dirty="0" smtClean="0"/>
              <a:t>Las </a:t>
            </a:r>
            <a:r>
              <a:rPr lang="es-ES" sz="2400" b="1" dirty="0" smtClean="0"/>
              <a:t>enfermedades</a:t>
            </a:r>
            <a:r>
              <a:rPr lang="es-ES" sz="2400" dirty="0" smtClean="0"/>
              <a:t> que, no siendo </a:t>
            </a:r>
            <a:r>
              <a:rPr lang="es-ES" sz="2400" dirty="0" smtClean="0"/>
              <a:t>profesionales</a:t>
            </a:r>
            <a:r>
              <a:rPr lang="es-ES" sz="2400" dirty="0" smtClean="0"/>
              <a:t>, contraiga el trabajador con motivo de la realización de su trabajo, siempre que se pruebe que la enfermedad tuvo por causa exclusiva la realización del mismo. </a:t>
            </a:r>
            <a:endParaRPr lang="es-ES" sz="2400" dirty="0" smtClean="0"/>
          </a:p>
          <a:p>
            <a:pPr algn="just"/>
            <a:r>
              <a:rPr lang="es-ES" sz="2400" dirty="0" smtClean="0"/>
              <a:t>Las enfermedades o defectos, padecidos con anterioridad por el trabajador, que se agraven como consecuencia de la lesión constitutiva del accidente. </a:t>
            </a:r>
          </a:p>
          <a:p>
            <a:pPr algn="just"/>
            <a:r>
              <a:rPr lang="es-ES" sz="2400" dirty="0" smtClean="0"/>
              <a:t>Las </a:t>
            </a:r>
            <a:r>
              <a:rPr lang="es-ES" sz="2400" dirty="0" smtClean="0"/>
              <a:t>consecuencias del accidente que resulten modificadas en su naturaleza, duración, gravedad, o terminación, por enfermedades intercurrentes, que constituyan complicaciones derivadas del proceso patológico </a:t>
            </a:r>
            <a:r>
              <a:rPr lang="es-ES" sz="2400" dirty="0" smtClean="0"/>
              <a:t>causado </a:t>
            </a:r>
            <a:r>
              <a:rPr lang="es-ES" sz="2400" dirty="0" smtClean="0"/>
              <a:t>por el accidente mismo o tengan su origen en afecciones adquiridas en el </a:t>
            </a:r>
            <a:r>
              <a:rPr lang="es-ES" sz="2400" dirty="0" smtClean="0"/>
              <a:t>lugar donde se está recuperando.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s-ES" dirty="0" smtClean="0"/>
              <a:t>Accidente de </a:t>
            </a:r>
            <a:r>
              <a:rPr lang="es-ES" dirty="0" smtClean="0"/>
              <a:t>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sz="2800" dirty="0" smtClean="0"/>
              <a:t>Los acaecidos en </a:t>
            </a:r>
            <a:r>
              <a:rPr lang="es-ES" sz="2800" b="1" dirty="0" smtClean="0"/>
              <a:t>actos de salvamento </a:t>
            </a:r>
            <a:r>
              <a:rPr lang="es-ES" sz="2800" dirty="0" smtClean="0"/>
              <a:t>y en otros de naturaleza análoga, cuando unos y otros tengan relación con el trabajo. </a:t>
            </a:r>
          </a:p>
          <a:p>
            <a:pPr algn="just"/>
            <a:r>
              <a:rPr lang="es-ES" sz="2800" dirty="0" smtClean="0"/>
              <a:t>La </a:t>
            </a:r>
            <a:r>
              <a:rPr lang="es-ES" sz="2800" b="1" dirty="0" smtClean="0"/>
              <a:t>imprudencia profesional </a:t>
            </a:r>
            <a:r>
              <a:rPr lang="es-ES" sz="2800" dirty="0" smtClean="0"/>
              <a:t>(no la imprudencia temeraria). </a:t>
            </a:r>
          </a:p>
          <a:p>
            <a:pPr algn="just"/>
            <a:r>
              <a:rPr lang="es-ES" sz="2800" dirty="0" smtClean="0"/>
              <a:t>La </a:t>
            </a:r>
            <a:r>
              <a:rPr lang="es-ES" sz="2800" dirty="0" smtClean="0"/>
              <a:t>concurrencia de culpabilidad civil o criminal del empresario, de un compañero de trabajo del accidentado o de un tercero, salvo que no guarde relación alguna con el trabajo</a:t>
            </a:r>
            <a:r>
              <a:rPr lang="es-ES" sz="2800" dirty="0" smtClean="0"/>
              <a:t>.</a:t>
            </a:r>
          </a:p>
          <a:p>
            <a:pPr algn="just"/>
            <a:r>
              <a:rPr lang="es-ES" sz="2800" dirty="0" smtClean="0"/>
              <a:t>Los </a:t>
            </a:r>
            <a:r>
              <a:rPr lang="es-ES" sz="2800" dirty="0" smtClean="0"/>
              <a:t>ocurridos </a:t>
            </a:r>
            <a:r>
              <a:rPr lang="es-ES" sz="2800" b="1" dirty="0" smtClean="0"/>
              <a:t>en misión: </a:t>
            </a:r>
            <a:r>
              <a:rPr lang="es-ES" sz="2800" dirty="0" smtClean="0"/>
              <a:t>desplazamientos para cumplir las órdenes del empresario o por las funciones del puesto.</a:t>
            </a:r>
          </a:p>
          <a:p>
            <a:pPr algn="just"/>
            <a:r>
              <a:rPr lang="es-ES" sz="2800" b="1" dirty="0" smtClean="0"/>
              <a:t>Se presume</a:t>
            </a:r>
            <a:r>
              <a:rPr lang="es-ES" sz="2800" dirty="0" smtClean="0"/>
              <a:t>, salvo prueba de los contrario, que son accidentes de trabajo todas las lesiones que sufra el trabajador </a:t>
            </a:r>
            <a:r>
              <a:rPr lang="es-ES" sz="2800" b="1" dirty="0" smtClean="0"/>
              <a:t>durante el tiempo y en el lugar de trabajo</a:t>
            </a:r>
            <a:r>
              <a:rPr lang="es-ES" sz="2800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s-ES" dirty="0" smtClean="0"/>
              <a:t>Accidente de </a:t>
            </a:r>
            <a:r>
              <a:rPr lang="es-ES" dirty="0" smtClean="0"/>
              <a:t>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Los que sufre el trabajador al ir o volver del lugar de trabajo, desde o hacia su domicilio. Es el denominado accidente "</a:t>
            </a:r>
            <a:r>
              <a:rPr lang="es-ES" b="1" dirty="0" smtClean="0"/>
              <a:t>in </a:t>
            </a:r>
            <a:r>
              <a:rPr lang="es-ES" b="1" dirty="0" err="1" smtClean="0"/>
              <a:t>itinere</a:t>
            </a:r>
            <a:r>
              <a:rPr lang="es-ES" dirty="0" smtClean="0"/>
              <a:t>".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es-ES" dirty="0" smtClean="0"/>
              <a:t>Accidente de </a:t>
            </a:r>
            <a:r>
              <a:rPr lang="es-ES" dirty="0" smtClean="0"/>
              <a:t>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u="sng" dirty="0" smtClean="0"/>
              <a:t>No se consideran </a:t>
            </a:r>
            <a:r>
              <a:rPr lang="es-ES" dirty="0" smtClean="0"/>
              <a:t>accidentes de trabajo: </a:t>
            </a:r>
            <a:endParaRPr lang="es-ES" dirty="0" smtClean="0"/>
          </a:p>
          <a:p>
            <a:pPr lvl="1" algn="just"/>
            <a:r>
              <a:rPr lang="es-ES" sz="2400" dirty="0" smtClean="0"/>
              <a:t>Los que sean debidos </a:t>
            </a:r>
            <a:r>
              <a:rPr lang="es-ES" sz="2400" dirty="0" smtClean="0"/>
              <a:t>a </a:t>
            </a:r>
            <a:r>
              <a:rPr lang="es-ES" sz="2400" b="1" dirty="0" smtClean="0"/>
              <a:t>imprudencia temeraria </a:t>
            </a:r>
            <a:r>
              <a:rPr lang="es-ES" sz="2400" dirty="0" smtClean="0"/>
              <a:t>del trabajador accidentado</a:t>
            </a:r>
            <a:r>
              <a:rPr lang="es-ES" dirty="0" smtClean="0"/>
              <a:t>. </a:t>
            </a:r>
            <a:r>
              <a:rPr lang="es-ES" sz="2000" dirty="0" smtClean="0"/>
              <a:t>Situación en la que un trabajador acepta por su voluntad la realización de un acto arriesgado, innecesario y grave para su actividad laboral y que además lleva a cabo con total menosprecio de su vida…</a:t>
            </a:r>
          </a:p>
          <a:p>
            <a:pPr lvl="1"/>
            <a:r>
              <a:rPr lang="es-ES" sz="2400" dirty="0" smtClean="0"/>
              <a:t>Los </a:t>
            </a:r>
            <a:r>
              <a:rPr lang="es-ES" sz="2400" dirty="0" smtClean="0"/>
              <a:t>que sean debidos a </a:t>
            </a:r>
            <a:r>
              <a:rPr lang="es-ES" sz="2400" b="1" dirty="0" smtClean="0"/>
              <a:t>dolo </a:t>
            </a:r>
            <a:r>
              <a:rPr lang="es-ES" sz="2400" dirty="0" smtClean="0"/>
              <a:t>del trabajador.</a:t>
            </a:r>
            <a:r>
              <a:rPr lang="es-ES" sz="2400" dirty="0" smtClean="0"/>
              <a:t>	</a:t>
            </a:r>
            <a:endParaRPr lang="es-ES" sz="2400" dirty="0" smtClean="0"/>
          </a:p>
          <a:p>
            <a:pPr lvl="1"/>
            <a:r>
              <a:rPr lang="es-ES" sz="2400" dirty="0" smtClean="0"/>
              <a:t>Los </a:t>
            </a:r>
            <a:r>
              <a:rPr lang="es-ES" sz="2400" dirty="0" smtClean="0"/>
              <a:t>que sean debidos a </a:t>
            </a:r>
            <a:r>
              <a:rPr lang="es-ES" sz="2400" b="1" dirty="0" smtClean="0"/>
              <a:t>fuerza mayor extraña </a:t>
            </a:r>
            <a:r>
              <a:rPr lang="es-ES" sz="2400" dirty="0" smtClean="0"/>
              <a:t>al trabajo. </a:t>
            </a:r>
            <a:r>
              <a:rPr lang="es-ES" dirty="0" smtClean="0"/>
              <a:t>	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575</Words>
  <Application>Microsoft Office PowerPoint</Application>
  <PresentationFormat>Presentación en pantalla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Según el origen de la patología</vt:lpstr>
      <vt:lpstr>Según el origen de la patología</vt:lpstr>
      <vt:lpstr>Según el origen de la patología</vt:lpstr>
      <vt:lpstr>Accidente de trabajo (art. 156 LGSS)</vt:lpstr>
      <vt:lpstr>Accidente de trabajo</vt:lpstr>
      <vt:lpstr>Accidente de trabajo</vt:lpstr>
      <vt:lpstr>Accidente de trabajo</vt:lpstr>
      <vt:lpstr>Accidente de trabajo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Roberto</cp:lastModifiedBy>
  <cp:revision>55</cp:revision>
  <dcterms:created xsi:type="dcterms:W3CDTF">2015-06-18T15:50:44Z</dcterms:created>
  <dcterms:modified xsi:type="dcterms:W3CDTF">2020-10-01T19:58:32Z</dcterms:modified>
</cp:coreProperties>
</file>