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5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A637648-D4E8-467C-975F-F142697B348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Style>
        <a:tcBdr/>
      </a:tcStyle>
    </a:firstCol>
    <a:lastRow>
      <a:tcStyle>
        <a:tcBdr/>
      </a:tcStyle>
    </a:lastRow>
    <a:seCell>
      <a:tcStyle>
        <a:tcBdr/>
      </a:tcStyle>
    </a:seCell>
    <a:swCell>
      <a:tcStyle>
        <a:tcBdr/>
      </a:tcStyle>
    </a:swCell>
    <a:firstRow>
      <a:tcStyle>
        <a:tcBdr/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51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51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/>
            </a:lvl1pPr>
            <a:lvl2pPr lvl="1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/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  <a:defRPr sz="1800"/>
            </a:lvl3pPr>
            <a:lvl4pPr lvl="3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/>
            </a:lvl4pPr>
            <a:lvl5pPr lvl="4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5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5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5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‹zk.›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6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6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6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6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‹zk.›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61"/>
          <p:cNvSpPr txBox="1"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61"/>
          <p:cNvSpPr txBox="1"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3" name="Google Shape;73;p61"/>
          <p:cNvSpPr txBox="1">
            <a:spLocks noGrp="1"/>
          </p:cNvSpPr>
          <p:nvPr>
            <p:ph type="body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61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5" name="Google Shape;75;p61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6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6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6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‹zk.›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6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6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62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6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6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6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‹zk.›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63"/>
          <p:cNvSpPr txBox="1"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63"/>
          <p:cNvSpPr txBox="1"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  <a:defRPr sz="1800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9" name="Google Shape;89;p6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6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6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‹zk.›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5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‹zk.›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, texto y objetos" type="txAndObj">
  <p:cSld name="TEXT_AND_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53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5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‹zk.›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abla" type="tbl">
  <p:cSld name="TABLE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‹zk.›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5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5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5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‹zk.›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56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5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5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‹zk.›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57"/>
          <p:cNvSpPr txBox="1"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57"/>
          <p:cNvSpPr>
            <a:spLocks noGrp="1"/>
          </p:cNvSpPr>
          <p:nvPr>
            <p:ph type="pic" idx="2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50" name="Google Shape;50;p57"/>
          <p:cNvSpPr txBox="1">
            <a:spLocks noGrp="1"/>
          </p:cNvSpPr>
          <p:nvPr>
            <p:ph type="body" idx="1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/>
            </a:lvl1pPr>
            <a:lvl2pPr marL="914400" lvl="1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/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/>
              <a:buNone/>
              <a:defRPr sz="1200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 panose="020B0604020202020204"/>
              <a:buNone/>
              <a:defRPr sz="1000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 panose="020B0604020202020204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1" name="Google Shape;51;p5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5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5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‹zk.›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8"/>
          <p:cNvSpPr txBox="1"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58"/>
          <p:cNvSpPr txBox="1">
            <a:spLocks noGrp="1"/>
          </p:cNvSpPr>
          <p:nvPr>
            <p:ph type="body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»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58"/>
          <p:cNvSpPr txBox="1">
            <a:spLocks noGrp="1"/>
          </p:cNvSpPr>
          <p:nvPr>
            <p:ph type="body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/>
            </a:lvl1pPr>
            <a:lvl2pPr marL="914400" lvl="1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/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/>
              <a:buNone/>
              <a:defRPr sz="1200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 panose="020B0604020202020204"/>
              <a:buNone/>
              <a:defRPr sz="1000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 panose="020B0604020202020204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5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5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5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‹zk.›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5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5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5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‹zk.›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5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/>
              <a:buChar char="•"/>
              <a:defRPr sz="3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–"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–"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»"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8" name="Google Shape;8;p5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9" name="Google Shape;9;p5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10" name="Google Shape;10;p5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‹zk.›</a:t>
            </a:fld>
            <a:endParaRPr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ts val="4400"/>
              <a:buFont typeface="Comic Sans MS" panose="030F0702030302020204"/>
              <a:buNone/>
            </a:pPr>
            <a:r>
              <a:rPr lang="en-US" sz="4400" b="0" i="0" u="none">
                <a:solidFill>
                  <a:srgbClr val="660066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Conservación de alimentos</a:t>
            </a:r>
          </a:p>
        </p:txBody>
      </p:sp>
      <p:sp>
        <p:nvSpPr>
          <p:cNvPr id="97" name="Google Shape;97;p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</a:pPr>
            <a:endParaRPr sz="2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ts val="4000"/>
              <a:buFont typeface="Comic Sans MS" panose="030F0702030302020204"/>
              <a:buNone/>
            </a:pPr>
            <a:r>
              <a:rPr lang="en-US" sz="4000" b="0" i="0" u="none">
                <a:solidFill>
                  <a:srgbClr val="660066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Humedad relativa</a:t>
            </a:r>
          </a:p>
        </p:txBody>
      </p:sp>
      <p:sp>
        <p:nvSpPr>
          <p:cNvPr id="166" name="Google Shape;166;p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 panose="030F0702030302020204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Depende de la temperatura y de la composición de la atmósfera </a:t>
            </a:r>
          </a:p>
          <a:p>
            <a:pPr marL="34290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 panose="030F0702030302020204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Una humedad relativa muy baja produce evaporación de agua en el alimento</a:t>
            </a:r>
          </a:p>
          <a:p>
            <a:pPr marL="1600200" lvl="3" indent="-2286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660066"/>
              </a:buClr>
              <a:buSzPts val="2000"/>
              <a:buFont typeface="Comic Sans MS" panose="030F0702030302020204"/>
              <a:buChar char="–"/>
            </a:pPr>
            <a:r>
              <a:rPr lang="en-US" sz="2000" b="0" i="0" u="none">
                <a:solidFill>
                  <a:srgbClr val="660066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Pérdida de peso</a:t>
            </a:r>
          </a:p>
          <a:p>
            <a:pPr marL="1600200" lvl="3" indent="-2286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660066"/>
              </a:buClr>
              <a:buSzPts val="2000"/>
              <a:buFont typeface="Comic Sans MS" panose="030F0702030302020204"/>
              <a:buChar char="–"/>
            </a:pPr>
            <a:r>
              <a:rPr lang="en-US" sz="2000" b="0" i="0" u="none">
                <a:solidFill>
                  <a:srgbClr val="660066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Marchitez</a:t>
            </a:r>
          </a:p>
          <a:p>
            <a:pPr marL="1600200" lvl="3" indent="-2286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660066"/>
              </a:buClr>
              <a:buSzPts val="2000"/>
              <a:buFont typeface="Comic Sans MS" panose="030F0702030302020204"/>
              <a:buChar char="–"/>
            </a:pPr>
            <a:r>
              <a:rPr lang="en-US" sz="2000" b="0" i="0" u="none">
                <a:solidFill>
                  <a:srgbClr val="660066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Ablandamiento</a:t>
            </a:r>
          </a:p>
          <a:p>
            <a:pPr marL="1600200" lvl="3" indent="-2286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660066"/>
              </a:buClr>
              <a:buSzPts val="2000"/>
              <a:buFont typeface="Comic Sans MS" panose="030F0702030302020204"/>
              <a:buChar char="–"/>
            </a:pPr>
            <a:r>
              <a:rPr lang="en-US" sz="2000" b="0" i="0" u="none">
                <a:solidFill>
                  <a:srgbClr val="660066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Formación de arrugas</a:t>
            </a:r>
          </a:p>
          <a:p>
            <a:pPr marL="34290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 panose="030F0702030302020204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Una humedad relativa alta favorece el desarrollo de los microorganismos</a:t>
            </a:r>
          </a:p>
          <a:p>
            <a:pPr marL="1600200" lvl="3" indent="-2286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660066"/>
              </a:buClr>
              <a:buSzPts val="2000"/>
              <a:buFont typeface="Comic Sans MS" panose="030F0702030302020204"/>
              <a:buChar char="–"/>
            </a:pPr>
            <a:r>
              <a:rPr lang="en-US" sz="2000" b="0" i="0" u="none">
                <a:solidFill>
                  <a:srgbClr val="660066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Bacterias (98-100%)</a:t>
            </a:r>
          </a:p>
          <a:p>
            <a:pPr marL="1600200" lvl="3" indent="-2286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660066"/>
              </a:buClr>
              <a:buSzPts val="2000"/>
              <a:buFont typeface="Comic Sans MS" panose="030F0702030302020204"/>
              <a:buChar char="–"/>
            </a:pPr>
            <a:r>
              <a:rPr lang="en-US" sz="2000" b="0" i="0" u="none">
                <a:solidFill>
                  <a:srgbClr val="660066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Levaduras (90-92%)</a:t>
            </a:r>
          </a:p>
          <a:p>
            <a:pPr marL="1600200" lvl="3" indent="-2286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660066"/>
              </a:buClr>
              <a:buSzPts val="2000"/>
              <a:buFont typeface="Comic Sans MS" panose="030F0702030302020204"/>
              <a:buChar char="–"/>
            </a:pPr>
            <a:r>
              <a:rPr lang="en-US" sz="2000" b="0" i="0" u="none">
                <a:solidFill>
                  <a:srgbClr val="660066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Mohos (85-90%)</a:t>
            </a:r>
          </a:p>
        </p:txBody>
      </p:sp>
      <p:pic>
        <p:nvPicPr>
          <p:cNvPr id="167" name="Google Shape;167;p10" descr="ANd9GcRwI7cC1rCgIqUarYR5ySMxmhgcAXVLTcEkt1_HdUTJN1-x9j-A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6877050" y="2781300"/>
            <a:ext cx="1905000" cy="153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0" descr="ANd9GcTBgOwpxwsMvTU5PHDO2HfoyU6aQPNQlUrVrLirz1eE_m9uoCRo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323850" y="260350"/>
            <a:ext cx="1628775" cy="118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1"/>
          <p:cNvSpPr txBox="1">
            <a:spLocks noGrp="1"/>
          </p:cNvSpPr>
          <p:nvPr>
            <p:ph type="title"/>
          </p:nvPr>
        </p:nvSpPr>
        <p:spPr>
          <a:xfrm>
            <a:off x="395287" y="260350"/>
            <a:ext cx="8291512" cy="115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ts val="2400"/>
              <a:buFont typeface="Comic Sans MS" panose="030F0702030302020204"/>
              <a:buNone/>
            </a:pPr>
            <a:r>
              <a:rPr lang="en-US" sz="2400" b="0" i="0" u="none">
                <a:solidFill>
                  <a:srgbClr val="660066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Humedad relativa y T en el almacenamiento de algunos alimentos</a:t>
            </a:r>
          </a:p>
        </p:txBody>
      </p:sp>
      <p:pic>
        <p:nvPicPr>
          <p:cNvPr id="175" name="Google Shape;175;p11" descr="E4A025A8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2420937"/>
            <a:ext cx="8896350" cy="420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11" descr="ANd9GcScUlKpkOHCXybmo6OXwQIUOxZIym4zszPPSTCcwO0bz8PU-u6z-g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395287" y="1125537"/>
            <a:ext cx="1524000" cy="122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11" descr="ANd9GcTT28mNmaF3vNrjAnUV5SP_--e1hx9UTz_zFJjrX0Lwy1d9kGNUgA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5508625" y="909637"/>
            <a:ext cx="1927225" cy="1927225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11"/>
          <p:cNvSpPr txBox="1"/>
          <p:nvPr/>
        </p:nvSpPr>
        <p:spPr>
          <a:xfrm>
            <a:off x="250825" y="2924175"/>
            <a:ext cx="8208962" cy="7207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79" name="Google Shape;179;p11"/>
          <p:cNvSpPr txBox="1"/>
          <p:nvPr/>
        </p:nvSpPr>
        <p:spPr>
          <a:xfrm>
            <a:off x="684212" y="3068637"/>
            <a:ext cx="1133475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omic Sans MS" panose="030F0702030302020204"/>
              <a:buNone/>
            </a:pPr>
            <a:r>
              <a:rPr lang="en-US" sz="1800" b="0" i="0" u="none">
                <a:solidFill>
                  <a:schemeClr val="accent2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Producto</a:t>
            </a:r>
          </a:p>
        </p:txBody>
      </p:sp>
      <p:sp>
        <p:nvSpPr>
          <p:cNvPr id="180" name="Google Shape;180;p11"/>
          <p:cNvSpPr txBox="1"/>
          <p:nvPr/>
        </p:nvSpPr>
        <p:spPr>
          <a:xfrm>
            <a:off x="2700337" y="3068637"/>
            <a:ext cx="2087562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omic Sans MS" panose="030F0702030302020204"/>
              <a:buNone/>
            </a:pPr>
            <a:r>
              <a:rPr lang="en-US" sz="1800" b="0" i="0" u="none">
                <a:solidFill>
                  <a:schemeClr val="accent2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Temperatura º C</a:t>
            </a:r>
          </a:p>
        </p:txBody>
      </p:sp>
      <p:sp>
        <p:nvSpPr>
          <p:cNvPr id="181" name="Google Shape;181;p11"/>
          <p:cNvSpPr txBox="1"/>
          <p:nvPr/>
        </p:nvSpPr>
        <p:spPr>
          <a:xfrm>
            <a:off x="5580062" y="2997200"/>
            <a:ext cx="2447925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omic Sans MS" panose="030F0702030302020204"/>
              <a:buNone/>
            </a:pPr>
            <a:r>
              <a:rPr lang="en-US" sz="1800" b="0" i="0" u="none">
                <a:solidFill>
                  <a:schemeClr val="accent2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Humedad relativa %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ts val="4000"/>
              <a:buFont typeface="Comic Sans MS" panose="030F0702030302020204"/>
              <a:buNone/>
            </a:pPr>
            <a:r>
              <a:rPr lang="en-US" sz="4000" b="0" i="0" u="none">
                <a:solidFill>
                  <a:srgbClr val="660066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Ventilación</a:t>
            </a:r>
          </a:p>
        </p:txBody>
      </p:sp>
      <p:sp>
        <p:nvSpPr>
          <p:cNvPr id="187" name="Google Shape;187;p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 panose="030F0702030302020204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Imprescindible para el mantenimiento de una humedad relativa uniforme</a:t>
            </a:r>
            <a:r>
              <a:rPr lang="es-ES" altLang="en-US" sz="32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.</a:t>
            </a:r>
            <a:endParaRPr lang="en-US" sz="3200" b="0" i="0" u="none">
              <a:solidFill>
                <a:schemeClr val="dk1"/>
              </a:solidFill>
              <a:latin typeface="Comic Sans MS" panose="030F0702030302020204"/>
              <a:ea typeface="Comic Sans MS" panose="030F0702030302020204"/>
              <a:cs typeface="Comic Sans MS" panose="030F0702030302020204"/>
              <a:sym typeface="Comic Sans MS" panose="030F0702030302020204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 panose="030F0702030302020204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Para eliminar olores</a:t>
            </a:r>
            <a:r>
              <a:rPr lang="es-ES" altLang="en-US" sz="32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.</a:t>
            </a:r>
            <a:endParaRPr lang="en-US" sz="3200" b="0" i="0" u="none">
              <a:solidFill>
                <a:schemeClr val="dk1"/>
              </a:solidFill>
              <a:latin typeface="Comic Sans MS" panose="030F0702030302020204"/>
              <a:ea typeface="Comic Sans MS" panose="030F0702030302020204"/>
              <a:cs typeface="Comic Sans MS" panose="030F0702030302020204"/>
              <a:sym typeface="Comic Sans MS" panose="030F0702030302020204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 panose="030F0702030302020204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Para evitar aparición de sabor a “viejo”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 panose="030F0702030302020204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Importante en almacenamiento de frutas, legumbres y hortalizas frescas</a:t>
            </a:r>
            <a:r>
              <a:rPr lang="es-ES" altLang="en-US" sz="32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.</a:t>
            </a:r>
            <a:endParaRPr lang="en-US" sz="3200" b="0" i="0" u="none">
              <a:solidFill>
                <a:schemeClr val="dk1"/>
              </a:solidFill>
              <a:latin typeface="Comic Sans MS" panose="030F0702030302020204"/>
              <a:ea typeface="Comic Sans MS" panose="030F0702030302020204"/>
              <a:cs typeface="Comic Sans MS" panose="030F0702030302020204"/>
              <a:sym typeface="Comic Sans MS" panose="030F0702030302020204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 panose="030F0702030302020204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Se impiden variaciones de O2 y CO2 en la cámara</a:t>
            </a:r>
            <a:r>
              <a:rPr lang="es-ES" altLang="en-US" sz="32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.</a:t>
            </a:r>
          </a:p>
        </p:txBody>
      </p:sp>
      <p:pic>
        <p:nvPicPr>
          <p:cNvPr id="188" name="Google Shape;188;p12" descr="ANd9GcTKUqnyNspiALOACzVjstZBFIF1iThiXEfF0YXkQ4VPyw13ejxK6A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6300787" y="0"/>
            <a:ext cx="2303462" cy="17256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ts val="3200"/>
              <a:buFont typeface="Comic Sans MS" panose="030F0702030302020204"/>
              <a:buNone/>
            </a:pPr>
            <a:r>
              <a:rPr lang="en-US" sz="3200" b="0" i="0" u="none">
                <a:solidFill>
                  <a:srgbClr val="660066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Control de la atmósfera de almacenamiento</a:t>
            </a:r>
            <a:br>
              <a:rPr lang="en-US" sz="3200" b="0" i="0" u="none">
                <a:solidFill>
                  <a:srgbClr val="660066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</a:br>
            <a:endParaRPr lang="en-US" sz="3200" b="0" i="0" u="none">
              <a:solidFill>
                <a:srgbClr val="660066"/>
              </a:solidFill>
              <a:latin typeface="Comic Sans MS" panose="030F0702030302020204"/>
              <a:ea typeface="Comic Sans MS" panose="030F0702030302020204"/>
              <a:cs typeface="Comic Sans MS" panose="030F0702030302020204"/>
              <a:sym typeface="Comic Sans MS" panose="030F0702030302020204"/>
            </a:endParaRPr>
          </a:p>
        </p:txBody>
      </p:sp>
      <p:sp>
        <p:nvSpPr>
          <p:cNvPr id="194" name="Google Shape;194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 panose="030F0702030302020204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Los vegetales frescos respiran</a:t>
            </a:r>
          </a:p>
          <a:p>
            <a:pPr marL="0" lvl="0" indent="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 panose="030F0702030302020204"/>
              <a:buNone/>
            </a:pPr>
            <a:r>
              <a:rPr lang="es-ES" altLang="en-US" sz="28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m</a:t>
            </a:r>
            <a:r>
              <a:rPr lang="en-US" sz="28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enos O2 y más CO2 en la cámara</a:t>
            </a:r>
            <a:r>
              <a:rPr lang="es-ES" altLang="en-US" sz="28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.</a:t>
            </a:r>
            <a:endParaRPr lang="en-US" sz="2800" b="0" i="0" u="none">
              <a:solidFill>
                <a:schemeClr val="dk1"/>
              </a:solidFill>
              <a:latin typeface="Comic Sans MS" panose="030F0702030302020204"/>
              <a:ea typeface="Comic Sans MS" panose="030F0702030302020204"/>
              <a:cs typeface="Comic Sans MS" panose="030F0702030302020204"/>
              <a:sym typeface="Comic Sans MS" panose="030F0702030302020204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 panose="030F0702030302020204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Poco O2        fermentación alcohólica</a:t>
            </a:r>
          </a:p>
          <a:p>
            <a:pPr marL="0" lvl="0" indent="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 panose="030F0702030302020204"/>
              <a:buNone/>
            </a:pPr>
            <a:r>
              <a:rPr lang="es-ES" altLang="en-US" sz="28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s</a:t>
            </a:r>
            <a:r>
              <a:rPr lang="en-US" sz="28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abores distintos, incluso tóxicos</a:t>
            </a:r>
          </a:p>
          <a:p>
            <a:pPr marL="34290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 panose="030F0702030302020204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Exceso de CO2         pardeamientos…</a:t>
            </a:r>
          </a:p>
          <a:p>
            <a:pPr marL="34290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 panose="030F0702030302020204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Algunas cámaras de carne </a:t>
            </a:r>
          </a:p>
          <a:p>
            <a:pPr marL="34290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 panose="030F0702030302020204"/>
              <a:buNone/>
            </a:pPr>
            <a:r>
              <a:rPr lang="en-US" sz="28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	y queso llevan lámparas </a:t>
            </a:r>
          </a:p>
          <a:p>
            <a:pPr marL="34290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 panose="030F0702030302020204"/>
              <a:buNone/>
            </a:pPr>
            <a:r>
              <a:rPr lang="en-US" sz="28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	ultravioleta</a:t>
            </a:r>
            <a:r>
              <a:rPr lang="es-ES" altLang="en-US" sz="28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.</a:t>
            </a:r>
          </a:p>
        </p:txBody>
      </p:sp>
      <p:cxnSp>
        <p:nvCxnSpPr>
          <p:cNvPr id="195" name="Google Shape;195;p13"/>
          <p:cNvCxnSpPr/>
          <p:nvPr/>
        </p:nvCxnSpPr>
        <p:spPr>
          <a:xfrm>
            <a:off x="6659562" y="1916112"/>
            <a:ext cx="1512887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pic>
        <p:nvPicPr>
          <p:cNvPr id="196" name="Google Shape;196;p13" descr="ANd9GcQ0iy6YaiER21QaierwxUuazINU3ZMmF1qqRBAnlw0TMYAP-QuL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6588125" y="4508500"/>
            <a:ext cx="2143125" cy="21431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7" name="Google Shape;197;p13"/>
          <p:cNvCxnSpPr/>
          <p:nvPr/>
        </p:nvCxnSpPr>
        <p:spPr>
          <a:xfrm>
            <a:off x="2411412" y="2636837"/>
            <a:ext cx="576262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98" name="Google Shape;198;p13"/>
          <p:cNvCxnSpPr/>
          <p:nvPr/>
        </p:nvCxnSpPr>
        <p:spPr>
          <a:xfrm>
            <a:off x="7164387" y="2708275"/>
            <a:ext cx="936625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99" name="Google Shape;199;p13"/>
          <p:cNvCxnSpPr/>
          <p:nvPr/>
        </p:nvCxnSpPr>
        <p:spPr>
          <a:xfrm>
            <a:off x="3492500" y="3500437"/>
            <a:ext cx="719137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ts val="4400"/>
              <a:buFont typeface="Comic Sans MS" panose="030F0702030302020204"/>
              <a:buNone/>
            </a:pPr>
            <a:r>
              <a:rPr lang="en-US" sz="4400" b="0" i="0" u="none">
                <a:solidFill>
                  <a:srgbClr val="660066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Congelación</a:t>
            </a:r>
            <a:r>
              <a:rPr lang="en-US" sz="4400" b="0" i="0" u="none">
                <a:solidFill>
                  <a:schemeClr val="dk2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/>
            </a:r>
            <a:br>
              <a:rPr lang="en-US" sz="4400" b="0" i="0" u="none">
                <a:solidFill>
                  <a:schemeClr val="dk2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</a:br>
            <a:endParaRPr lang="en-US" sz="4400" b="0" i="0" u="none">
              <a:solidFill>
                <a:schemeClr val="dk2"/>
              </a:solidFill>
              <a:latin typeface="Comic Sans MS" panose="030F0702030302020204"/>
              <a:ea typeface="Comic Sans MS" panose="030F0702030302020204"/>
              <a:cs typeface="Comic Sans MS" panose="030F0702030302020204"/>
              <a:sym typeface="Comic Sans MS" panose="030F0702030302020204"/>
            </a:endParaRPr>
          </a:p>
        </p:txBody>
      </p:sp>
      <p:sp>
        <p:nvSpPr>
          <p:cNvPr id="205" name="Google Shape;205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 panose="030F0702030302020204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Ningún microorganismo puede crecer a temperaturas inferiores a –10ºC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 panose="030F0702030302020204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Las reacciones metabólicas celulares se paralizan casi por completo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 panose="030F0702030302020204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La transición agua–hielo fija 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 panose="030F0702030302020204"/>
              <a:buNone/>
            </a:pPr>
            <a:r>
              <a:rPr lang="en-US" sz="28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	la estructura del tejido 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 panose="030F0702030302020204"/>
              <a:buNone/>
            </a:pPr>
            <a:r>
              <a:rPr lang="en-US" sz="28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	(agua no disponible)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 panose="030F0702030302020204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Los cristales de hielo en el interior 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 panose="030F0702030302020204"/>
              <a:buNone/>
            </a:pPr>
            <a:r>
              <a:rPr lang="en-US" sz="28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	del tejido pueden alterar mecánicamente la textura del alimento (deterioro de la calidad)</a:t>
            </a:r>
          </a:p>
        </p:txBody>
      </p:sp>
      <p:pic>
        <p:nvPicPr>
          <p:cNvPr id="206" name="Google Shape;206;p14" descr="ANd9GcRZ_S6ORWL9n5AsRB18hJN2akv-tHRfrfjsQp-MYojnguqXPXxb1Q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6948487" y="260350"/>
            <a:ext cx="182880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14" descr="ANd9GcTPvAL3-1tymKz5TUZ0OL-jHiIquto_G9hXdi-WoUTx3PI3Wm-fLQ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6948487" y="2852737"/>
            <a:ext cx="1914525" cy="239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ts val="3200"/>
              <a:buFont typeface="Comic Sans MS" panose="030F0702030302020204"/>
              <a:buNone/>
            </a:pPr>
            <a:r>
              <a:rPr lang="en-US" sz="3200" b="0" i="0" u="none">
                <a:solidFill>
                  <a:srgbClr val="660066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Preparación de los alimentos para su congelación</a:t>
            </a:r>
          </a:p>
        </p:txBody>
      </p:sp>
      <p:sp>
        <p:nvSpPr>
          <p:cNvPr id="213" name="Google Shape;213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 panose="030F0702030302020204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El alimento no mejora con la congelación</a:t>
            </a:r>
          </a:p>
          <a:p>
            <a:pPr marL="342900" lvl="0" indent="-342900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 panose="030F0702030302020204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Método caro</a:t>
            </a:r>
          </a:p>
          <a:p>
            <a:pPr marL="342900" lvl="0" indent="-342900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 panose="030F0702030302020204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Cuidadosa manipulación</a:t>
            </a:r>
            <a:r>
              <a:rPr lang="en-US" sz="28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 </a:t>
            </a:r>
          </a:p>
          <a:p>
            <a:pPr marL="34290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 panose="030F0702030302020204"/>
              <a:buNone/>
            </a:pPr>
            <a:r>
              <a:rPr lang="en-US" sz="28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	(tratamiento térmico previo)</a:t>
            </a:r>
          </a:p>
          <a:p>
            <a:pPr marL="34290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660066"/>
              </a:buClr>
              <a:buSzPts val="2400"/>
              <a:buFont typeface="Comic Sans MS" panose="030F0702030302020204"/>
              <a:buChar char="•"/>
            </a:pPr>
            <a:r>
              <a:rPr lang="en-US" sz="2400" b="0" i="0" u="none">
                <a:solidFill>
                  <a:srgbClr val="660066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Para inactivar enzimas</a:t>
            </a:r>
          </a:p>
          <a:p>
            <a:pPr marL="34290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660066"/>
              </a:buClr>
              <a:buSzPts val="2400"/>
              <a:buFont typeface="Comic Sans MS" panose="030F0702030302020204"/>
              <a:buChar char="•"/>
            </a:pPr>
            <a:r>
              <a:rPr lang="en-US" sz="2400" b="0" i="0" u="none">
                <a:solidFill>
                  <a:srgbClr val="660066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Reducir la carga microbiana</a:t>
            </a:r>
          </a:p>
          <a:p>
            <a:pPr marL="34290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660066"/>
              </a:buClr>
              <a:buSzPts val="2400"/>
              <a:buFont typeface="Comic Sans MS" panose="030F0702030302020204"/>
              <a:buChar char="•"/>
            </a:pPr>
            <a:r>
              <a:rPr lang="en-US" sz="2400" b="0" i="0" u="none">
                <a:solidFill>
                  <a:srgbClr val="660066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Eliminar el aire encerrado en los tejidos</a:t>
            </a:r>
          </a:p>
          <a:p>
            <a:pPr marL="34290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660066"/>
              </a:buClr>
              <a:buSzPts val="2400"/>
              <a:buFont typeface="Comic Sans MS" panose="030F0702030302020204"/>
              <a:buChar char="•"/>
            </a:pPr>
            <a:r>
              <a:rPr lang="en-US" sz="2400" b="0" i="0" u="none">
                <a:solidFill>
                  <a:srgbClr val="660066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Resaltar el color verde</a:t>
            </a:r>
          </a:p>
          <a:p>
            <a:pPr marL="34290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660066"/>
              </a:buClr>
              <a:buSzPts val="2400"/>
              <a:buFont typeface="Comic Sans MS" panose="030F0702030302020204"/>
              <a:buChar char="•"/>
            </a:pPr>
            <a:r>
              <a:rPr lang="en-US" sz="2400" b="0" i="0" u="none">
                <a:solidFill>
                  <a:srgbClr val="660066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Ablandar las hortalizas foliaceas</a:t>
            </a:r>
          </a:p>
        </p:txBody>
      </p:sp>
      <p:pic>
        <p:nvPicPr>
          <p:cNvPr id="214" name="Google Shape;214;p15" descr="ANd9GcQVG0Xl-CULTEY5Wau7S3U-FKJvicMXDi0kHReeFPwoT_-fzjzOXw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6804025" y="4724400"/>
            <a:ext cx="2143125" cy="213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15" descr="ANd9GcTjs7hodyP1xDtDJVbyVjkQUZSKlaAKsmjd1r1G7NQ6InJsSGxHlw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6084887" y="2205037"/>
            <a:ext cx="2552700" cy="179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Comic Sans MS" panose="030F0702030302020204"/>
              <a:buNone/>
            </a:pPr>
            <a:r>
              <a:rPr lang="en-US" sz="4000" b="0" i="0" u="none">
                <a:solidFill>
                  <a:schemeClr val="accent2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Efectos de la congelación</a:t>
            </a:r>
          </a:p>
        </p:txBody>
      </p:sp>
      <p:sp>
        <p:nvSpPr>
          <p:cNvPr id="221" name="Google Shape;221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 panose="030F0702030302020204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Agua-hielo-agua produce cambios en los tejidos celulares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 panose="030F0702030302020204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Variaciones de volumen (9%)</a:t>
            </a:r>
          </a:p>
          <a:p>
            <a:pPr marL="342900" lvl="0" indent="-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</a:pPr>
            <a:endParaRPr sz="28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</a:pPr>
            <a:endParaRPr sz="28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222" name="Google Shape;222;p16" descr="ANd9GcRuyga0JyBqC9YZXIdKVLNKJOTDpnQsm9iBSn_Gcj1gK7urZO5i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900112" y="4221162"/>
            <a:ext cx="2466975" cy="18478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23" name="Google Shape;223;p16"/>
          <p:cNvGraphicFramePr/>
          <p:nvPr/>
        </p:nvGraphicFramePr>
        <p:xfrm>
          <a:off x="4648200" y="1600200"/>
          <a:ext cx="3668700" cy="3438525"/>
        </p:xfrm>
        <a:graphic>
          <a:graphicData uri="http://schemas.openxmlformats.org/drawingml/2006/table">
            <a:tbl>
              <a:tblPr>
                <a:noFill/>
                <a:tableStyleId>{7A637648-D4E8-467C-975F-F142697B348B}</a:tableStyleId>
              </a:tblPr>
              <a:tblGrid>
                <a:gridCol w="1835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3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38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mic Sans MS" panose="030F0702030302020204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Comic Sans MS" panose="030F0702030302020204"/>
                          <a:ea typeface="Comic Sans MS" panose="030F0702030302020204"/>
                          <a:cs typeface="Comic Sans MS" panose="030F0702030302020204"/>
                          <a:sym typeface="Comic Sans MS" panose="030F0702030302020204"/>
                        </a:rPr>
                        <a:t>Zumo de manzana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 panose="020B0604020202020204"/>
                        <a:buNone/>
                      </a:pPr>
                      <a:endParaRPr sz="1800" b="0" i="0" u="none" strike="noStrike" cap="none">
                        <a:solidFill>
                          <a:schemeClr val="dk1"/>
                        </a:solidFill>
                        <a:latin typeface="Comic Sans MS" panose="030F0702030302020204"/>
                        <a:ea typeface="Comic Sans MS" panose="030F0702030302020204"/>
                        <a:cs typeface="Comic Sans MS" panose="030F0702030302020204"/>
                        <a:sym typeface="Comic Sans MS" panose="030F0702030302020204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mic Sans MS" panose="030F0702030302020204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Comic Sans MS" panose="030F0702030302020204"/>
                          <a:ea typeface="Comic Sans MS" panose="030F0702030302020204"/>
                          <a:cs typeface="Comic Sans MS" panose="030F0702030302020204"/>
                          <a:sym typeface="Comic Sans MS" panose="030F0702030302020204"/>
                        </a:rPr>
                        <a:t>Solución de sacarosa al 20%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 panose="020B0604020202020204"/>
                        <a:buNone/>
                      </a:pPr>
                      <a:endParaRPr sz="1800" b="0" i="0" u="none" strike="noStrike" cap="none">
                        <a:solidFill>
                          <a:schemeClr val="dk1"/>
                        </a:solidFill>
                        <a:latin typeface="Comic Sans MS" panose="030F0702030302020204"/>
                        <a:ea typeface="Comic Sans MS" panose="030F0702030302020204"/>
                        <a:cs typeface="Comic Sans MS" panose="030F0702030302020204"/>
                        <a:sym typeface="Comic Sans MS" panose="030F0702030302020204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mic Sans MS" panose="030F0702030302020204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Comic Sans MS" panose="030F0702030302020204"/>
                          <a:ea typeface="Comic Sans MS" panose="030F0702030302020204"/>
                          <a:cs typeface="Comic Sans MS" panose="030F0702030302020204"/>
                          <a:sym typeface="Comic Sans MS" panose="030F0702030302020204"/>
                        </a:rPr>
                        <a:t>Carne de vacuno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 panose="020B0604020202020204"/>
                        <a:buNone/>
                      </a:pPr>
                      <a:endParaRPr sz="1800" b="0" i="0" u="none" strike="noStrike" cap="none">
                        <a:solidFill>
                          <a:schemeClr val="dk1"/>
                        </a:solidFill>
                        <a:latin typeface="Comic Sans MS" panose="030F0702030302020204"/>
                        <a:ea typeface="Comic Sans MS" panose="030F0702030302020204"/>
                        <a:cs typeface="Comic Sans MS" panose="030F0702030302020204"/>
                        <a:sym typeface="Comic Sans MS" panose="030F0702030302020204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mic Sans MS" panose="030F0702030302020204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Comic Sans MS" panose="030F0702030302020204"/>
                          <a:ea typeface="Comic Sans MS" panose="030F0702030302020204"/>
                          <a:cs typeface="Comic Sans MS" panose="030F0702030302020204"/>
                          <a:sym typeface="Comic Sans MS" panose="030F0702030302020204"/>
                        </a:rPr>
                        <a:t>Fresas</a:t>
                      </a:r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mic Sans MS" panose="030F0702030302020204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Comic Sans MS" panose="030F0702030302020204"/>
                          <a:ea typeface="Comic Sans MS" panose="030F0702030302020204"/>
                          <a:cs typeface="Comic Sans MS" panose="030F0702030302020204"/>
                          <a:sym typeface="Comic Sans MS" panose="030F0702030302020204"/>
                        </a:rPr>
                        <a:t>7%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 panose="020B0604020202020204"/>
                        <a:buNone/>
                      </a:pPr>
                      <a:endParaRPr sz="1800" b="0" i="0" u="none" strike="noStrike" cap="none">
                        <a:solidFill>
                          <a:schemeClr val="dk1"/>
                        </a:solidFill>
                        <a:latin typeface="Comic Sans MS" panose="030F0702030302020204"/>
                        <a:ea typeface="Comic Sans MS" panose="030F0702030302020204"/>
                        <a:cs typeface="Comic Sans MS" panose="030F0702030302020204"/>
                        <a:sym typeface="Comic Sans MS" panose="030F0702030302020204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 panose="020B0604020202020204"/>
                        <a:buNone/>
                      </a:pPr>
                      <a:endParaRPr sz="1800" b="0" i="0" u="none" strike="noStrike" cap="none">
                        <a:solidFill>
                          <a:schemeClr val="dk1"/>
                        </a:solidFill>
                        <a:latin typeface="Comic Sans MS" panose="030F0702030302020204"/>
                        <a:ea typeface="Comic Sans MS" panose="030F0702030302020204"/>
                        <a:cs typeface="Comic Sans MS" panose="030F0702030302020204"/>
                        <a:sym typeface="Comic Sans MS" panose="030F0702030302020204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mic Sans MS" panose="030F0702030302020204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Comic Sans MS" panose="030F0702030302020204"/>
                          <a:ea typeface="Comic Sans MS" panose="030F0702030302020204"/>
                          <a:cs typeface="Comic Sans MS" panose="030F0702030302020204"/>
                          <a:sym typeface="Comic Sans MS" panose="030F0702030302020204"/>
                        </a:rPr>
                        <a:t>8%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 panose="020B0604020202020204"/>
                        <a:buNone/>
                      </a:pPr>
                      <a:endParaRPr sz="1800" b="0" i="0" u="none" strike="noStrike" cap="none">
                        <a:solidFill>
                          <a:schemeClr val="dk1"/>
                        </a:solidFill>
                        <a:latin typeface="Comic Sans MS" panose="030F0702030302020204"/>
                        <a:ea typeface="Comic Sans MS" panose="030F0702030302020204"/>
                        <a:cs typeface="Comic Sans MS" panose="030F0702030302020204"/>
                        <a:sym typeface="Comic Sans MS" panose="030F0702030302020204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 panose="020B0604020202020204"/>
                        <a:buNone/>
                      </a:pPr>
                      <a:endParaRPr sz="1800" b="0" i="0" u="none" strike="noStrike" cap="none">
                        <a:solidFill>
                          <a:schemeClr val="dk1"/>
                        </a:solidFill>
                        <a:latin typeface="Comic Sans MS" panose="030F0702030302020204"/>
                        <a:ea typeface="Comic Sans MS" panose="030F0702030302020204"/>
                        <a:cs typeface="Comic Sans MS" panose="030F0702030302020204"/>
                        <a:sym typeface="Comic Sans MS" panose="030F0702030302020204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 panose="020B0604020202020204"/>
                        <a:buNone/>
                      </a:pPr>
                      <a:endParaRPr sz="1800" b="0" i="0" u="none" strike="noStrike" cap="none">
                        <a:solidFill>
                          <a:schemeClr val="dk1"/>
                        </a:solidFill>
                        <a:latin typeface="Comic Sans MS" panose="030F0702030302020204"/>
                        <a:ea typeface="Comic Sans MS" panose="030F0702030302020204"/>
                        <a:cs typeface="Comic Sans MS" panose="030F0702030302020204"/>
                        <a:sym typeface="Comic Sans MS" panose="030F0702030302020204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mic Sans MS" panose="030F0702030302020204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Comic Sans MS" panose="030F0702030302020204"/>
                          <a:ea typeface="Comic Sans MS" panose="030F0702030302020204"/>
                          <a:cs typeface="Comic Sans MS" panose="030F0702030302020204"/>
                          <a:sym typeface="Comic Sans MS" panose="030F0702030302020204"/>
                        </a:rPr>
                        <a:t>8%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 panose="020B0604020202020204"/>
                        <a:buNone/>
                      </a:pPr>
                      <a:endParaRPr sz="1800" b="0" i="0" u="none" strike="noStrike" cap="none">
                        <a:solidFill>
                          <a:schemeClr val="dk1"/>
                        </a:solidFill>
                        <a:latin typeface="Comic Sans MS" panose="030F0702030302020204"/>
                        <a:ea typeface="Comic Sans MS" panose="030F0702030302020204"/>
                        <a:cs typeface="Comic Sans MS" panose="030F0702030302020204"/>
                        <a:sym typeface="Comic Sans MS" panose="030F0702030302020204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mic Sans MS" panose="030F0702030302020204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Comic Sans MS" panose="030F0702030302020204"/>
                          <a:ea typeface="Comic Sans MS" panose="030F0702030302020204"/>
                          <a:cs typeface="Comic Sans MS" panose="030F0702030302020204"/>
                          <a:sym typeface="Comic Sans MS" panose="030F0702030302020204"/>
                        </a:rPr>
                        <a:t>3%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24" name="Google Shape;224;p16"/>
          <p:cNvSpPr txBox="1"/>
          <p:nvPr/>
        </p:nvSpPr>
        <p:spPr>
          <a:xfrm>
            <a:off x="4427537" y="5157787"/>
            <a:ext cx="4157662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mic Sans MS" panose="030F0702030302020204"/>
              <a:buNone/>
            </a:pPr>
            <a:r>
              <a:rPr lang="en-US" sz="1600" b="0" i="0" u="none">
                <a:solidFill>
                  <a:schemeClr val="accent2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Aumento de volumen de algunos alimentos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mic Sans MS" panose="030F0702030302020204"/>
              <a:buNone/>
            </a:pPr>
            <a:r>
              <a:rPr lang="en-US" sz="1600" b="0" i="0" u="none">
                <a:solidFill>
                  <a:schemeClr val="accent2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por congelación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ts val="3200"/>
              <a:buFont typeface="Comic Sans MS" panose="030F0702030302020204"/>
              <a:buNone/>
            </a:pPr>
            <a:r>
              <a:rPr lang="en-US" sz="3200" b="0" i="0" u="none">
                <a:solidFill>
                  <a:srgbClr val="660066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Cristalización extracelular e intracelular</a:t>
            </a:r>
          </a:p>
        </p:txBody>
      </p:sp>
      <p:sp>
        <p:nvSpPr>
          <p:cNvPr id="230" name="Google Shape;230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 panose="020B0604020202020204"/>
              <a:buNone/>
            </a:pPr>
            <a:endParaRPr sz="4000" b="0" i="0" u="none">
              <a:solidFill>
                <a:schemeClr val="dk1"/>
              </a:solidFill>
              <a:latin typeface="Comic Sans MS" panose="030F0702030302020204"/>
              <a:ea typeface="Comic Sans MS" panose="030F0702030302020204"/>
              <a:cs typeface="Comic Sans MS" panose="030F0702030302020204"/>
              <a:sym typeface="Comic Sans MS" panose="030F0702030302020204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mic Sans MS" panose="030F0702030302020204"/>
              <a:buChar char="•"/>
            </a:pPr>
            <a:r>
              <a:rPr lang="en-US" sz="40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Dependiendo de la velocidad de congelación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Comic Sans MS" panose="030F0702030302020204"/>
              <a:buChar char="•"/>
            </a:pPr>
            <a:r>
              <a:rPr lang="en-US" sz="4000" b="0" i="0" u="none">
                <a:solidFill>
                  <a:schemeClr val="accent2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Congelación lenta</a:t>
            </a:r>
            <a:r>
              <a:rPr lang="en-US" sz="40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 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Comic Sans MS" panose="030F0702030302020204"/>
              <a:buChar char="•"/>
            </a:pPr>
            <a:r>
              <a:rPr lang="en-US" sz="4000" b="0" i="0" u="none">
                <a:solidFill>
                  <a:schemeClr val="accent2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Congelación rápida</a:t>
            </a:r>
          </a:p>
        </p:txBody>
      </p:sp>
      <p:pic>
        <p:nvPicPr>
          <p:cNvPr id="231" name="Google Shape;231;p17" descr="ANd9GcR5GfpfvcsaXE7tflGnxdmW-5ZabDHlirftCWy7QBPPWoOCar_prw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5651500" y="3573462"/>
            <a:ext cx="3259137" cy="2441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8"/>
          <p:cNvSpPr txBox="1">
            <a:spLocks noGrp="1"/>
          </p:cNvSpPr>
          <p:nvPr>
            <p:ph type="body" idx="1"/>
          </p:nvPr>
        </p:nvSpPr>
        <p:spPr>
          <a:xfrm>
            <a:off x="457200" y="260350"/>
            <a:ext cx="8229600" cy="5865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ts val="3200"/>
              <a:buFont typeface="Comic Sans MS" panose="030F0702030302020204"/>
              <a:buChar char="•"/>
            </a:pPr>
            <a:r>
              <a:rPr lang="en-US" sz="3200" b="0" i="0" u="none">
                <a:solidFill>
                  <a:srgbClr val="660066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Desarrollo progresivo de cristales de hielo durante la congelación lenta</a:t>
            </a:r>
          </a:p>
        </p:txBody>
      </p:sp>
      <p:pic>
        <p:nvPicPr>
          <p:cNvPr id="238" name="Google Shape;238;p18" descr="D01AA1F6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250825" y="2884487"/>
            <a:ext cx="8642350" cy="3973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18" descr="ANd9GcTtwNsJviBbDgiGrzRLZonqZHOH-h0bNzlxgS1isiQa9ITGoY9a_Q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7812087" y="836612"/>
            <a:ext cx="1209675" cy="87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18" descr="ANd9GcSaQv76rgiPClHUxefEFaZ7ggl6EKwQs869CmNQyFXIzr28T0ImOjuySxnbVg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179387" y="1268412"/>
            <a:ext cx="1704975" cy="1276350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18"/>
          <p:cNvSpPr/>
          <p:nvPr/>
        </p:nvSpPr>
        <p:spPr>
          <a:xfrm>
            <a:off x="1979612" y="5589587"/>
            <a:ext cx="71437" cy="71437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42" name="Google Shape;242;p18"/>
          <p:cNvSpPr/>
          <p:nvPr/>
        </p:nvSpPr>
        <p:spPr>
          <a:xfrm rot="-960000">
            <a:off x="4572000" y="5229225"/>
            <a:ext cx="576262" cy="2159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43" name="Google Shape;243;p18"/>
          <p:cNvSpPr/>
          <p:nvPr/>
        </p:nvSpPr>
        <p:spPr>
          <a:xfrm>
            <a:off x="7019925" y="4797425"/>
            <a:ext cx="792162" cy="6477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44" name="Google Shape;244;p18"/>
          <p:cNvSpPr txBox="1"/>
          <p:nvPr/>
        </p:nvSpPr>
        <p:spPr>
          <a:xfrm>
            <a:off x="3132137" y="1628775"/>
            <a:ext cx="4572000" cy="1475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omic Sans MS" panose="030F0702030302020204"/>
              <a:buNone/>
            </a:pPr>
            <a:r>
              <a:rPr lang="es-ES" altLang="en-US" sz="1800" b="0" i="0" u="none">
                <a:solidFill>
                  <a:schemeClr val="accent2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-</a:t>
            </a:r>
            <a:r>
              <a:rPr lang="en-US" sz="1800" b="0" i="0" u="none">
                <a:solidFill>
                  <a:schemeClr val="accent2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Cristalización del agua extracelular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omic Sans MS" panose="030F0702030302020204"/>
              <a:buNone/>
            </a:pPr>
            <a:r>
              <a:rPr lang="es-ES" altLang="en-US" sz="1800" b="0" i="0" u="none">
                <a:solidFill>
                  <a:schemeClr val="accent2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-</a:t>
            </a:r>
            <a:r>
              <a:rPr lang="en-US" sz="1800" b="0" i="0" u="none">
                <a:solidFill>
                  <a:schemeClr val="accent2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Disolución extracelular hipertónica</a:t>
            </a:r>
            <a:r>
              <a:rPr lang="es-ES" altLang="en-US" sz="1800" b="0" i="0" u="none">
                <a:solidFill>
                  <a:schemeClr val="accent2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 (mayor osmolaridad) </a:t>
            </a:r>
            <a:endParaRPr lang="en-US" sz="1800" b="0" i="0" u="none">
              <a:solidFill>
                <a:schemeClr val="accent2"/>
              </a:solidFill>
              <a:latin typeface="Comic Sans MS" panose="030F0702030302020204"/>
              <a:ea typeface="Comic Sans MS" panose="030F0702030302020204"/>
              <a:cs typeface="Comic Sans MS" panose="030F0702030302020204"/>
              <a:sym typeface="Comic Sans MS" panose="030F070203030202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omic Sans MS" panose="030F0702030302020204"/>
              <a:buNone/>
            </a:pPr>
            <a:r>
              <a:rPr lang="es-ES" altLang="en-US" sz="1800" b="0" i="0" u="none">
                <a:solidFill>
                  <a:schemeClr val="accent2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-</a:t>
            </a:r>
            <a:r>
              <a:rPr lang="en-US" sz="1800" b="0" i="0" u="none">
                <a:solidFill>
                  <a:schemeClr val="accent2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Salida de agua intracelular (ósmosis)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omic Sans MS" panose="030F0702030302020204"/>
              <a:buNone/>
            </a:pPr>
            <a:r>
              <a:rPr lang="es-ES" altLang="en-US" sz="1800" b="0" i="0" u="none">
                <a:solidFill>
                  <a:schemeClr val="accent2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-</a:t>
            </a:r>
            <a:r>
              <a:rPr lang="en-US" sz="1800" b="0" i="0" u="none">
                <a:solidFill>
                  <a:schemeClr val="accent2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Deshidratación osmótica progresiva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19" descr="D01AA1F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/>
          <a:srcRect/>
          <a:stretch>
            <a:fillRect/>
          </a:stretch>
        </p:blipFill>
        <p:spPr>
          <a:xfrm>
            <a:off x="1187450" y="3357562"/>
            <a:ext cx="6524625" cy="3000375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19"/>
          <p:cNvSpPr txBox="1"/>
          <p:nvPr/>
        </p:nvSpPr>
        <p:spPr>
          <a:xfrm>
            <a:off x="827087" y="333375"/>
            <a:ext cx="7345362" cy="2647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omic Sans MS" panose="030F0702030302020204"/>
              <a:buChar char="•"/>
            </a:pPr>
            <a:r>
              <a:rPr lang="en-US" sz="2400" b="0" i="0" u="none">
                <a:solidFill>
                  <a:schemeClr val="accent2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No cristales intracelulares</a:t>
            </a:r>
          </a:p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omic Sans MS" panose="030F0702030302020204"/>
              <a:buChar char="•"/>
            </a:pPr>
            <a:r>
              <a:rPr lang="en-US" sz="2400" b="0" i="0" u="none">
                <a:solidFill>
                  <a:schemeClr val="accent2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Grandes cristales extracelulares      Presión</a:t>
            </a:r>
          </a:p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omic Sans MS" panose="030F0702030302020204"/>
              <a:buChar char="•"/>
            </a:pPr>
            <a:r>
              <a:rPr lang="en-US" sz="2400" b="0" i="0" u="none">
                <a:solidFill>
                  <a:schemeClr val="accent2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Desgarro de membranas celulares (contacto   enzimas-sustratos)</a:t>
            </a:r>
          </a:p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omic Sans MS" panose="030F0702030302020204"/>
              <a:buChar char="•"/>
            </a:pPr>
            <a:r>
              <a:rPr lang="en-US" sz="2400" b="0" i="0" u="none">
                <a:solidFill>
                  <a:schemeClr val="accent2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Reblandecimiento de vegetales descongelados</a:t>
            </a:r>
          </a:p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omic Sans MS" panose="030F0702030302020204"/>
              <a:buChar char="•"/>
            </a:pPr>
            <a:r>
              <a:rPr lang="en-US" sz="2400" b="0" i="0" u="none">
                <a:solidFill>
                  <a:schemeClr val="accent2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Pardeamiento enzimático acelerado en la descongelación (imprescindible el escaldado)</a:t>
            </a:r>
          </a:p>
        </p:txBody>
      </p:sp>
      <p:sp>
        <p:nvSpPr>
          <p:cNvPr id="252" name="Google Shape;252;p19"/>
          <p:cNvSpPr/>
          <p:nvPr/>
        </p:nvSpPr>
        <p:spPr>
          <a:xfrm>
            <a:off x="6300787" y="4797425"/>
            <a:ext cx="647700" cy="503237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53" name="Google Shape;253;p19"/>
          <p:cNvSpPr/>
          <p:nvPr/>
        </p:nvSpPr>
        <p:spPr>
          <a:xfrm>
            <a:off x="4500562" y="5084762"/>
            <a:ext cx="358775" cy="288925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54" name="Google Shape;254;p19"/>
          <p:cNvSpPr/>
          <p:nvPr/>
        </p:nvSpPr>
        <p:spPr>
          <a:xfrm>
            <a:off x="2484437" y="5373687"/>
            <a:ext cx="71437" cy="71437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cxnSp>
        <p:nvCxnSpPr>
          <p:cNvPr id="255" name="Google Shape;255;p19"/>
          <p:cNvCxnSpPr/>
          <p:nvPr/>
        </p:nvCxnSpPr>
        <p:spPr>
          <a:xfrm>
            <a:off x="5651500" y="908050"/>
            <a:ext cx="360362" cy="7302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56" name="Google Shape;256;p19"/>
          <p:cNvCxnSpPr/>
          <p:nvPr/>
        </p:nvCxnSpPr>
        <p:spPr>
          <a:xfrm>
            <a:off x="7235825" y="981075"/>
            <a:ext cx="720725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ts val="4000"/>
              <a:buFont typeface="Comic Sans MS" panose="030F0702030302020204"/>
              <a:buNone/>
            </a:pPr>
            <a:r>
              <a:rPr lang="en-US" sz="4000" b="0" i="0" u="none">
                <a:solidFill>
                  <a:srgbClr val="660066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Conservación de alimentos</a:t>
            </a:r>
            <a:r>
              <a:rPr lang="en-US" sz="4000" b="0" i="0" u="sng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/>
            </a:r>
            <a:br>
              <a:rPr lang="en-US" sz="4000" b="0" i="0" u="sng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</a:br>
            <a:endParaRPr lang="en-US" sz="4000" b="0" i="0" u="sng">
              <a:solidFill>
                <a:schemeClr val="dk2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3" name="Google Shape;103;p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lvl="0" indent="-609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 panose="030F0702030302020204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Conservación de alimentos por el frío</a:t>
            </a:r>
          </a:p>
          <a:p>
            <a:pPr marL="990600" lvl="1" indent="-457200" algn="l" rtl="0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/>
              <a:buNone/>
            </a:pPr>
            <a:endParaRPr sz="1200" b="0" i="0" u="none">
              <a:solidFill>
                <a:schemeClr val="dk1"/>
              </a:solidFill>
              <a:latin typeface="Comic Sans MS" panose="030F0702030302020204"/>
              <a:ea typeface="Comic Sans MS" panose="030F0702030302020204"/>
              <a:cs typeface="Comic Sans MS" panose="030F0702030302020204"/>
              <a:sym typeface="Comic Sans MS" panose="030F0702030302020204"/>
            </a:endParaRPr>
          </a:p>
          <a:p>
            <a:pPr marL="609600" lvl="0" indent="-609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 panose="030F0702030302020204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Conservación de alimentos por desecación</a:t>
            </a:r>
          </a:p>
          <a:p>
            <a:pPr marL="990600" lvl="1" indent="-457200" algn="l" rtl="0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/>
              <a:buNone/>
            </a:pPr>
            <a:endParaRPr sz="1200" b="0" i="0" u="none">
              <a:solidFill>
                <a:schemeClr val="dk1"/>
              </a:solidFill>
              <a:latin typeface="Comic Sans MS" panose="030F0702030302020204"/>
              <a:ea typeface="Comic Sans MS" panose="030F0702030302020204"/>
              <a:cs typeface="Comic Sans MS" panose="030F0702030302020204"/>
              <a:sym typeface="Comic Sans MS" panose="030F0702030302020204"/>
            </a:endParaRPr>
          </a:p>
          <a:p>
            <a:pPr marL="609600" lvl="0" indent="-609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 panose="030F0702030302020204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Empleo del calor en la conservación de alimentos</a:t>
            </a:r>
          </a:p>
          <a:p>
            <a:pPr marL="609600" lvl="0" indent="-533400" algn="l" rtl="0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/>
              <a:buNone/>
            </a:pPr>
            <a:endParaRPr sz="1200" b="0" i="0" u="none">
              <a:solidFill>
                <a:schemeClr val="dk1"/>
              </a:solidFill>
              <a:latin typeface="Comic Sans MS" panose="030F0702030302020204"/>
              <a:ea typeface="Comic Sans MS" panose="030F0702030302020204"/>
              <a:cs typeface="Comic Sans MS" panose="030F0702030302020204"/>
              <a:sym typeface="Comic Sans MS" panose="030F0702030302020204"/>
            </a:endParaRPr>
          </a:p>
          <a:p>
            <a:pPr marL="609600" lvl="0" indent="-609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 panose="030F0702030302020204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Conservación de alimentos por </a:t>
            </a:r>
            <a:r>
              <a:rPr lang="es-ES" altLang="en-US" sz="24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adición de sustancias </a:t>
            </a:r>
            <a:r>
              <a:rPr lang="en-US" sz="24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 químic</a:t>
            </a:r>
            <a:r>
              <a:rPr lang="es-ES" altLang="en-US" sz="24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a</a:t>
            </a:r>
            <a:r>
              <a:rPr lang="en-US" sz="24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s (aditivos)</a:t>
            </a:r>
          </a:p>
          <a:p>
            <a:pPr marL="609600" lvl="0" indent="-520700" algn="l" rtl="0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</a:pPr>
            <a:endParaRPr sz="1400" b="0" i="0" u="none">
              <a:solidFill>
                <a:schemeClr val="dk1"/>
              </a:solidFill>
              <a:latin typeface="Comic Sans MS" panose="030F0702030302020204"/>
              <a:ea typeface="Comic Sans MS" panose="030F0702030302020204"/>
              <a:cs typeface="Comic Sans MS" panose="030F0702030302020204"/>
              <a:sym typeface="Comic Sans MS" panose="030F0702030302020204"/>
            </a:endParaRPr>
          </a:p>
          <a:p>
            <a:pPr marL="609600" lvl="0" indent="-609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 panose="030F0702030302020204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Conservación de alimentos por irradiación</a:t>
            </a:r>
          </a:p>
          <a:p>
            <a:pPr marL="609600" lvl="0" indent="-520700" algn="l" rtl="0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</a:pPr>
            <a:endParaRPr sz="1400" b="0" i="0" u="none">
              <a:solidFill>
                <a:schemeClr val="dk1"/>
              </a:solidFill>
              <a:latin typeface="Comic Sans MS" panose="030F0702030302020204"/>
              <a:ea typeface="Comic Sans MS" panose="030F0702030302020204"/>
              <a:cs typeface="Comic Sans MS" panose="030F0702030302020204"/>
              <a:sym typeface="Comic Sans MS" panose="030F0702030302020204"/>
            </a:endParaRPr>
          </a:p>
          <a:p>
            <a:pPr marL="609600" lvl="0" indent="-609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 panose="030F0702030302020204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Conservación y acondicionamiento de los alimentos (envasado) mediante gases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0"/>
          <p:cNvSpPr txBox="1">
            <a:spLocks noGrp="1"/>
          </p:cNvSpPr>
          <p:nvPr>
            <p:ph type="body" idx="1"/>
          </p:nvPr>
        </p:nvSpPr>
        <p:spPr>
          <a:xfrm>
            <a:off x="457200" y="274320"/>
            <a:ext cx="8229600" cy="5865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ts val="3200"/>
              <a:buFont typeface="Comic Sans MS" panose="030F0702030302020204"/>
              <a:buChar char="•"/>
            </a:pPr>
            <a:r>
              <a:rPr lang="en-US" sz="3200" b="0" i="0" u="none">
                <a:solidFill>
                  <a:srgbClr val="660066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Congelación rápida</a:t>
            </a:r>
          </a:p>
          <a:p>
            <a:pPr marL="34290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/>
              <a:buNone/>
            </a:pPr>
            <a:endParaRPr sz="3200" b="0" i="0" u="none">
              <a:solidFill>
                <a:srgbClr val="660066"/>
              </a:solidFill>
              <a:latin typeface="Comic Sans MS" panose="030F0702030302020204"/>
              <a:ea typeface="Comic Sans MS" panose="030F0702030302020204"/>
              <a:cs typeface="Comic Sans MS" panose="030F0702030302020204"/>
              <a:sym typeface="Comic Sans MS" panose="030F0702030302020204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 panose="030F0702030302020204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Cristales de hielo tanto en el interior como en el exterior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 panose="030F0702030302020204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Los cristales intracelulares producen destrucción de orgánulos celulares: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 panose="030F0702030302020204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Muerte de células y tejidos</a:t>
            </a:r>
          </a:p>
        </p:txBody>
      </p:sp>
      <p:pic>
        <p:nvPicPr>
          <p:cNvPr id="263" name="Google Shape;263;p20" descr="ANd9GcRgRWeOND4w5Jd4PUt_XrqLk3U5Un2WKypqXwm9Ocu5cWPQtTTK4g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6804025" y="188912"/>
            <a:ext cx="171450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20" descr="ANd9GcR3eoHmeBU7Au-q1AePLkYKHD3ziQvZbD6dYUf0TjinxBCHbFs4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5795962" y="4437062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ts val="4000"/>
              <a:buFont typeface="Comic Sans MS" panose="030F0702030302020204"/>
              <a:buNone/>
            </a:pPr>
            <a:r>
              <a:rPr lang="en-US" sz="4000" b="0" i="0" u="none">
                <a:solidFill>
                  <a:srgbClr val="660066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Ventajas de la congelación rápida</a:t>
            </a:r>
            <a:r>
              <a:rPr lang="en-US" sz="4000" b="0" i="0" u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/>
            </a:r>
            <a:br>
              <a:rPr lang="en-US" sz="4000" b="0" i="0" u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</a:br>
            <a:endParaRPr lang="en-US" sz="4000" b="0" i="0" u="none">
              <a:solidFill>
                <a:schemeClr val="dk2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0" name="Google Shape;270;p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omic Sans MS" panose="030F0702030302020204"/>
              <a:buChar char="•"/>
            </a:pPr>
            <a:r>
              <a:rPr lang="en-US" sz="3200" b="0" i="0" u="none">
                <a:solidFill>
                  <a:schemeClr val="accent2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La deshidratación osmótica se reduce notablemente</a:t>
            </a:r>
          </a:p>
          <a:p>
            <a:pPr marL="74295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mic Sans MS" panose="030F0702030302020204"/>
              <a:buChar char="–"/>
            </a:pPr>
            <a:r>
              <a:rPr lang="en-US" sz="2800" b="0" i="0" u="none">
                <a:solidFill>
                  <a:schemeClr val="accent2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La textura se modifica menos</a:t>
            </a:r>
            <a:r>
              <a:rPr lang="es-ES" altLang="en-US" sz="2800" b="0" i="0" u="none">
                <a:solidFill>
                  <a:schemeClr val="accent2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.</a:t>
            </a:r>
            <a:endParaRPr lang="en-US" sz="2800" b="0" i="0" u="none">
              <a:solidFill>
                <a:schemeClr val="accent2"/>
              </a:solidFill>
              <a:latin typeface="Comic Sans MS" panose="030F0702030302020204"/>
              <a:ea typeface="Comic Sans MS" panose="030F0702030302020204"/>
              <a:cs typeface="Comic Sans MS" panose="030F0702030302020204"/>
              <a:sym typeface="Comic Sans MS" panose="030F0702030302020204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omic Sans MS" panose="030F0702030302020204"/>
              <a:buChar char="•"/>
            </a:pPr>
            <a:r>
              <a:rPr lang="en-US" sz="3200" b="0" i="0" u="none">
                <a:solidFill>
                  <a:schemeClr val="accent2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La destrucción mecánica de las células es menor (cristales pequeños)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omic Sans MS" panose="030F0702030302020204"/>
              <a:buChar char="•"/>
            </a:pPr>
            <a:r>
              <a:rPr lang="en-US" sz="3200" b="0" i="0" u="none">
                <a:solidFill>
                  <a:schemeClr val="accent2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Retarda antes las reacciones y el desarrollo de los microorganismos</a:t>
            </a:r>
            <a:r>
              <a:rPr lang="es-ES" altLang="en-US" sz="3200" b="0" i="0" u="none">
                <a:solidFill>
                  <a:schemeClr val="accent2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.</a:t>
            </a:r>
            <a:endParaRPr lang="en-US" sz="3200" b="0" i="0" u="none">
              <a:solidFill>
                <a:schemeClr val="accent2"/>
              </a:solidFill>
              <a:latin typeface="Comic Sans MS" panose="030F0702030302020204"/>
              <a:ea typeface="Comic Sans MS" panose="030F0702030302020204"/>
              <a:cs typeface="Comic Sans MS" panose="030F0702030302020204"/>
              <a:sym typeface="Comic Sans MS" panose="030F0702030302020204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omic Sans MS" panose="030F0702030302020204"/>
              <a:buChar char="•"/>
            </a:pPr>
            <a:r>
              <a:rPr lang="en-US" sz="3200" b="0" i="0" u="none">
                <a:solidFill>
                  <a:schemeClr val="accent2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Se recomienda en los vegetales</a:t>
            </a:r>
            <a:r>
              <a:rPr lang="es-ES" altLang="en-US" sz="3200" b="0" i="0" u="none">
                <a:solidFill>
                  <a:schemeClr val="accent2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922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ts val="3200"/>
              <a:buFont typeface="Comic Sans MS" panose="030F0702030302020204"/>
              <a:buNone/>
            </a:pPr>
            <a:r>
              <a:rPr lang="en-US" sz="3200" b="0" i="0" u="none">
                <a:solidFill>
                  <a:srgbClr val="660066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Almacenamiento y deterioro de alimentos congelados</a:t>
            </a:r>
          </a:p>
        </p:txBody>
      </p:sp>
      <p:pic>
        <p:nvPicPr>
          <p:cNvPr id="277" name="Google Shape;277;p22" descr="7BB2B974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468312" y="1941512"/>
            <a:ext cx="8497887" cy="4916487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22"/>
          <p:cNvSpPr txBox="1"/>
          <p:nvPr/>
        </p:nvSpPr>
        <p:spPr>
          <a:xfrm>
            <a:off x="684212" y="6337300"/>
            <a:ext cx="7286625" cy="335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mic Sans MS" panose="030F0702030302020204"/>
              <a:buNone/>
            </a:pPr>
            <a:r>
              <a:rPr lang="en-US" sz="1600" b="0" i="0" u="none">
                <a:solidFill>
                  <a:schemeClr val="accent2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Tiempo max de conservación de diversos alimentos congelados a distintas </a:t>
            </a:r>
          </a:p>
        </p:txBody>
      </p:sp>
      <p:sp>
        <p:nvSpPr>
          <p:cNvPr id="279" name="Google Shape;279;p22"/>
          <p:cNvSpPr txBox="1"/>
          <p:nvPr/>
        </p:nvSpPr>
        <p:spPr>
          <a:xfrm>
            <a:off x="611187" y="1268412"/>
            <a:ext cx="49657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 panose="030F0702030302020204"/>
              <a:buNone/>
            </a:pPr>
            <a:r>
              <a:rPr lang="en-US" sz="18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Los alimentos congelados sufren alteraciones</a:t>
            </a:r>
          </a:p>
        </p:txBody>
      </p:sp>
      <p:sp>
        <p:nvSpPr>
          <p:cNvPr id="280" name="Google Shape;280;p22"/>
          <p:cNvSpPr txBox="1"/>
          <p:nvPr/>
        </p:nvSpPr>
        <p:spPr>
          <a:xfrm>
            <a:off x="611187" y="1633537"/>
            <a:ext cx="6391275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 panose="030F0702030302020204"/>
              <a:buNone/>
            </a:pPr>
            <a:r>
              <a:rPr lang="en-US" sz="18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La T es un factor que determina el tiempo de conservación</a:t>
            </a:r>
          </a:p>
        </p:txBody>
      </p:sp>
      <p:sp>
        <p:nvSpPr>
          <p:cNvPr id="281" name="Google Shape;281;p22"/>
          <p:cNvSpPr txBox="1"/>
          <p:nvPr/>
        </p:nvSpPr>
        <p:spPr>
          <a:xfrm>
            <a:off x="827087" y="2205037"/>
            <a:ext cx="7561262" cy="9366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82" name="Google Shape;282;p22"/>
          <p:cNvSpPr txBox="1"/>
          <p:nvPr/>
        </p:nvSpPr>
        <p:spPr>
          <a:xfrm>
            <a:off x="3419475" y="2205037"/>
            <a:ext cx="4968875" cy="8636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83" name="Google Shape;283;p22"/>
          <p:cNvSpPr txBox="1"/>
          <p:nvPr/>
        </p:nvSpPr>
        <p:spPr>
          <a:xfrm>
            <a:off x="3419475" y="2205037"/>
            <a:ext cx="4968875" cy="4318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84" name="Google Shape;284;p22"/>
          <p:cNvSpPr txBox="1"/>
          <p:nvPr/>
        </p:nvSpPr>
        <p:spPr>
          <a:xfrm>
            <a:off x="3492500" y="2276475"/>
            <a:ext cx="863600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mic Sans MS" panose="030F0702030302020204"/>
              <a:buNone/>
            </a:pPr>
            <a:r>
              <a:rPr lang="en-US" sz="1600" b="0" i="0" u="none">
                <a:solidFill>
                  <a:schemeClr val="accent2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-30 ºC</a:t>
            </a:r>
          </a:p>
        </p:txBody>
      </p:sp>
      <p:sp>
        <p:nvSpPr>
          <p:cNvPr id="285" name="Google Shape;285;p22"/>
          <p:cNvSpPr txBox="1"/>
          <p:nvPr/>
        </p:nvSpPr>
        <p:spPr>
          <a:xfrm>
            <a:off x="4716462" y="2276475"/>
            <a:ext cx="86518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mic Sans MS" panose="030F0702030302020204"/>
              <a:buNone/>
            </a:pPr>
            <a:r>
              <a:rPr lang="en-US" sz="1600" b="0" i="0" u="none">
                <a:solidFill>
                  <a:schemeClr val="accent2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-18 ºC</a:t>
            </a:r>
          </a:p>
        </p:txBody>
      </p:sp>
      <p:sp>
        <p:nvSpPr>
          <p:cNvPr id="286" name="Google Shape;286;p22"/>
          <p:cNvSpPr txBox="1"/>
          <p:nvPr/>
        </p:nvSpPr>
        <p:spPr>
          <a:xfrm>
            <a:off x="6084887" y="2276475"/>
            <a:ext cx="93503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mic Sans MS" panose="030F0702030302020204"/>
              <a:buNone/>
            </a:pPr>
            <a:r>
              <a:rPr lang="en-US" sz="1600" b="0" i="0" u="none">
                <a:solidFill>
                  <a:schemeClr val="accent2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-12 ºC</a:t>
            </a:r>
          </a:p>
        </p:txBody>
      </p:sp>
      <p:sp>
        <p:nvSpPr>
          <p:cNvPr id="287" name="Google Shape;287;p22"/>
          <p:cNvSpPr txBox="1"/>
          <p:nvPr/>
        </p:nvSpPr>
        <p:spPr>
          <a:xfrm>
            <a:off x="7308850" y="2276475"/>
            <a:ext cx="863600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mic Sans MS" panose="030F0702030302020204"/>
              <a:buNone/>
            </a:pPr>
            <a:r>
              <a:rPr lang="en-US" sz="1600" b="0" i="0" u="none">
                <a:solidFill>
                  <a:schemeClr val="accent2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-7 ºC</a:t>
            </a:r>
          </a:p>
        </p:txBody>
      </p:sp>
      <p:sp>
        <p:nvSpPr>
          <p:cNvPr id="288" name="Google Shape;288;p22"/>
          <p:cNvSpPr txBox="1"/>
          <p:nvPr/>
        </p:nvSpPr>
        <p:spPr>
          <a:xfrm>
            <a:off x="5148262" y="2636837"/>
            <a:ext cx="1152525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 panose="020B0604020202020204"/>
              <a:buNone/>
            </a:pPr>
            <a:r>
              <a:rPr lang="en-US" sz="1600" b="0" i="0" u="none">
                <a:solidFill>
                  <a:schemeClr val="accent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Meses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3"/>
          <p:cNvSpPr txBox="1">
            <a:spLocks noGrp="1"/>
          </p:cNvSpPr>
          <p:nvPr>
            <p:ph type="body" idx="1"/>
          </p:nvPr>
        </p:nvSpPr>
        <p:spPr>
          <a:xfrm>
            <a:off x="457200" y="274320"/>
            <a:ext cx="8229600" cy="5865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ts val="3200"/>
              <a:buFont typeface="Comic Sans MS" panose="030F0702030302020204"/>
              <a:buChar char="•"/>
            </a:pPr>
            <a:r>
              <a:rPr lang="en-US" sz="3200" b="0" i="0" u="none">
                <a:solidFill>
                  <a:srgbClr val="660066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Reacciones de deterioro</a:t>
            </a:r>
            <a:r>
              <a:rPr lang="en-US" sz="32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: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 panose="030F0702030302020204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Reacciones enzimáticas (pardeamientos)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 panose="030F0702030302020204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Reacciones químicas no enzimáticas (oxidación de lípidos…)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 panose="030F0702030302020204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Deterioro mecánico 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 panose="030F0702030302020204"/>
              <a:buNone/>
            </a:pPr>
            <a:r>
              <a:rPr lang="en-US" sz="28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	(recristalización)</a:t>
            </a:r>
          </a:p>
          <a:p>
            <a:pPr marL="342900" lvl="0" indent="-1651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</a:pPr>
            <a:endParaRPr sz="2800" b="0" i="0" u="none">
              <a:solidFill>
                <a:schemeClr val="dk1"/>
              </a:solidFill>
              <a:latin typeface="Comic Sans MS" panose="030F0702030302020204"/>
              <a:ea typeface="Comic Sans MS" panose="030F0702030302020204"/>
              <a:cs typeface="Comic Sans MS" panose="030F0702030302020204"/>
              <a:sym typeface="Comic Sans MS" panose="030F0702030302020204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660066"/>
              </a:buClr>
              <a:buSzPts val="3200"/>
              <a:buFont typeface="Comic Sans MS" panose="030F0702030302020204"/>
              <a:buChar char="•"/>
            </a:pPr>
            <a:r>
              <a:rPr lang="en-US" sz="3200" b="0" i="0" u="none">
                <a:solidFill>
                  <a:srgbClr val="660066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Las fluctuaciones de temperatura son muy perjudiciales para el alimento congelado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 panose="030F0702030302020204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Embalajes impermeables al vapor de agua y al oxígeno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 panose="030F0702030302020204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Envasado al vacío y protegido de la luz</a:t>
            </a:r>
          </a:p>
          <a:p>
            <a:pPr marL="342900" lvl="0" indent="-1651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</a:pPr>
            <a:endParaRPr sz="2800" b="0" i="0" u="none">
              <a:solidFill>
                <a:schemeClr val="dk1"/>
              </a:solidFill>
              <a:latin typeface="Comic Sans MS" panose="030F0702030302020204"/>
              <a:ea typeface="Comic Sans MS" panose="030F0702030302020204"/>
              <a:cs typeface="Comic Sans MS" panose="030F0702030302020204"/>
              <a:sym typeface="Comic Sans MS" panose="030F0702030302020204"/>
            </a:endParaRPr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</a:pPr>
            <a:endParaRPr sz="2800" b="0" i="0" u="none">
              <a:solidFill>
                <a:schemeClr val="dk1"/>
              </a:solidFill>
              <a:latin typeface="Comic Sans MS" panose="030F0702030302020204"/>
              <a:ea typeface="Comic Sans MS" panose="030F0702030302020204"/>
              <a:cs typeface="Comic Sans MS" panose="030F0702030302020204"/>
              <a:sym typeface="Comic Sans MS" panose="030F0702030302020204"/>
            </a:endParaRPr>
          </a:p>
        </p:txBody>
      </p:sp>
      <p:pic>
        <p:nvPicPr>
          <p:cNvPr id="295" name="Google Shape;295;p23" descr="ANd9GcTAkBu_vamZEe9mg46p2D1j8slTsjjDbu9vQdGeh8TDcqTU1ttM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5076825" y="1773237"/>
            <a:ext cx="3314700" cy="138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ts val="3600"/>
              <a:buFont typeface="Comic Sans MS" panose="030F0702030302020204"/>
              <a:buNone/>
            </a:pPr>
            <a:r>
              <a:rPr lang="en-US" sz="3600" b="0" i="0" u="none">
                <a:solidFill>
                  <a:srgbClr val="660066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Congelación y supervivencia de microorganismos</a:t>
            </a:r>
            <a:r>
              <a:rPr lang="en-US" sz="4000" b="0" i="0" u="none">
                <a:solidFill>
                  <a:schemeClr val="dk2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/>
            </a:r>
            <a:br>
              <a:rPr lang="en-US" sz="4000" b="0" i="0" u="none">
                <a:solidFill>
                  <a:schemeClr val="dk2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</a:br>
            <a:endParaRPr lang="en-US" sz="4000" b="0" i="0" u="none">
              <a:solidFill>
                <a:schemeClr val="dk2"/>
              </a:solidFill>
              <a:latin typeface="Comic Sans MS" panose="030F0702030302020204"/>
              <a:ea typeface="Comic Sans MS" panose="030F0702030302020204"/>
              <a:cs typeface="Comic Sans MS" panose="030F0702030302020204"/>
              <a:sym typeface="Comic Sans MS" panose="030F0702030302020204"/>
            </a:endParaRPr>
          </a:p>
        </p:txBody>
      </p:sp>
      <p:sp>
        <p:nvSpPr>
          <p:cNvPr id="301" name="Google Shape;301;p2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omic Sans MS" panose="030F0702030302020204"/>
              <a:buChar char="•"/>
            </a:pPr>
            <a:r>
              <a:rPr lang="en-US" sz="3200" b="0" i="0" u="none">
                <a:solidFill>
                  <a:schemeClr val="accent2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La congelación asegura la detención del crecimiento de microorganismos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omic Sans MS" panose="030F0702030302020204"/>
              <a:buChar char="•"/>
            </a:pPr>
            <a:r>
              <a:rPr lang="en-US" sz="3200" b="0" i="0" u="none">
                <a:solidFill>
                  <a:schemeClr val="accent2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Salmonelas y estafilococos pueden sobrevivir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omic Sans MS" panose="030F0702030302020204"/>
              <a:buChar char="•"/>
            </a:pPr>
            <a:r>
              <a:rPr lang="en-US" sz="3200" b="0" i="0" u="none">
                <a:solidFill>
                  <a:schemeClr val="accent2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Las bacterias esporuladas (</a:t>
            </a:r>
            <a:r>
              <a:rPr lang="en-US" sz="3200" b="0" i="1" u="none">
                <a:solidFill>
                  <a:schemeClr val="accent2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Bacillus</a:t>
            </a:r>
            <a:r>
              <a:rPr lang="en-US" sz="3200" b="0" i="0" u="none">
                <a:solidFill>
                  <a:schemeClr val="accent2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, </a:t>
            </a:r>
            <a:r>
              <a:rPr lang="en-US" sz="3200" b="0" i="1" u="none">
                <a:solidFill>
                  <a:schemeClr val="accent2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Clostridium</a:t>
            </a:r>
            <a:r>
              <a:rPr lang="en-US" sz="3200" b="0" i="0" u="none">
                <a:solidFill>
                  <a:schemeClr val="accent2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) son muy resistentes</a:t>
            </a:r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/>
              <a:buNone/>
            </a:pPr>
            <a:endParaRPr sz="3200" b="0" i="0" u="none">
              <a:solidFill>
                <a:schemeClr val="accent2"/>
              </a:solidFill>
              <a:latin typeface="Comic Sans MS" panose="030F0702030302020204"/>
              <a:ea typeface="Comic Sans MS" panose="030F0702030302020204"/>
              <a:cs typeface="Comic Sans MS" panose="030F0702030302020204"/>
              <a:sym typeface="Comic Sans MS" panose="030F0702030302020204"/>
            </a:endParaRPr>
          </a:p>
        </p:txBody>
      </p:sp>
      <p:pic>
        <p:nvPicPr>
          <p:cNvPr id="302" name="Google Shape;302;p24" descr="ANd9GcTYUtOt_a6sFOR9l0z9QhfIfqWarC4yeJWuCkgwyAKoYHPhxGSPXA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5795962" y="4724400"/>
            <a:ext cx="2862262" cy="20907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ts val="4400"/>
              <a:buFont typeface="Comic Sans MS" panose="030F0702030302020204"/>
              <a:buNone/>
            </a:pPr>
            <a:r>
              <a:rPr lang="en-US" sz="4400" b="0" i="0" u="none">
                <a:solidFill>
                  <a:srgbClr val="660066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Descongelación</a:t>
            </a:r>
          </a:p>
        </p:txBody>
      </p:sp>
      <p:sp>
        <p:nvSpPr>
          <p:cNvPr id="308" name="Google Shape;308;p2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 panose="030F0702030302020204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La mayoría de los cambios son el resultado de la congelación y almacenamiento</a:t>
            </a:r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</a:pPr>
            <a:endParaRPr sz="2400" b="0" i="0" u="none">
              <a:solidFill>
                <a:schemeClr val="dk1"/>
              </a:solidFill>
              <a:latin typeface="Comic Sans MS" panose="030F0702030302020204"/>
              <a:ea typeface="Comic Sans MS" panose="030F0702030302020204"/>
              <a:cs typeface="Comic Sans MS" panose="030F0702030302020204"/>
              <a:sym typeface="Comic Sans MS" panose="030F0702030302020204"/>
            </a:endParaRPr>
          </a:p>
        </p:txBody>
      </p:sp>
      <p:pic>
        <p:nvPicPr>
          <p:cNvPr id="309" name="Google Shape;309;p25" descr="E11B83A2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323850" y="2636837"/>
            <a:ext cx="8569325" cy="3036887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25"/>
          <p:cNvSpPr txBox="1"/>
          <p:nvPr/>
        </p:nvSpPr>
        <p:spPr>
          <a:xfrm>
            <a:off x="683895" y="5641975"/>
            <a:ext cx="7804785" cy="397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 panose="030F0702030302020204"/>
              <a:buChar char="•"/>
            </a:pPr>
            <a:r>
              <a:rPr lang="en-US" sz="20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La descongelación es más lenta que la congelación</a:t>
            </a:r>
            <a:r>
              <a:rPr lang="es-ES" altLang="en-US" sz="20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.</a:t>
            </a:r>
          </a:p>
        </p:txBody>
      </p:sp>
      <p:sp>
        <p:nvSpPr>
          <p:cNvPr id="311" name="Google Shape;311;p25"/>
          <p:cNvSpPr txBox="1"/>
          <p:nvPr/>
        </p:nvSpPr>
        <p:spPr>
          <a:xfrm>
            <a:off x="611187" y="6073775"/>
            <a:ext cx="7521575" cy="705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 panose="030F0702030302020204"/>
              <a:buChar char="•"/>
            </a:pPr>
            <a:r>
              <a:rPr lang="en-US" sz="20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La capa acuosa transmite muy mal el calor al núcleo congelado</a:t>
            </a:r>
            <a:r>
              <a:rPr lang="es-ES" altLang="en-US" sz="20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6"/>
          <p:cNvSpPr txBox="1">
            <a:spLocks noGrp="1"/>
          </p:cNvSpPr>
          <p:nvPr>
            <p:ph type="body" idx="1"/>
          </p:nvPr>
        </p:nvSpPr>
        <p:spPr>
          <a:xfrm>
            <a:off x="457200" y="260350"/>
            <a:ext cx="8229600" cy="5865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El alimento descongelado hay que consumirlo enseguida</a:t>
            </a:r>
            <a:r>
              <a:rPr lang="es-ES" altLang="en-US" sz="32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.</a:t>
            </a:r>
            <a:endParaRPr lang="en-US" sz="32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El exudado favorece el crecimiento de microorganismos psicrófilos</a:t>
            </a:r>
            <a:r>
              <a:rPr lang="es-ES" altLang="en-US" sz="32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.</a:t>
            </a:r>
            <a:endParaRPr lang="en-US" sz="32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660066"/>
              </a:buClr>
              <a:buSzPts val="3200"/>
              <a:buFont typeface="Arial" panose="020B0604020202020204"/>
              <a:buChar char="•"/>
            </a:pPr>
            <a:r>
              <a:rPr lang="en-US" sz="3200" b="0" i="0" u="none">
                <a:solidFill>
                  <a:srgbClr val="66006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Es aconsejable una descongelación rápida</a:t>
            </a:r>
            <a:r>
              <a:rPr lang="es-ES" altLang="en-US" sz="3200" b="0" i="0" u="none">
                <a:solidFill>
                  <a:srgbClr val="66006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.</a:t>
            </a:r>
            <a:endParaRPr lang="en-US" sz="3200" b="0" i="0" u="none">
              <a:solidFill>
                <a:srgbClr val="660066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Las frutas a T ambiente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La carne en refrigeración 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/>
              <a:buNone/>
            </a:pPr>
            <a:r>
              <a:rPr lang="en-US" sz="32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	o en agua corriente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Los pescados en refrigeración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Los microondas son adecuados</a:t>
            </a:r>
          </a:p>
        </p:txBody>
      </p:sp>
      <p:sp>
        <p:nvSpPr>
          <p:cNvPr id="318" name="Google Shape;318;p26" descr="9k="/>
          <p:cNvSpPr txBox="1"/>
          <p:nvPr/>
        </p:nvSpPr>
        <p:spPr>
          <a:xfrm>
            <a:off x="77787" y="46037"/>
            <a:ext cx="2619375" cy="174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19" name="Google Shape;319;p26" descr="9k="/>
          <p:cNvSpPr txBox="1"/>
          <p:nvPr/>
        </p:nvSpPr>
        <p:spPr>
          <a:xfrm>
            <a:off x="77787" y="46037"/>
            <a:ext cx="2619375" cy="174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20" name="Google Shape;320;p26" descr="9k="/>
          <p:cNvSpPr txBox="1"/>
          <p:nvPr/>
        </p:nvSpPr>
        <p:spPr>
          <a:xfrm>
            <a:off x="77787" y="46037"/>
            <a:ext cx="2619375" cy="174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21" name="Google Shape;321;p26" descr="2Q=="/>
          <p:cNvSpPr txBox="1"/>
          <p:nvPr/>
        </p:nvSpPr>
        <p:spPr>
          <a:xfrm>
            <a:off x="77787" y="46037"/>
            <a:ext cx="1905000" cy="233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322" name="Google Shape;322;p26" descr="Descongelar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5795962" y="2636837"/>
            <a:ext cx="3348037" cy="2230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ts val="4000"/>
              <a:buFont typeface="Comic Sans MS" panose="030F0702030302020204"/>
              <a:buNone/>
            </a:pPr>
            <a:r>
              <a:rPr lang="en-US" sz="4000" b="0" i="0" u="none">
                <a:solidFill>
                  <a:srgbClr val="660066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Conclusiones (el frío)</a:t>
            </a:r>
          </a:p>
        </p:txBody>
      </p:sp>
      <p:sp>
        <p:nvSpPr>
          <p:cNvPr id="328" name="Google Shape;328;p2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 panose="030F0702030302020204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Hay sistemas de congelación muy buenos que mantienen la máxima calidad del alimento</a:t>
            </a:r>
            <a:r>
              <a:rPr lang="es-ES" altLang="en-US" sz="28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.</a:t>
            </a:r>
            <a:endParaRPr lang="en-US" sz="2800" b="0" i="0" u="none">
              <a:solidFill>
                <a:schemeClr val="dk1"/>
              </a:solidFill>
              <a:latin typeface="Comic Sans MS" panose="030F0702030302020204"/>
              <a:ea typeface="Comic Sans MS" panose="030F0702030302020204"/>
              <a:cs typeface="Comic Sans MS" panose="030F0702030302020204"/>
              <a:sym typeface="Comic Sans MS" panose="030F0702030302020204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 panose="030F0702030302020204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El frío es el sistema de conservación que mejor mantiene las cualidades organolépticas y el valor nutritivo de un alimento</a:t>
            </a:r>
            <a:r>
              <a:rPr lang="es-ES" altLang="en-US" sz="28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.</a:t>
            </a:r>
            <a:endParaRPr lang="en-US" sz="2800" b="0" i="0" u="none">
              <a:solidFill>
                <a:schemeClr val="dk1"/>
              </a:solidFill>
              <a:latin typeface="Comic Sans MS" panose="030F0702030302020204"/>
              <a:ea typeface="Comic Sans MS" panose="030F0702030302020204"/>
              <a:cs typeface="Comic Sans MS" panose="030F0702030302020204"/>
              <a:sym typeface="Comic Sans MS" panose="030F0702030302020204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 panose="030F0702030302020204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El frío no mejora la calidad de un alimento</a:t>
            </a:r>
            <a:r>
              <a:rPr lang="es-ES" altLang="en-US" sz="28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.</a:t>
            </a:r>
            <a:endParaRPr lang="en-US" sz="2800" b="0" i="0" u="none">
              <a:solidFill>
                <a:schemeClr val="dk1"/>
              </a:solidFill>
              <a:latin typeface="Comic Sans MS" panose="030F0702030302020204"/>
              <a:ea typeface="Comic Sans MS" panose="030F0702030302020204"/>
              <a:cs typeface="Comic Sans MS" panose="030F0702030302020204"/>
              <a:sym typeface="Comic Sans MS" panose="030F0702030302020204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 panose="030F0702030302020204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El frío no mata los microorganismos; impide su multiplicación</a:t>
            </a:r>
            <a:r>
              <a:rPr lang="es-ES" altLang="en-US" sz="28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.</a:t>
            </a:r>
            <a:endParaRPr lang="en-US" sz="2800" b="0" i="0" u="none">
              <a:solidFill>
                <a:schemeClr val="dk1"/>
              </a:solidFill>
              <a:latin typeface="Comic Sans MS" panose="030F0702030302020204"/>
              <a:ea typeface="Comic Sans MS" panose="030F0702030302020204"/>
              <a:cs typeface="Comic Sans MS" panose="030F0702030302020204"/>
              <a:sym typeface="Comic Sans MS" panose="030F0702030302020204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 panose="030F0702030302020204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El frío retarda los cambios químicos</a:t>
            </a:r>
            <a:r>
              <a:rPr lang="es-ES" altLang="en-US" sz="28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.</a:t>
            </a:r>
            <a:endParaRPr sz="2800" b="0" i="1" u="none">
              <a:solidFill>
                <a:schemeClr val="dk1"/>
              </a:solidFill>
              <a:latin typeface="Comic Sans MS" panose="030F0702030302020204"/>
              <a:ea typeface="Comic Sans MS" panose="030F0702030302020204"/>
              <a:cs typeface="Comic Sans MS" panose="030F0702030302020204"/>
              <a:sym typeface="Comic Sans MS" panose="030F0702030302020204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rgbClr val="660066"/>
              </a:buClr>
              <a:buSzPts val="2800"/>
              <a:buFont typeface="Comic Sans MS" panose="030F0702030302020204"/>
              <a:buChar char="•"/>
            </a:pPr>
            <a:r>
              <a:rPr lang="en-US" sz="2800" b="0" i="1" u="none">
                <a:solidFill>
                  <a:srgbClr val="660066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Un alimento descongelado no debe volverse a congelar</a:t>
            </a:r>
            <a:r>
              <a:rPr lang="es-ES" altLang="en-US" sz="2800" b="0" i="1" u="none">
                <a:solidFill>
                  <a:srgbClr val="660066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Comic Sans MS" panose="030F0702030302020204"/>
              <a:buNone/>
            </a:pPr>
            <a:r>
              <a:rPr lang="en-US" sz="4000" b="0" i="0" u="none">
                <a:solidFill>
                  <a:schemeClr val="accent2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Deshidratación de alimentos</a:t>
            </a:r>
            <a:r>
              <a:rPr lang="en-US" sz="4000" b="0" i="0" u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/>
            </a:r>
            <a:br>
              <a:rPr lang="en-US" sz="4000" b="0" i="0" u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</a:br>
            <a:endParaRPr lang="en-US" sz="4000" b="0" i="0" u="none">
              <a:solidFill>
                <a:schemeClr val="dk2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34" name="Google Shape;334;p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 panose="030F0702030302020204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Procedimiento que permite eliminar por vaporización o sublimación la mayor parte del agua de un alimento líquido o sólido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 panose="030F0702030302020204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Reduce el “agua utilizable” por los microorganismos</a:t>
            </a:r>
          </a:p>
        </p:txBody>
      </p:sp>
      <p:pic>
        <p:nvPicPr>
          <p:cNvPr id="335" name="Google Shape;335;p28" descr="ANd9GcSa__Wd4S3eaXkYaw33IZ3qDPA2CAAfGgzS9E9eMB5OPYp_sFlHPQ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827087" y="5084762"/>
            <a:ext cx="1962150" cy="130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28" descr="ANd9GcR9aBYvjh_XqeJFHn744kIG8vCzUznNr5z-cycGajJC3AwlWvUabQ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3635375" y="5013325"/>
            <a:ext cx="1905000" cy="1590675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28" descr="9k="/>
          <p:cNvSpPr txBox="1"/>
          <p:nvPr/>
        </p:nvSpPr>
        <p:spPr>
          <a:xfrm>
            <a:off x="3429000" y="2600325"/>
            <a:ext cx="2286000" cy="1657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338" name="Google Shape;338;p28" descr="fotoimprimir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6084887" y="4437062"/>
            <a:ext cx="2857500" cy="207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omic Sans MS" panose="030F0702030302020204"/>
              <a:buNone/>
            </a:pPr>
            <a:r>
              <a:rPr lang="en-US" sz="3200" b="0" i="0" u="none">
                <a:solidFill>
                  <a:schemeClr val="accent2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Alimentos desecados al sol </a:t>
            </a:r>
            <a:br>
              <a:rPr lang="en-US" sz="3200" b="0" i="0" u="none">
                <a:solidFill>
                  <a:schemeClr val="accent2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</a:br>
            <a:r>
              <a:rPr lang="en-US" sz="3200" b="0" i="0" u="none">
                <a:solidFill>
                  <a:schemeClr val="accent2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(carnes, pescados y frutos)</a:t>
            </a:r>
            <a:r>
              <a:rPr lang="en-US" sz="4000" b="0" i="0" u="none">
                <a:solidFill>
                  <a:schemeClr val="accent2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/>
            </a:r>
            <a:br>
              <a:rPr lang="en-US" sz="4000" b="0" i="0" u="none">
                <a:solidFill>
                  <a:schemeClr val="accent2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</a:br>
            <a:endParaRPr lang="en-US" sz="4000" b="0" i="0" u="none">
              <a:solidFill>
                <a:schemeClr val="accent2"/>
              </a:solidFill>
              <a:latin typeface="Comic Sans MS" panose="030F0702030302020204"/>
              <a:ea typeface="Comic Sans MS" panose="030F0702030302020204"/>
              <a:cs typeface="Comic Sans MS" panose="030F0702030302020204"/>
              <a:sym typeface="Comic Sans MS" panose="030F0702030302020204"/>
            </a:endParaRPr>
          </a:p>
        </p:txBody>
      </p:sp>
      <p:sp>
        <p:nvSpPr>
          <p:cNvPr id="344" name="Google Shape;344;p2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ts val="2800"/>
              <a:buFont typeface="Comic Sans MS" panose="030F0702030302020204"/>
              <a:buChar char="•"/>
            </a:pPr>
            <a:r>
              <a:rPr lang="en-US" sz="2800" b="0" i="0" u="none">
                <a:solidFill>
                  <a:srgbClr val="660066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Carne seca  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660066"/>
              </a:buClr>
              <a:buSzPts val="2800"/>
              <a:buFont typeface="Comic Sans MS" panose="030F0702030302020204"/>
              <a:buNone/>
            </a:pPr>
            <a:r>
              <a:rPr lang="en-US" sz="2800" b="0" i="0" u="none">
                <a:solidFill>
                  <a:srgbClr val="660066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	(recubierta de harina de maíz)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660066"/>
              </a:buClr>
              <a:buSzPts val="2800"/>
              <a:buFont typeface="Comic Sans MS" panose="030F0702030302020204"/>
              <a:buChar char="•"/>
            </a:pPr>
            <a:r>
              <a:rPr lang="en-US" sz="2800" b="0" i="0" u="none">
                <a:solidFill>
                  <a:srgbClr val="660066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Carne dulce  (recubierta de azúcar)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660066"/>
              </a:buClr>
              <a:buSzPts val="2800"/>
              <a:buFont typeface="Comic Sans MS" panose="030F0702030302020204"/>
              <a:buChar char="•"/>
            </a:pPr>
            <a:r>
              <a:rPr lang="en-US" sz="2800" b="0" i="0" u="none">
                <a:solidFill>
                  <a:srgbClr val="660066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El tasajo  (salada y prensada)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660066"/>
              </a:buClr>
              <a:buSzPts val="2800"/>
              <a:buFont typeface="Comic Sans MS" panose="030F0702030302020204"/>
              <a:buChar char="•"/>
            </a:pPr>
            <a:r>
              <a:rPr lang="en-US" sz="2800" b="0" i="0" u="none">
                <a:solidFill>
                  <a:srgbClr val="660066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Pemmicam  (carne de búfalo pulverizada + grasa de búfalo)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660066"/>
              </a:buClr>
              <a:buSzPts val="2800"/>
              <a:buFont typeface="Comic Sans MS" panose="030F0702030302020204"/>
              <a:buChar char="•"/>
            </a:pPr>
            <a:r>
              <a:rPr lang="en-US" sz="2800" b="0" i="0" u="none">
                <a:solidFill>
                  <a:srgbClr val="660066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Bacalao seco  (desecado y salado)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660066"/>
              </a:buClr>
              <a:buSzPts val="2800"/>
              <a:buFont typeface="Comic Sans MS" panose="030F0702030302020204"/>
              <a:buChar char="•"/>
            </a:pPr>
            <a:r>
              <a:rPr lang="en-US" sz="2800" b="0" i="0" u="none">
                <a:solidFill>
                  <a:srgbClr val="660066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La mojama  (atún desecado y salado)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660066"/>
              </a:buClr>
              <a:buSzPts val="2800"/>
              <a:buFont typeface="Comic Sans MS" panose="030F0702030302020204"/>
              <a:buChar char="•"/>
            </a:pPr>
            <a:r>
              <a:rPr lang="en-US" sz="2800" b="0" i="0" u="none">
                <a:solidFill>
                  <a:srgbClr val="660066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Uvas pasas, ciruelas, higos...</a:t>
            </a:r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</a:pPr>
            <a:endParaRPr sz="2800" b="0" i="0" u="none">
              <a:solidFill>
                <a:srgbClr val="660066"/>
              </a:solidFill>
              <a:latin typeface="Comic Sans MS" panose="030F0702030302020204"/>
              <a:ea typeface="Comic Sans MS" panose="030F0702030302020204"/>
              <a:cs typeface="Comic Sans MS" panose="030F0702030302020204"/>
              <a:sym typeface="Comic Sans MS" panose="030F0702030302020204"/>
            </a:endParaRPr>
          </a:p>
        </p:txBody>
      </p:sp>
      <p:pic>
        <p:nvPicPr>
          <p:cNvPr id="345" name="Google Shape;345;p29" descr="ANd9GcQq4aG3IHg26ILcJl6YeJx2Gfcm6eFnSzPOqGdniVZ-NBgHqUau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250825" y="0"/>
            <a:ext cx="1220787" cy="1628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29" descr="ANd9GcR72pRdrcnu0EYcPFxSxNUd9atekWic4JVTj8B0hVxzWg9613ay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7235825" y="260350"/>
            <a:ext cx="1714500" cy="218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29" descr="ANd9GcRl4NYjyyP1RLNWjZ3ft-8d3-_geV_fkPiOCwH3SfMcN0dWASW9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7019925" y="4221162"/>
            <a:ext cx="1905000" cy="240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8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ts val="3600"/>
              <a:buFont typeface="Comic Sans MS" panose="030F0702030302020204"/>
              <a:buNone/>
            </a:pPr>
            <a:r>
              <a:rPr lang="en-US" sz="3600" b="0" i="0" u="none">
                <a:solidFill>
                  <a:srgbClr val="660066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Conservación de alimentos</a:t>
            </a:r>
            <a:r>
              <a:rPr lang="en-US" sz="4400" b="0" i="0" u="none">
                <a:solidFill>
                  <a:srgbClr val="66006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</a:p>
        </p:txBody>
      </p:sp>
      <p:sp>
        <p:nvSpPr>
          <p:cNvPr id="109" name="Google Shape;109;p3"/>
          <p:cNvSpPr txBox="1">
            <a:spLocks noGrp="1"/>
          </p:cNvSpPr>
          <p:nvPr>
            <p:ph type="body" idx="1"/>
          </p:nvPr>
        </p:nvSpPr>
        <p:spPr>
          <a:xfrm>
            <a:off x="457200" y="1341437"/>
            <a:ext cx="8229600" cy="4784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lvl="0" indent="-609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omic Sans MS" panose="030F0702030302020204"/>
              <a:buChar char="•"/>
            </a:pPr>
            <a:r>
              <a:rPr lang="en-US" sz="2400" b="0" i="0" u="none">
                <a:solidFill>
                  <a:schemeClr val="accent2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Conservación de alimentos por el frío</a:t>
            </a:r>
          </a:p>
          <a:p>
            <a:pPr marL="609600" lvl="0" indent="-609600" algn="l" rtl="0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 panose="030F0702030302020204"/>
              <a:buNone/>
            </a:pPr>
            <a:r>
              <a:rPr lang="en-US" sz="16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	Refrigeración</a:t>
            </a:r>
          </a:p>
          <a:p>
            <a:pPr marL="609600" lvl="0" indent="-609600" algn="l" rtl="0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 panose="030F0702030302020204"/>
              <a:buNone/>
            </a:pPr>
            <a:r>
              <a:rPr lang="en-US" sz="16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	Congelación</a:t>
            </a:r>
          </a:p>
          <a:p>
            <a:pPr marL="609600" lvl="0" indent="-6096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omic Sans MS" panose="030F0702030302020204"/>
              <a:buChar char="•"/>
            </a:pPr>
            <a:r>
              <a:rPr lang="en-US" sz="2400" b="0" i="0" u="none">
                <a:solidFill>
                  <a:schemeClr val="accent2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Conservación de alimentos por desecación</a:t>
            </a:r>
          </a:p>
          <a:p>
            <a:pPr marL="990600" lvl="1" indent="-533400" algn="l" rtl="0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 panose="030F0702030302020204"/>
              <a:buChar char="–"/>
            </a:pPr>
            <a:r>
              <a:rPr lang="en-US" sz="14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Deshidratación de alimentos</a:t>
            </a:r>
          </a:p>
          <a:p>
            <a:pPr marL="990600" lvl="1" indent="-533400" algn="l" rtl="0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 panose="030F0702030302020204"/>
              <a:buChar char="–"/>
            </a:pPr>
            <a:r>
              <a:rPr lang="en-US" sz="14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Factores que regulan la deshidratación</a:t>
            </a:r>
          </a:p>
          <a:p>
            <a:pPr marL="990600" lvl="1" indent="-533400" algn="l" rtl="0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 panose="030F0702030302020204"/>
              <a:buChar char="–"/>
            </a:pPr>
            <a:r>
              <a:rPr lang="en-US" sz="14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Fenómenos asociados a la deshidratación</a:t>
            </a:r>
          </a:p>
          <a:p>
            <a:pPr marL="990600" lvl="1" indent="-533400" algn="l" rtl="0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 panose="030F0702030302020204"/>
              <a:buChar char="–"/>
            </a:pPr>
            <a:r>
              <a:rPr lang="en-US" sz="14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Procedimientos y aparatos industriales</a:t>
            </a:r>
          </a:p>
          <a:p>
            <a:pPr marL="990600" lvl="1" indent="-533400" algn="l" rtl="0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 panose="030F0702030302020204"/>
              <a:buChar char="–"/>
            </a:pPr>
            <a:r>
              <a:rPr lang="en-US" sz="14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Liofilización de alimentos</a:t>
            </a:r>
          </a:p>
          <a:p>
            <a:pPr marL="990600" lvl="1" indent="-533400" algn="l" rtl="0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 panose="030F0702030302020204"/>
              <a:buChar char="–"/>
            </a:pPr>
            <a:r>
              <a:rPr lang="en-US" sz="14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Alimentos concentrados</a:t>
            </a:r>
          </a:p>
          <a:p>
            <a:pPr marL="990600" lvl="1" indent="-533400" algn="l" rtl="0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 panose="030F0702030302020204"/>
              <a:buChar char="–"/>
            </a:pPr>
            <a:r>
              <a:rPr lang="en-US" sz="14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Alimentos deshidratados</a:t>
            </a:r>
          </a:p>
          <a:p>
            <a:pPr marL="609600" lvl="0" indent="-6096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omic Sans MS" panose="030F0702030302020204"/>
              <a:buChar char="•"/>
            </a:pPr>
            <a:r>
              <a:rPr lang="en-US" sz="2400" b="0" i="0" u="none">
                <a:solidFill>
                  <a:schemeClr val="accent2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Algunos tratamientos químicos que modifican los caracteres organolépticos del alimento</a:t>
            </a:r>
          </a:p>
          <a:p>
            <a:pPr marL="609600" lvl="0" indent="-609600" algn="l" rtl="0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 panose="030F0702030302020204"/>
              <a:buNone/>
            </a:pPr>
            <a:r>
              <a:rPr lang="en-US" sz="16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	Adición de sal o azúcar</a:t>
            </a:r>
          </a:p>
          <a:p>
            <a:pPr marL="609600" lvl="0" indent="-609600" algn="l" rtl="0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 panose="030F0702030302020204"/>
              <a:buNone/>
            </a:pPr>
            <a:r>
              <a:rPr lang="en-US" sz="16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	Humo de madera</a:t>
            </a:r>
          </a:p>
          <a:p>
            <a:pPr marL="609600" lvl="0" indent="-609600" algn="l" rtl="0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 panose="030F0702030302020204"/>
              <a:buNone/>
            </a:pPr>
            <a:r>
              <a:rPr lang="en-US" sz="16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	Adición de ácidos</a:t>
            </a:r>
          </a:p>
          <a:p>
            <a:pPr marL="609600" lvl="0" indent="-609600" algn="l" rtl="0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 panose="030F0702030302020204"/>
              <a:buNone/>
            </a:pPr>
            <a:r>
              <a:rPr lang="en-US" sz="16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	Adición de especias</a:t>
            </a:r>
          </a:p>
          <a:p>
            <a:pPr marL="609600" lvl="0" indent="-609600" algn="l" rtl="0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 panose="030F0702030302020204"/>
              <a:buNone/>
            </a:pPr>
            <a:r>
              <a:rPr lang="en-US" sz="16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	Algunos productos elaborados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Comic Sans MS" panose="030F0702030302020204"/>
              <a:buNone/>
            </a:pPr>
            <a:r>
              <a:rPr lang="en-US" sz="3600" b="0" i="0" u="none">
                <a:solidFill>
                  <a:schemeClr val="accent2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Deshidratación industrial de alimentos</a:t>
            </a:r>
          </a:p>
        </p:txBody>
      </p:sp>
      <p:sp>
        <p:nvSpPr>
          <p:cNvPr id="353" name="Google Shape;353;p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 panose="030F0702030302020204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Desecadores mecánicos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 panose="030F0702030302020204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Los objetivos del secado: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 panose="030F0702030302020204"/>
              <a:buNone/>
            </a:pPr>
            <a:r>
              <a:rPr lang="en-US" sz="32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	Conservación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 panose="030F0702030302020204"/>
              <a:buNone/>
            </a:pPr>
            <a:r>
              <a:rPr lang="en-US" sz="32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	Reducción del peso y volumen 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 panose="030F0702030302020204"/>
              <a:buNone/>
            </a:pPr>
            <a:r>
              <a:rPr lang="en-US" sz="32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	Comodidad de empleo</a:t>
            </a:r>
          </a:p>
        </p:txBody>
      </p:sp>
      <p:sp>
        <p:nvSpPr>
          <p:cNvPr id="354" name="Google Shape;354;p30" descr="9k="/>
          <p:cNvSpPr txBox="1"/>
          <p:nvPr/>
        </p:nvSpPr>
        <p:spPr>
          <a:xfrm>
            <a:off x="3409950" y="2576512"/>
            <a:ext cx="2324100" cy="1704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355" name="Google Shape;355;p30" descr="captura18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5867400" y="3860800"/>
            <a:ext cx="2905125" cy="213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30" descr="ANd9GcQ1zO_3oPZB1gXyyLd21IaQL94KdR4gJz2nZkQ1s8PS1flMrwmD3w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7197725" y="836612"/>
            <a:ext cx="1622425" cy="201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30" descr="ANd9GcS03wknG5HzMI-OItd4O7xP4uvp8jD0LjUOSTU3zAuc5WTQKFV18g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755650" y="4581525"/>
            <a:ext cx="2381250" cy="191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Comic Sans MS" panose="030F0702030302020204"/>
              <a:buNone/>
            </a:pPr>
            <a:r>
              <a:rPr lang="en-US" sz="3600" b="0" i="0" u="none">
                <a:solidFill>
                  <a:schemeClr val="accent2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Factores que regulan la deshidratación</a:t>
            </a:r>
          </a:p>
        </p:txBody>
      </p:sp>
      <p:sp>
        <p:nvSpPr>
          <p:cNvPr id="363" name="Google Shape;363;p3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 panose="030F0702030302020204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Est</a:t>
            </a:r>
            <a:r>
              <a:rPr lang="es-ES" altLang="en-US" sz="32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e</a:t>
            </a:r>
            <a:r>
              <a:rPr lang="en-US" sz="32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 proceso dependen de: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 panose="030F0702030302020204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T del producto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 panose="030F0702030302020204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Superficie de intercambio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 panose="030F0702030302020204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Humedad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 panose="030F0702030302020204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Circulación de gases que rodean al alimento…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 panose="030F0702030302020204"/>
              <a:buChar char="•"/>
            </a:pPr>
            <a:endParaRPr lang="en-US" sz="3200" b="0" i="0" u="none">
              <a:solidFill>
                <a:schemeClr val="dk1"/>
              </a:solidFill>
              <a:latin typeface="Comic Sans MS" panose="030F0702030302020204"/>
              <a:ea typeface="Comic Sans MS" panose="030F0702030302020204"/>
              <a:cs typeface="Comic Sans MS" panose="030F0702030302020204"/>
              <a:sym typeface="Comic Sans MS" panose="030F0702030302020204"/>
            </a:endParaRPr>
          </a:p>
        </p:txBody>
      </p:sp>
      <p:cxnSp>
        <p:nvCxnSpPr>
          <p:cNvPr id="364" name="Google Shape;364;p31"/>
          <p:cNvCxnSpPr/>
          <p:nvPr/>
        </p:nvCxnSpPr>
        <p:spPr>
          <a:xfrm>
            <a:off x="6804025" y="1989137"/>
            <a:ext cx="504825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Comic Sans MS" panose="030F0702030302020204"/>
              <a:buNone/>
            </a:pPr>
            <a:r>
              <a:rPr lang="en-US" sz="4000" b="0" i="0" u="none">
                <a:solidFill>
                  <a:schemeClr val="accent2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El agua del alimento</a:t>
            </a:r>
          </a:p>
        </p:txBody>
      </p:sp>
      <p:sp>
        <p:nvSpPr>
          <p:cNvPr id="370" name="Google Shape;370;p3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 panose="030F0702030302020204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Posee diferentes grados de unión al alimento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mic Sans MS" panose="030F0702030302020204"/>
              <a:buChar char="•"/>
            </a:pPr>
            <a:r>
              <a:rPr lang="en-US" sz="2800" b="0" i="0" u="none">
                <a:solidFill>
                  <a:schemeClr val="accent2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Agua libre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 panose="030F0702030302020204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Disolución intracelular e intercelular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 panose="030F0702030302020204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+/- retenida dependiendo del pH y de la concentración salina</a:t>
            </a:r>
            <a:r>
              <a:rPr lang="es-ES" altLang="en-US" sz="28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.</a:t>
            </a:r>
            <a:endParaRPr lang="en-US" sz="2800" b="0" i="0" u="none">
              <a:solidFill>
                <a:schemeClr val="dk1"/>
              </a:solidFill>
              <a:latin typeface="Comic Sans MS" panose="030F0702030302020204"/>
              <a:ea typeface="Comic Sans MS" panose="030F0702030302020204"/>
              <a:cs typeface="Comic Sans MS" panose="030F0702030302020204"/>
              <a:sym typeface="Comic Sans MS" panose="030F0702030302020204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mic Sans MS" panose="030F0702030302020204"/>
              <a:buChar char="•"/>
            </a:pPr>
            <a:r>
              <a:rPr lang="en-US" sz="2800" b="0" i="0" u="none">
                <a:solidFill>
                  <a:schemeClr val="accent2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Agua ligada</a:t>
            </a:r>
            <a:r>
              <a:rPr lang="en-US" sz="28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 (no disponible)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 panose="030F0702030302020204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Un contenido alto de polímeros favorece la retención de agua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 panose="030F0702030302020204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La estructura del alimento influye en la v de deshidratación</a:t>
            </a:r>
            <a:r>
              <a:rPr lang="es-ES" altLang="en-US" sz="28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6" name="Google Shape;376;p33"/>
          <p:cNvGraphicFramePr/>
          <p:nvPr/>
        </p:nvGraphicFramePr>
        <p:xfrm>
          <a:off x="323850" y="1484312"/>
          <a:ext cx="8280375" cy="3313100"/>
        </p:xfrm>
        <a:graphic>
          <a:graphicData uri="http://schemas.openxmlformats.org/drawingml/2006/table">
            <a:tbl>
              <a:tblPr>
                <a:noFill/>
                <a:tableStyleId>{7A637648-D4E8-467C-975F-F142697B348B}</a:tableStyleId>
              </a:tblPr>
              <a:tblGrid>
                <a:gridCol w="2760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9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60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90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2000"/>
                        <a:buFont typeface="Comic Sans MS" panose="030F0702030302020204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accent2"/>
                          </a:solidFill>
                          <a:latin typeface="Comic Sans MS" panose="030F0702030302020204"/>
                          <a:ea typeface="Comic Sans MS" panose="030F0702030302020204"/>
                          <a:cs typeface="Comic Sans MS" panose="030F0702030302020204"/>
                          <a:sym typeface="Comic Sans MS" panose="030F0702030302020204"/>
                        </a:rPr>
                        <a:t>Alimento</a:t>
                      </a:r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2000"/>
                        <a:buFont typeface="Comic Sans MS" panose="030F0702030302020204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accent2"/>
                          </a:solidFill>
                          <a:latin typeface="Comic Sans MS" panose="030F0702030302020204"/>
                          <a:ea typeface="Comic Sans MS" panose="030F0702030302020204"/>
                          <a:cs typeface="Comic Sans MS" panose="030F0702030302020204"/>
                          <a:sym typeface="Comic Sans MS" panose="030F0702030302020204"/>
                        </a:rPr>
                        <a:t>Humedad antes de la desecación %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2000"/>
                        <a:buFont typeface="Comic Sans MS" panose="030F0702030302020204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accent2"/>
                          </a:solidFill>
                          <a:latin typeface="Comic Sans MS" panose="030F0702030302020204"/>
                          <a:ea typeface="Comic Sans MS" panose="030F0702030302020204"/>
                          <a:cs typeface="Comic Sans MS" panose="030F0702030302020204"/>
                          <a:sym typeface="Comic Sans MS" panose="030F0702030302020204"/>
                        </a:rPr>
                        <a:t>Humedad después de la desecación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2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omic Sans MS" panose="030F0702030302020204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Comic Sans MS" panose="030F0702030302020204"/>
                          <a:ea typeface="Comic Sans MS" panose="030F0702030302020204"/>
                          <a:cs typeface="Comic Sans MS" panose="030F0702030302020204"/>
                          <a:sym typeface="Comic Sans MS" panose="030F0702030302020204"/>
                        </a:rPr>
                        <a:t>Carne de vacuno asado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omic Sans MS" panose="030F0702030302020204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Comic Sans MS" panose="030F0702030302020204"/>
                          <a:ea typeface="Comic Sans MS" panose="030F0702030302020204"/>
                          <a:cs typeface="Comic Sans MS" panose="030F0702030302020204"/>
                          <a:sym typeface="Comic Sans MS" panose="030F0702030302020204"/>
                        </a:rPr>
                        <a:t>Leche entera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omic Sans MS" panose="030F0702030302020204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Comic Sans MS" panose="030F0702030302020204"/>
                          <a:ea typeface="Comic Sans MS" panose="030F0702030302020204"/>
                          <a:cs typeface="Comic Sans MS" panose="030F0702030302020204"/>
                          <a:sym typeface="Comic Sans MS" panose="030F0702030302020204"/>
                        </a:rPr>
                        <a:t>Leche descremada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omic Sans MS" panose="030F0702030302020204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Comic Sans MS" panose="030F0702030302020204"/>
                          <a:ea typeface="Comic Sans MS" panose="030F0702030302020204"/>
                          <a:cs typeface="Comic Sans MS" panose="030F0702030302020204"/>
                          <a:sym typeface="Comic Sans MS" panose="030F0702030302020204"/>
                        </a:rPr>
                        <a:t>Huevos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omic Sans MS" panose="030F0702030302020204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Comic Sans MS" panose="030F0702030302020204"/>
                          <a:ea typeface="Comic Sans MS" panose="030F0702030302020204"/>
                          <a:cs typeface="Comic Sans MS" panose="030F0702030302020204"/>
                          <a:sym typeface="Comic Sans MS" panose="030F0702030302020204"/>
                        </a:rPr>
                        <a:t>Pollo asado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omic Sans MS" panose="030F0702030302020204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Comic Sans MS" panose="030F0702030302020204"/>
                          <a:ea typeface="Comic Sans MS" panose="030F0702030302020204"/>
                          <a:cs typeface="Comic Sans MS" panose="030F0702030302020204"/>
                          <a:sym typeface="Comic Sans MS" panose="030F0702030302020204"/>
                        </a:rPr>
                        <a:t>Judías cocidas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omic Sans MS" panose="030F0702030302020204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Comic Sans MS" panose="030F0702030302020204"/>
                          <a:ea typeface="Comic Sans MS" panose="030F0702030302020204"/>
                          <a:cs typeface="Comic Sans MS" panose="030F0702030302020204"/>
                          <a:sym typeface="Comic Sans MS" panose="030F0702030302020204"/>
                        </a:rPr>
                        <a:t>Patatas hervidas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omic Sans MS" panose="030F0702030302020204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Comic Sans MS" panose="030F0702030302020204"/>
                          <a:ea typeface="Comic Sans MS" panose="030F0702030302020204"/>
                          <a:cs typeface="Comic Sans MS" panose="030F0702030302020204"/>
                          <a:sym typeface="Comic Sans MS" panose="030F0702030302020204"/>
                        </a:rPr>
                        <a:t>Higos</a:t>
                      </a:r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omic Sans MS" panose="030F0702030302020204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Comic Sans MS" panose="030F0702030302020204"/>
                          <a:ea typeface="Comic Sans MS" panose="030F0702030302020204"/>
                          <a:cs typeface="Comic Sans MS" panose="030F0702030302020204"/>
                          <a:sym typeface="Comic Sans MS" panose="030F0702030302020204"/>
                        </a:rPr>
                        <a:t>60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omic Sans MS" panose="030F0702030302020204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Comic Sans MS" panose="030F0702030302020204"/>
                          <a:ea typeface="Comic Sans MS" panose="030F0702030302020204"/>
                          <a:cs typeface="Comic Sans MS" panose="030F0702030302020204"/>
                          <a:sym typeface="Comic Sans MS" panose="030F0702030302020204"/>
                        </a:rPr>
                        <a:t>86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omic Sans MS" panose="030F0702030302020204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Comic Sans MS" panose="030F0702030302020204"/>
                          <a:ea typeface="Comic Sans MS" panose="030F0702030302020204"/>
                          <a:cs typeface="Comic Sans MS" panose="030F0702030302020204"/>
                          <a:sym typeface="Comic Sans MS" panose="030F0702030302020204"/>
                        </a:rPr>
                        <a:t>90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omic Sans MS" panose="030F0702030302020204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Comic Sans MS" panose="030F0702030302020204"/>
                          <a:ea typeface="Comic Sans MS" panose="030F0702030302020204"/>
                          <a:cs typeface="Comic Sans MS" panose="030F0702030302020204"/>
                          <a:sym typeface="Comic Sans MS" panose="030F0702030302020204"/>
                        </a:rPr>
                        <a:t>74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omic Sans MS" panose="030F0702030302020204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Comic Sans MS" panose="030F0702030302020204"/>
                          <a:ea typeface="Comic Sans MS" panose="030F0702030302020204"/>
                          <a:cs typeface="Comic Sans MS" panose="030F0702030302020204"/>
                          <a:sym typeface="Comic Sans MS" panose="030F0702030302020204"/>
                        </a:rPr>
                        <a:t>61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omic Sans MS" panose="030F0702030302020204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Comic Sans MS" panose="030F0702030302020204"/>
                          <a:ea typeface="Comic Sans MS" panose="030F0702030302020204"/>
                          <a:cs typeface="Comic Sans MS" panose="030F0702030302020204"/>
                          <a:sym typeface="Comic Sans MS" panose="030F0702030302020204"/>
                        </a:rPr>
                        <a:t>92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omic Sans MS" panose="030F0702030302020204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Comic Sans MS" panose="030F0702030302020204"/>
                          <a:ea typeface="Comic Sans MS" panose="030F0702030302020204"/>
                          <a:cs typeface="Comic Sans MS" panose="030F0702030302020204"/>
                          <a:sym typeface="Comic Sans MS" panose="030F0702030302020204"/>
                        </a:rPr>
                        <a:t>80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omic Sans MS" panose="030F0702030302020204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Comic Sans MS" panose="030F0702030302020204"/>
                          <a:ea typeface="Comic Sans MS" panose="030F0702030302020204"/>
                          <a:cs typeface="Comic Sans MS" panose="030F0702030302020204"/>
                          <a:sym typeface="Comic Sans MS" panose="030F0702030302020204"/>
                        </a:rPr>
                        <a:t>78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omic Sans MS" panose="030F0702030302020204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Comic Sans MS" panose="030F0702030302020204"/>
                          <a:ea typeface="Comic Sans MS" panose="030F0702030302020204"/>
                          <a:cs typeface="Comic Sans MS" panose="030F0702030302020204"/>
                          <a:sym typeface="Comic Sans MS" panose="030F0702030302020204"/>
                        </a:rPr>
                        <a:t>2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omic Sans MS" panose="030F0702030302020204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Comic Sans MS" panose="030F0702030302020204"/>
                          <a:ea typeface="Comic Sans MS" panose="030F0702030302020204"/>
                          <a:cs typeface="Comic Sans MS" panose="030F0702030302020204"/>
                          <a:sym typeface="Comic Sans MS" panose="030F0702030302020204"/>
                        </a:rPr>
                        <a:t>5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omic Sans MS" panose="030F0702030302020204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Comic Sans MS" panose="030F0702030302020204"/>
                          <a:ea typeface="Comic Sans MS" panose="030F0702030302020204"/>
                          <a:cs typeface="Comic Sans MS" panose="030F0702030302020204"/>
                          <a:sym typeface="Comic Sans MS" panose="030F0702030302020204"/>
                        </a:rPr>
                        <a:t>5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omic Sans MS" panose="030F0702030302020204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Comic Sans MS" panose="030F0702030302020204"/>
                          <a:ea typeface="Comic Sans MS" panose="030F0702030302020204"/>
                          <a:cs typeface="Comic Sans MS" panose="030F0702030302020204"/>
                          <a:sym typeface="Comic Sans MS" panose="030F0702030302020204"/>
                        </a:rPr>
                        <a:t>3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omic Sans MS" panose="030F0702030302020204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Comic Sans MS" panose="030F0702030302020204"/>
                          <a:ea typeface="Comic Sans MS" panose="030F0702030302020204"/>
                          <a:cs typeface="Comic Sans MS" panose="030F0702030302020204"/>
                          <a:sym typeface="Comic Sans MS" panose="030F0702030302020204"/>
                        </a:rPr>
                        <a:t>1,6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omic Sans MS" panose="030F0702030302020204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Comic Sans MS" panose="030F0702030302020204"/>
                          <a:ea typeface="Comic Sans MS" panose="030F0702030302020204"/>
                          <a:cs typeface="Comic Sans MS" panose="030F0702030302020204"/>
                          <a:sym typeface="Comic Sans MS" panose="030F0702030302020204"/>
                        </a:rPr>
                        <a:t>11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omic Sans MS" panose="030F0702030302020204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Comic Sans MS" panose="030F0702030302020204"/>
                          <a:ea typeface="Comic Sans MS" panose="030F0702030302020204"/>
                          <a:cs typeface="Comic Sans MS" panose="030F0702030302020204"/>
                          <a:sym typeface="Comic Sans MS" panose="030F0702030302020204"/>
                        </a:rPr>
                        <a:t>4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omic Sans MS" panose="030F0702030302020204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Comic Sans MS" panose="030F0702030302020204"/>
                          <a:ea typeface="Comic Sans MS" panose="030F0702030302020204"/>
                          <a:cs typeface="Comic Sans MS" panose="030F0702030302020204"/>
                          <a:sym typeface="Comic Sans MS" panose="030F0702030302020204"/>
                        </a:rPr>
                        <a:t>4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77" name="Google Shape;377;p33"/>
          <p:cNvSpPr txBox="1"/>
          <p:nvPr/>
        </p:nvSpPr>
        <p:spPr>
          <a:xfrm>
            <a:off x="468312" y="260350"/>
            <a:ext cx="8121650" cy="70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omic Sans MS" panose="030F0702030302020204"/>
              <a:buNone/>
            </a:pPr>
            <a:r>
              <a:rPr lang="en-US" sz="2000" b="0" i="0" u="none">
                <a:solidFill>
                  <a:schemeClr val="accent2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Contenido en agua de diversos alimentos antes y después de ser sometidos al proceso de desecación</a:t>
            </a:r>
          </a:p>
        </p:txBody>
      </p:sp>
      <p:pic>
        <p:nvPicPr>
          <p:cNvPr id="378" name="Google Shape;378;p33" descr="ANd9GcRV8-_VNQmVlg5DEaNHGeTkXDUVO-SSEw-RQkgnFQLZJWT0MVQ4oA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6156325" y="4868862"/>
            <a:ext cx="2628900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p33" descr="ANd9GcQWahNiiMBxIc_E5IVXSl61Evn7t03oMbh2_0HHAjeZ1O9VCnIS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1116012" y="4941887"/>
            <a:ext cx="2667000" cy="171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3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Comic Sans MS" panose="030F0702030302020204"/>
              <a:buNone/>
            </a:pPr>
            <a:r>
              <a:rPr lang="en-US" sz="3600" b="0" i="0" u="none">
                <a:solidFill>
                  <a:schemeClr val="accent2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Fenómenos asociados a la deshidratación</a:t>
            </a:r>
            <a:br>
              <a:rPr lang="en-US" sz="3600" b="0" i="0" u="none">
                <a:solidFill>
                  <a:schemeClr val="accent2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</a:br>
            <a:endParaRPr lang="en-US" sz="3600" b="0" i="0" u="none">
              <a:solidFill>
                <a:schemeClr val="accent2"/>
              </a:solidFill>
              <a:latin typeface="Comic Sans MS" panose="030F0702030302020204"/>
              <a:ea typeface="Comic Sans MS" panose="030F0702030302020204"/>
              <a:cs typeface="Comic Sans MS" panose="030F0702030302020204"/>
              <a:sym typeface="Comic Sans MS" panose="030F0702030302020204"/>
            </a:endParaRPr>
          </a:p>
        </p:txBody>
      </p:sp>
      <p:sp>
        <p:nvSpPr>
          <p:cNvPr id="385" name="Google Shape;385;p3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 panose="030F0702030302020204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Contracción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 panose="030F0702030302020204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Deshidratación lenta 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 panose="030F0702030302020204"/>
              <a:buNone/>
            </a:pPr>
            <a:r>
              <a:rPr lang="en-US" sz="24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	Contracción muy acusada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 panose="030F0702030302020204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Deshidratación rápida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 panose="030F0702030302020204"/>
              <a:buNone/>
            </a:pPr>
            <a:r>
              <a:rPr lang="en-US" sz="24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	Formación de corteza seca y rígida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 panose="030F0702030302020204"/>
              <a:buNone/>
            </a:pPr>
            <a:r>
              <a:rPr lang="en-US" sz="24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	Conserva la forma inicial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 panose="030F0702030302020204"/>
              <a:buNone/>
            </a:pPr>
            <a:r>
              <a:rPr lang="en-US" sz="24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	Producto poroso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 panose="030F0702030302020204"/>
              <a:buNone/>
            </a:pPr>
            <a:r>
              <a:rPr lang="en-US" sz="24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	Fácil rehidratación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 panose="030F0702030302020204"/>
              <a:buNone/>
            </a:pPr>
            <a:r>
              <a:rPr lang="en-US" sz="24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	Sensible a fenómenos oxidativos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 panose="030F0702030302020204"/>
              <a:buNone/>
            </a:pPr>
            <a:r>
              <a:rPr lang="en-US" sz="24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	Necesidad de embalajes más caros</a:t>
            </a:r>
          </a:p>
        </p:txBody>
      </p:sp>
      <p:pic>
        <p:nvPicPr>
          <p:cNvPr id="386" name="Google Shape;386;p34" descr="ANd9GcSoLz6-4q4rjnez2tYrugmjdQbUqZ7yES0spWoMttewQ_vkebRhoQ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6516687" y="620712"/>
            <a:ext cx="2466975" cy="184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p34" descr="ANd9GcQIB1prbvvGvO0yi_b4ttamVWzYI3T7sC2JRUJzLMbdp6HgLSQX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6443662" y="4292600"/>
            <a:ext cx="2247900" cy="2028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Comic Sans MS" panose="030F0702030302020204"/>
              <a:buNone/>
            </a:pPr>
            <a:r>
              <a:rPr lang="en-US" sz="4000" b="0" i="0" u="none">
                <a:solidFill>
                  <a:schemeClr val="accent2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Otros fenómenos</a:t>
            </a:r>
          </a:p>
        </p:txBody>
      </p:sp>
      <p:sp>
        <p:nvSpPr>
          <p:cNvPr id="393" name="Google Shape;393;p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 panose="030F0702030302020204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Pérdida de sustancias aromáticas volátiles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 panose="030F0702030302020204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Pérdidas de valor nutritivo </a:t>
            </a:r>
            <a:r>
              <a:rPr lang="en-US" sz="24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(Vitaminas A, C)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 panose="030F0702030302020204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Disminución de la capacidad de retención del agua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 panose="030F0702030302020204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Cambios en los azúcares</a:t>
            </a:r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/>
              <a:buNone/>
            </a:pPr>
            <a:endParaRPr sz="3200" b="0" i="0" u="none">
              <a:solidFill>
                <a:schemeClr val="dk1"/>
              </a:solidFill>
              <a:latin typeface="Comic Sans MS" panose="030F0702030302020204"/>
              <a:ea typeface="Comic Sans MS" panose="030F0702030302020204"/>
              <a:cs typeface="Comic Sans MS" panose="030F0702030302020204"/>
              <a:sym typeface="Comic Sans MS" panose="030F0702030302020204"/>
            </a:endParaRPr>
          </a:p>
        </p:txBody>
      </p:sp>
      <p:pic>
        <p:nvPicPr>
          <p:cNvPr id="394" name="Google Shape;394;p35" descr="ANd9GcSgeZIPwbdqGMx9Md6CO8I4olE-s5cJXwcTyoH4jZCdmyOTnYS-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6227762" y="4221162"/>
            <a:ext cx="2390775" cy="191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3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Comic Sans MS" panose="030F0702030302020204"/>
              <a:buNone/>
            </a:pPr>
            <a:r>
              <a:rPr lang="en-US" sz="4000" b="0" i="0" u="none">
                <a:solidFill>
                  <a:schemeClr val="accent2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Alimentos concentrados</a:t>
            </a:r>
            <a:r>
              <a:rPr lang="en-US" sz="4000" b="0" i="0" u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/>
            </a:r>
            <a:br>
              <a:rPr lang="en-US" sz="4000" b="0" i="0" u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</a:br>
            <a:endParaRPr lang="en-US" sz="4000" b="0" i="0" u="none">
              <a:solidFill>
                <a:schemeClr val="dk2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00" name="Google Shape;400;p3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 panose="030F0702030302020204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Eliminación de una parte del agua de los alimentos (Concentradores y evaporadores)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 panose="030F0702030302020204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Muchas veces es la fase previa a la deshidratación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 panose="030F0702030302020204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Los productos concentrados deben esterilizarse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omic Sans MS" panose="030F0702030302020204"/>
              <a:buChar char="•"/>
            </a:pPr>
            <a:r>
              <a:rPr lang="en-US" sz="2400" b="0" i="0" u="none">
                <a:solidFill>
                  <a:schemeClr val="accent2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Leche concentrada</a:t>
            </a:r>
            <a:r>
              <a:rPr lang="en-US" sz="24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 (menos del 50% de reducción)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omic Sans MS" panose="030F0702030302020204"/>
              <a:buChar char="•"/>
            </a:pPr>
            <a:r>
              <a:rPr lang="en-US" sz="2400" b="0" i="0" u="none">
                <a:solidFill>
                  <a:schemeClr val="accent2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Leche evaporada</a:t>
            </a:r>
            <a:r>
              <a:rPr lang="en-US" sz="24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 (50% de reducción)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omic Sans MS" panose="030F0702030302020204"/>
              <a:buChar char="•"/>
            </a:pPr>
            <a:r>
              <a:rPr lang="en-US" sz="2400" b="0" i="0" u="none">
                <a:solidFill>
                  <a:schemeClr val="accent2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Leche condensada</a:t>
            </a:r>
            <a:r>
              <a:rPr lang="en-US" sz="24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 (reducción de 1/3 de volumen y 45% de sacarosa)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omic Sans MS" panose="030F0702030302020204"/>
              <a:buChar char="•"/>
            </a:pPr>
            <a:r>
              <a:rPr lang="en-US" sz="2400" b="0" i="0" u="none">
                <a:solidFill>
                  <a:schemeClr val="accent2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Los extractos de carne</a:t>
            </a:r>
            <a:r>
              <a:rPr lang="en-US" sz="24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 (procedimiento 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 panose="030F0702030302020204"/>
              <a:buNone/>
            </a:pPr>
            <a:r>
              <a:rPr lang="en-US" sz="24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	de Liebig 1864)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 panose="030F0702030302020204"/>
              <a:buNone/>
            </a:pPr>
            <a:r>
              <a:rPr lang="en-US" sz="24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	(de 1500 g de carne  50 g de extracto)</a:t>
            </a:r>
          </a:p>
        </p:txBody>
      </p:sp>
      <p:pic>
        <p:nvPicPr>
          <p:cNvPr id="401" name="Google Shape;401;p36" descr="ANd9GcTl5QnWGZ30Pvh2CsbP7IUUKDVPqxczKs6YIGJptIWMEtuIYDBojQ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6677025" y="4508500"/>
            <a:ext cx="2466975" cy="184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3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Comic Sans MS" panose="030F0702030302020204"/>
              <a:buNone/>
            </a:pPr>
            <a:r>
              <a:rPr lang="en-US" sz="4400" b="0" i="0" u="none">
                <a:solidFill>
                  <a:schemeClr val="accent2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Alimentos deshidratados</a:t>
            </a:r>
          </a:p>
        </p:txBody>
      </p:sp>
      <p:sp>
        <p:nvSpPr>
          <p:cNvPr id="407" name="Google Shape;407;p3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 panose="030F0702030302020204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Café soluble liofilizado, ajos, cebollas, frutas, huevo en polvo ...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omic Sans MS" panose="030F0702030302020204"/>
              <a:buChar char="•"/>
            </a:pPr>
            <a:r>
              <a:rPr lang="en-US" sz="2400" b="0" i="0" u="none">
                <a:solidFill>
                  <a:schemeClr val="accent2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Leche en polvo</a:t>
            </a:r>
            <a:r>
              <a:rPr lang="en-US" sz="24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 (Polvo blanco ligeramente amarillento)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 panose="030F0702030302020204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Mucha importancia industrial y comercial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 panose="030F0702030302020204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A partir de leche pasteurizada (entera, semi, desnatada)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 panose="030F0702030302020204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Dependiendo de la técnica utilizada hay pérdidas de lisina y de digestibilidad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 panose="030F0702030302020204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Muy alterable por la acción del aire y la humedad (latas herméticamente cerradas)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660066"/>
              </a:buClr>
              <a:buSzPts val="2400"/>
              <a:buFont typeface="Comic Sans MS" panose="030F0702030302020204"/>
              <a:buChar char="•"/>
            </a:pPr>
            <a:r>
              <a:rPr lang="en-US" sz="2400" b="0" i="0" u="none">
                <a:solidFill>
                  <a:srgbClr val="660066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1 g leche polvo = 8,5 ml leche fresca</a:t>
            </a:r>
          </a:p>
        </p:txBody>
      </p:sp>
      <p:pic>
        <p:nvPicPr>
          <p:cNvPr id="408" name="Google Shape;408;p37" descr="ANd9GcTvFXjS527czz5CY-2I4Waj-p-uPFODfWVVT-d-bLChq-bGGIrt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7524750" y="2781300"/>
            <a:ext cx="1447800" cy="90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37" descr="ANd9GcQmlisq9aJi_ItKjFADSeU5Yk76DBHMO_PTmTbPUSGwrlptWAyRsg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6391275" y="5013325"/>
            <a:ext cx="2752725" cy="166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3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Comic Sans MS" panose="030F0702030302020204"/>
              <a:buNone/>
            </a:pPr>
            <a:r>
              <a:rPr lang="en-US" sz="4000" b="0" i="0" u="none">
                <a:solidFill>
                  <a:schemeClr val="accent2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Procedimientos industriales</a:t>
            </a:r>
            <a:r>
              <a:rPr lang="en-US" sz="4000" b="0" i="0" u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/>
            </a:r>
            <a:br>
              <a:rPr lang="en-US" sz="4000" b="0" i="0" u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</a:br>
            <a:endParaRPr lang="en-US" sz="4000" b="0" i="0" u="none">
              <a:solidFill>
                <a:schemeClr val="dk2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15" name="Google Shape;415;p3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ts val="3200"/>
              <a:buFont typeface="Comic Sans MS" panose="030F0702030302020204"/>
              <a:buChar char="•"/>
            </a:pPr>
            <a:r>
              <a:rPr lang="en-US" sz="3200" b="0" i="0" u="none">
                <a:solidFill>
                  <a:srgbClr val="660066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Secado por aire o por contacto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 panose="030F0702030302020204"/>
              <a:buNone/>
            </a:pPr>
            <a:r>
              <a:rPr lang="en-US" sz="28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	Aire caliente 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 panose="030F0702030302020204"/>
              <a:buNone/>
            </a:pPr>
            <a:r>
              <a:rPr lang="en-US" sz="28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	Superficie caliente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660066"/>
              </a:buClr>
              <a:buSzPts val="3200"/>
              <a:buFont typeface="Comic Sans MS" panose="030F0702030302020204"/>
              <a:buChar char="•"/>
            </a:pPr>
            <a:r>
              <a:rPr lang="en-US" sz="3200" b="0" i="0" u="none">
                <a:solidFill>
                  <a:srgbClr val="660066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Secado al vacío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 panose="030F0702030302020204"/>
              <a:buNone/>
            </a:pPr>
            <a:r>
              <a:rPr lang="en-US" sz="28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	La presión reducida facilita la evaporación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660066"/>
              </a:buClr>
              <a:buSzPts val="3200"/>
              <a:buFont typeface="Comic Sans MS" panose="030F0702030302020204"/>
              <a:buChar char="•"/>
            </a:pPr>
            <a:r>
              <a:rPr lang="en-US" sz="3200" b="0" i="0" u="none">
                <a:solidFill>
                  <a:srgbClr val="660066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Criodesecación o liofilización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 panose="030F0702030302020204"/>
              <a:buNone/>
            </a:pPr>
            <a:r>
              <a:rPr lang="en-US" sz="28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	Congelación del alimento y sublimación del hielo mediante vacío y calor</a:t>
            </a:r>
          </a:p>
        </p:txBody>
      </p:sp>
      <p:pic>
        <p:nvPicPr>
          <p:cNvPr id="416" name="Google Shape;416;p38" descr="ANd9GcT6YwFLeU8Fltz0k4eiaI_LSlFytufXdiTzoemifH6Sx3rxNu2L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6516687" y="2060575"/>
            <a:ext cx="2466975" cy="184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3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omic Sans MS" panose="030F0702030302020204"/>
              <a:buNone/>
            </a:pPr>
            <a:r>
              <a:rPr lang="en-US" sz="3200" b="0" i="0" u="none">
                <a:solidFill>
                  <a:schemeClr val="accent2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	Liofilización de alimentos </a:t>
            </a:r>
            <a:br>
              <a:rPr lang="en-US" sz="3200" b="0" i="0" u="none">
                <a:solidFill>
                  <a:schemeClr val="accent2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</a:br>
            <a:r>
              <a:rPr lang="en-US" sz="3200" b="0" i="0" u="none">
                <a:solidFill>
                  <a:schemeClr val="accent2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	(Criodesecación, freeze-drying)</a:t>
            </a:r>
            <a:r>
              <a:rPr lang="en-US" sz="3200" b="0" i="0" u="none">
                <a:solidFill>
                  <a:schemeClr val="dk2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/>
            </a:r>
            <a:br>
              <a:rPr lang="en-US" sz="3200" b="0" i="0" u="none">
                <a:solidFill>
                  <a:schemeClr val="dk2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</a:br>
            <a:endParaRPr lang="en-US" sz="3200" b="0" i="0" u="none">
              <a:solidFill>
                <a:schemeClr val="dk2"/>
              </a:solidFill>
              <a:latin typeface="Comic Sans MS" panose="030F0702030302020204"/>
              <a:ea typeface="Comic Sans MS" panose="030F0702030302020204"/>
              <a:cs typeface="Comic Sans MS" panose="030F0702030302020204"/>
              <a:sym typeface="Comic Sans MS" panose="030F0702030302020204"/>
            </a:endParaRPr>
          </a:p>
        </p:txBody>
      </p:sp>
      <p:sp>
        <p:nvSpPr>
          <p:cNvPr id="422" name="Google Shape;422;p3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 panose="030F0702030302020204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Congelación del agua del alimento y su posterior sublimación</a:t>
            </a:r>
          </a:p>
          <a:p>
            <a:pPr marL="34290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omic Sans MS" panose="030F0702030302020204"/>
              <a:buChar char="•"/>
            </a:pPr>
            <a:r>
              <a:rPr lang="en-US" sz="2400" b="0" i="0" u="none">
                <a:solidFill>
                  <a:schemeClr val="accent2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Café soluble liofilizado</a:t>
            </a:r>
          </a:p>
          <a:p>
            <a:pPr marL="34290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 panose="030F0702030302020204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Industria farmacéutica</a:t>
            </a:r>
            <a:r>
              <a:rPr lang="en-US" sz="20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 (plasma, vacunas, cepas...)</a:t>
            </a:r>
          </a:p>
          <a:p>
            <a:pPr marL="34290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 panose="030F0702030302020204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Los alimentos líquidos son los que mejor se liofilizan</a:t>
            </a:r>
          </a:p>
          <a:p>
            <a:pPr marL="34290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 panose="030F0702030302020204"/>
              <a:buNone/>
            </a:pPr>
            <a:r>
              <a:rPr lang="en-US" sz="20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	Infusión de café</a:t>
            </a:r>
          </a:p>
          <a:p>
            <a:pPr marL="34290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 panose="030F0702030302020204"/>
              <a:buNone/>
            </a:pPr>
            <a:r>
              <a:rPr lang="en-US" sz="20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	Congelación</a:t>
            </a:r>
          </a:p>
          <a:p>
            <a:pPr marL="34290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 panose="030F0702030302020204"/>
              <a:buNone/>
            </a:pPr>
            <a:r>
              <a:rPr lang="en-US" sz="20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	Granulación</a:t>
            </a:r>
          </a:p>
          <a:p>
            <a:pPr marL="34290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 panose="030F0702030302020204"/>
              <a:buNone/>
            </a:pPr>
            <a:r>
              <a:rPr lang="en-US" sz="20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	Suministro de calor (poco calor) en alto vacío: Sublimación</a:t>
            </a:r>
          </a:p>
          <a:p>
            <a:pPr marL="34290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 panose="030F0702030302020204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Los líquidos se liofilizan en </a:t>
            </a:r>
          </a:p>
          <a:p>
            <a:pPr marL="34290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 panose="030F0702030302020204"/>
              <a:buNone/>
            </a:pPr>
            <a:r>
              <a:rPr lang="en-US" sz="24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	pocas horas (4 horas)</a:t>
            </a:r>
          </a:p>
          <a:p>
            <a:pPr marL="34290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 panose="030F0702030302020204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La reconstitución del producto original </a:t>
            </a:r>
          </a:p>
          <a:p>
            <a:pPr marL="34290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 panose="030F0702030302020204"/>
              <a:buNone/>
            </a:pPr>
            <a:r>
              <a:rPr lang="en-US" sz="24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	se hace en agua caliente</a:t>
            </a:r>
          </a:p>
          <a:p>
            <a:pPr marL="342900" lvl="0" indent="-1905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</a:pPr>
            <a:endParaRPr sz="2400" b="0" i="0" u="none">
              <a:solidFill>
                <a:schemeClr val="dk1"/>
              </a:solidFill>
              <a:latin typeface="Comic Sans MS" panose="030F0702030302020204"/>
              <a:ea typeface="Comic Sans MS" panose="030F0702030302020204"/>
              <a:cs typeface="Comic Sans MS" panose="030F0702030302020204"/>
              <a:sym typeface="Comic Sans MS" panose="030F0702030302020204"/>
            </a:endParaRPr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</a:pPr>
            <a:endParaRPr sz="2400" b="0" i="0" u="none">
              <a:solidFill>
                <a:schemeClr val="dk1"/>
              </a:solidFill>
              <a:latin typeface="Comic Sans MS" panose="030F0702030302020204"/>
              <a:ea typeface="Comic Sans MS" panose="030F0702030302020204"/>
              <a:cs typeface="Comic Sans MS" panose="030F0702030302020204"/>
              <a:sym typeface="Comic Sans MS" panose="030F0702030302020204"/>
            </a:endParaRPr>
          </a:p>
        </p:txBody>
      </p:sp>
      <p:pic>
        <p:nvPicPr>
          <p:cNvPr id="423" name="Google Shape;423;p39" descr="ANd9GcQgyXv_hEe9ZyCiTeuTV6wsWWpymrCFepWJXrPvQbCw4_j2zYeo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6659562" y="4652962"/>
            <a:ext cx="2257425" cy="202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39" descr="ANd9GcQYYtfdSEs3lAAZP-zKaUi5w9ZNfAQIiU1D8pOoJLlNHb9IWZKg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0" y="188912"/>
            <a:ext cx="1933575" cy="121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ts val="3600"/>
              <a:buFont typeface="Comic Sans MS" panose="030F0702030302020204"/>
              <a:buNone/>
            </a:pPr>
            <a:r>
              <a:rPr lang="en-US" sz="3600" b="0" i="0" u="none">
                <a:solidFill>
                  <a:srgbClr val="660066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Los alimentos productos perecederos</a:t>
            </a:r>
          </a:p>
        </p:txBody>
      </p:sp>
      <p:sp>
        <p:nvSpPr>
          <p:cNvPr id="115" name="Google Shape;115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omic Sans MS" panose="030F0702030302020204"/>
              <a:buChar char="•"/>
            </a:pPr>
            <a:r>
              <a:rPr lang="en-US" sz="3200" b="0" i="0" u="none">
                <a:solidFill>
                  <a:schemeClr val="accent2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Alteraciones producidas por agentes físicos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 panose="030F0702030302020204"/>
              <a:buChar char="•"/>
            </a:pPr>
            <a:r>
              <a:rPr lang="en-US" sz="20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Congelación, quemaduras…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omic Sans MS" panose="030F0702030302020204"/>
              <a:buChar char="•"/>
            </a:pPr>
            <a:r>
              <a:rPr lang="en-US" sz="3200" b="0" i="0" u="none">
                <a:solidFill>
                  <a:schemeClr val="accent2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Alteraciones químicas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 panose="030F0702030302020204"/>
              <a:buChar char="•"/>
            </a:pPr>
            <a:r>
              <a:rPr lang="en-US" sz="20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No enzimáticas (oxidaciones…)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 panose="030F0702030302020204"/>
              <a:buChar char="•"/>
            </a:pPr>
            <a:r>
              <a:rPr lang="en-US" sz="20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Enzimáticas (pardeamiento enzimático…)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omic Sans MS" panose="030F0702030302020204"/>
              <a:buChar char="•"/>
            </a:pPr>
            <a:r>
              <a:rPr lang="en-US" sz="3200" b="0" i="0" u="none">
                <a:solidFill>
                  <a:schemeClr val="accent2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Alteraciones producidas por seres vivos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 panose="030F0702030302020204"/>
              <a:buChar char="•"/>
            </a:pPr>
            <a:r>
              <a:rPr lang="en-US" sz="20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Lesiones por insectos…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 panose="030F0702030302020204"/>
              <a:buChar char="•"/>
            </a:pPr>
            <a:r>
              <a:rPr lang="en-US" sz="20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Alteraciones microbianas</a:t>
            </a:r>
          </a:p>
        </p:txBody>
      </p:sp>
      <p:pic>
        <p:nvPicPr>
          <p:cNvPr id="116" name="Google Shape;116;p4" descr="ANd9GcTq4iaGant6G0X3xWVSaPCEnh7Eui3aq5IukMW2W49-THEolhLT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5724525" y="4953000"/>
            <a:ext cx="190500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4" descr="ANd9GcT7ia7KdkNErJGnupSDOF94P4fmU53PhF5moCXM6b8NVgu5GnPT8A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6804025" y="2133600"/>
            <a:ext cx="2085975" cy="219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40"/>
          <p:cNvSpPr txBox="1">
            <a:spLocks noGrp="1"/>
          </p:cNvSpPr>
          <p:nvPr>
            <p:ph type="body" idx="1"/>
          </p:nvPr>
        </p:nvSpPr>
        <p:spPr>
          <a:xfrm>
            <a:off x="457200" y="260350"/>
            <a:ext cx="8229600" cy="5865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 panose="030F0702030302020204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Es </a:t>
            </a:r>
            <a:r>
              <a:rPr lang="en-US" sz="3200" b="1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la mejor técnica de deshidratación</a:t>
            </a:r>
            <a:r>
              <a:rPr lang="en-US" sz="32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: conserva las características organolépticas y la capacidad de rehidratación del alimento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 panose="030F0702030302020204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Es un proceso muy caro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 panose="030F0702030302020204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El alimento liofilizado es muy higroscópico y poroso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 panose="030F0702030302020204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Precisa de embalajes herméticos y de atmósferas especiales</a:t>
            </a:r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/>
              <a:buNone/>
            </a:pPr>
            <a:endParaRPr sz="3200" b="0" i="0" u="none">
              <a:solidFill>
                <a:schemeClr val="dk1"/>
              </a:solidFill>
              <a:latin typeface="Comic Sans MS" panose="030F0702030302020204"/>
              <a:ea typeface="Comic Sans MS" panose="030F0702030302020204"/>
              <a:cs typeface="Comic Sans MS" panose="030F0702030302020204"/>
              <a:sym typeface="Comic Sans MS" panose="030F0702030302020204"/>
            </a:endParaRPr>
          </a:p>
        </p:txBody>
      </p:sp>
      <p:pic>
        <p:nvPicPr>
          <p:cNvPr id="431" name="Google Shape;431;p40" descr="ANd9GcTYwbz1r6UuW8Zi5FjZ_VnsGGCkB6L7iXKHpFvrxa3YgndNQzw43A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6534150" y="1989137"/>
            <a:ext cx="2609850" cy="175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2" name="Google Shape;432;p40" descr="ANd9GcT-j8hCbCOG7KaGBlZWNJeVXMHITrESHE9qpuYvWaYw4M8ijCue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7380287" y="4508500"/>
            <a:ext cx="1381125" cy="219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4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Comic Sans MS" panose="030F0702030302020204"/>
              <a:buNone/>
            </a:pPr>
            <a:r>
              <a:rPr lang="en-US" sz="4000" b="0" i="0" u="none">
                <a:solidFill>
                  <a:schemeClr val="accent2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Tratamientos químicos tradicionales</a:t>
            </a:r>
            <a:br>
              <a:rPr lang="en-US" sz="4000" b="0" i="0" u="none">
                <a:solidFill>
                  <a:schemeClr val="accent2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</a:br>
            <a:endParaRPr lang="en-US" sz="4000" b="0" i="0" u="none">
              <a:solidFill>
                <a:schemeClr val="accent2"/>
              </a:solidFill>
              <a:latin typeface="Comic Sans MS" panose="030F0702030302020204"/>
              <a:ea typeface="Comic Sans MS" panose="030F0702030302020204"/>
              <a:cs typeface="Comic Sans MS" panose="030F0702030302020204"/>
              <a:sym typeface="Comic Sans MS" panose="030F0702030302020204"/>
            </a:endParaRPr>
          </a:p>
        </p:txBody>
      </p:sp>
      <p:sp>
        <p:nvSpPr>
          <p:cNvPr id="438" name="Google Shape;438;p4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 panose="030F0702030302020204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Conservación por adición de sal o azúcar</a:t>
            </a:r>
          </a:p>
          <a:p>
            <a:pPr marL="205740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 panose="030F0702030302020204"/>
              <a:buChar char="»"/>
            </a:pPr>
            <a:r>
              <a:rPr lang="en-US" sz="20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Se rebaja el valor de aw (actividad de agua)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 panose="030F0702030302020204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Conservación por el humo de madera</a:t>
            </a:r>
          </a:p>
          <a:p>
            <a:pPr marL="205740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 panose="030F0702030302020204"/>
              <a:buChar char="»"/>
            </a:pPr>
            <a:r>
              <a:rPr lang="en-US" sz="20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Dar sabores agradables / Conservar el alimento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 panose="030F0702030302020204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Conservación por ácidos</a:t>
            </a:r>
          </a:p>
          <a:p>
            <a:pPr marL="205740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 panose="030F0702030302020204"/>
              <a:buChar char="»"/>
            </a:pPr>
            <a:r>
              <a:rPr lang="en-US" sz="20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El ácido acético baja el pH del alimento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 panose="030F0702030302020204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Adición de especias (canela, clavo...)</a:t>
            </a:r>
          </a:p>
          <a:p>
            <a:pPr marL="205740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 panose="030F0702030302020204"/>
              <a:buChar char="»"/>
            </a:pPr>
            <a:r>
              <a:rPr lang="en-US" sz="20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Acción bacteriostática</a:t>
            </a:r>
          </a:p>
          <a:p>
            <a:pPr marL="342900" lvl="0" indent="-215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</a:pPr>
            <a:endParaRPr sz="2000" b="0" i="0" u="none">
              <a:solidFill>
                <a:schemeClr val="dk1"/>
              </a:solidFill>
              <a:latin typeface="Comic Sans MS" panose="030F0702030302020204"/>
              <a:ea typeface="Comic Sans MS" panose="030F0702030302020204"/>
              <a:cs typeface="Comic Sans MS" panose="030F0702030302020204"/>
              <a:sym typeface="Comic Sans MS" panose="030F07020303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4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Comic Sans MS" panose="030F0702030302020204"/>
              <a:buNone/>
            </a:pPr>
            <a:r>
              <a:rPr lang="en-US" sz="4400" b="0" i="0" u="none">
                <a:solidFill>
                  <a:schemeClr val="accent2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Elaboraciones con azúcar</a:t>
            </a:r>
          </a:p>
        </p:txBody>
      </p:sp>
      <p:sp>
        <p:nvSpPr>
          <p:cNvPr id="444" name="Google Shape;444;p4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 panose="030F0702030302020204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Confituras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 panose="030F0702030302020204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Frutas glaseadas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 panose="030F0702030302020204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Frutas en almíbar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 panose="030F0702030302020204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Frutas confitadas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 panose="030F0702030302020204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Jaleas de frutas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 panose="030F0702030302020204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Mermeladas</a:t>
            </a:r>
          </a:p>
        </p:txBody>
      </p:sp>
      <p:pic>
        <p:nvPicPr>
          <p:cNvPr id="445" name="Google Shape;445;p42" descr="ANd9GcQYlLslKNh4VaQCAtWVn87CYsLC6F_Jd5KC6w_wKz_ya-YcO-qQ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6443662" y="1196975"/>
            <a:ext cx="243840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Google Shape;446;p42" descr="ANd9GcS9esSEYOA2eyhPqpkbbvjdLasN98VhYT2IakK4rTuKL5GDyNHNKw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4356100" y="3141662"/>
            <a:ext cx="2466975" cy="184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7" name="Google Shape;447;p42" descr="ANd9GcTN1vWTvpSEMez88q6iVfbxyo1hGRowAhj9TPKjnCmZylcm3xVc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6791325" y="4797425"/>
            <a:ext cx="2352675" cy="194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4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Comic Sans MS" panose="030F0702030302020204"/>
              <a:buNone/>
            </a:pPr>
            <a:r>
              <a:rPr lang="en-US" sz="4000" b="0" i="0" u="none">
                <a:solidFill>
                  <a:schemeClr val="accent2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Salazones</a:t>
            </a:r>
            <a:r>
              <a:rPr lang="en-US" sz="4000" b="0" i="0" u="none">
                <a:solidFill>
                  <a:schemeClr val="dk2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/>
            </a:r>
            <a:br>
              <a:rPr lang="en-US" sz="4000" b="0" i="0" u="none">
                <a:solidFill>
                  <a:schemeClr val="dk2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</a:br>
            <a:endParaRPr lang="en-US" sz="4000" b="0" i="0" u="none">
              <a:solidFill>
                <a:schemeClr val="dk2"/>
              </a:solidFill>
              <a:latin typeface="Comic Sans MS" panose="030F0702030302020204"/>
              <a:ea typeface="Comic Sans MS" panose="030F0702030302020204"/>
              <a:cs typeface="Comic Sans MS" panose="030F0702030302020204"/>
              <a:sym typeface="Comic Sans MS" panose="030F0702030302020204"/>
            </a:endParaRPr>
          </a:p>
        </p:txBody>
      </p:sp>
      <p:sp>
        <p:nvSpPr>
          <p:cNvPr id="453" name="Google Shape;453;p4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 panose="030F0702030302020204"/>
              <a:buChar char="•"/>
            </a:pPr>
            <a:r>
              <a:rPr lang="en-US" sz="18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Adición de sal a carnes y pescados  	</a:t>
            </a:r>
          </a:p>
          <a:p>
            <a:pPr marL="342900" lvl="0" indent="-34290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 panose="030F0702030302020204"/>
              <a:buChar char="•"/>
            </a:pPr>
            <a:r>
              <a:rPr lang="en-US" sz="18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En seco</a:t>
            </a:r>
          </a:p>
          <a:p>
            <a:pPr marL="342900" lvl="0" indent="-34290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 panose="030F0702030302020204"/>
              <a:buChar char="•"/>
            </a:pPr>
            <a:r>
              <a:rPr lang="en-US" sz="18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Inmersión en salmuera</a:t>
            </a:r>
          </a:p>
          <a:p>
            <a:pPr marL="342900" lvl="0" indent="-34290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 panose="030F0702030302020204"/>
              <a:buChar char="•"/>
            </a:pPr>
            <a:r>
              <a:rPr lang="en-US" sz="18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Inyección</a:t>
            </a:r>
          </a:p>
          <a:p>
            <a:pPr marL="342900" lvl="0" indent="-22860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>
              <a:solidFill>
                <a:schemeClr val="dk1"/>
              </a:solidFill>
              <a:latin typeface="Comic Sans MS" panose="030F0702030302020204"/>
              <a:ea typeface="Comic Sans MS" panose="030F0702030302020204"/>
              <a:cs typeface="Comic Sans MS" panose="030F0702030302020204"/>
              <a:sym typeface="Comic Sans MS" panose="030F0702030302020204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omic Sans MS" panose="030F0702030302020204"/>
              <a:buChar char="•"/>
            </a:pPr>
            <a:r>
              <a:rPr lang="en-US" sz="2400" b="0" i="0" u="none">
                <a:solidFill>
                  <a:schemeClr val="accent2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Jamón crudo</a:t>
            </a:r>
            <a:r>
              <a:rPr lang="en-US" sz="18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 </a:t>
            </a:r>
          </a:p>
          <a:p>
            <a:pPr marL="34290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 panose="030F0702030302020204"/>
              <a:buChar char="•"/>
            </a:pPr>
            <a:r>
              <a:rPr lang="en-US" sz="20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Frotar las piezas con sal común y 6% KNO3 / 0,5 % nitrito</a:t>
            </a:r>
          </a:p>
          <a:p>
            <a:pPr marL="34290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 panose="030F0702030302020204"/>
              <a:buChar char="•"/>
            </a:pPr>
            <a:r>
              <a:rPr lang="en-US" sz="20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Inyectar salmuera en el interior</a:t>
            </a:r>
          </a:p>
          <a:p>
            <a:pPr marL="34290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 panose="030F0702030302020204"/>
              <a:buChar char="•"/>
            </a:pPr>
            <a:r>
              <a:rPr lang="en-US" sz="20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Apilar los jamones entre capas de sal (Exudación de agua)</a:t>
            </a:r>
          </a:p>
          <a:p>
            <a:pPr marL="34290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 panose="030F0702030302020204"/>
              <a:buChar char="•"/>
            </a:pPr>
            <a:r>
              <a:rPr lang="en-US" sz="20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Baño en salmuera saturada   (Total 40-60 días)</a:t>
            </a:r>
          </a:p>
          <a:p>
            <a:pPr marL="34290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 panose="030F0702030302020204"/>
              <a:buChar char="•"/>
            </a:pPr>
            <a:r>
              <a:rPr lang="en-US" sz="20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Lavado y frotado para eliminar la sal superficial</a:t>
            </a:r>
          </a:p>
          <a:p>
            <a:pPr marL="34290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 panose="030F0702030302020204"/>
              <a:buChar char="•"/>
            </a:pPr>
            <a:r>
              <a:rPr lang="en-US" sz="20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Almacenamiento en sitio fresco y seco –Maduración- (más de 1 año)</a:t>
            </a:r>
          </a:p>
          <a:p>
            <a:pPr marL="34290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660066"/>
              </a:buClr>
              <a:buSzPts val="2000"/>
              <a:buFont typeface="Comic Sans MS" panose="030F0702030302020204"/>
              <a:buChar char="•"/>
            </a:pPr>
            <a:r>
              <a:rPr lang="en-US" sz="2000" b="0" i="0" u="none">
                <a:solidFill>
                  <a:srgbClr val="660066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Nitrato     nitrito    óxido nítrico     nitromioglobina (rojo)</a:t>
            </a:r>
          </a:p>
        </p:txBody>
      </p:sp>
      <p:pic>
        <p:nvPicPr>
          <p:cNvPr id="454" name="Google Shape;454;p43" descr="ANd9GcTCRBM3xorL4yxridEKjtX6MgFTVyCqysDWT-B9q8l-HO13VBEz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6443662" y="260350"/>
            <a:ext cx="2466975" cy="185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5" name="Google Shape;455;p43" descr="ANd9GcTLbWK5iOScbNSW4F77OyFQMb_YXitZNtgGvl56F85ASLESZdac1w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468312" y="0"/>
            <a:ext cx="2438400" cy="14954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6" name="Google Shape;456;p43"/>
          <p:cNvCxnSpPr/>
          <p:nvPr/>
        </p:nvCxnSpPr>
        <p:spPr>
          <a:xfrm>
            <a:off x="1835150" y="5589587"/>
            <a:ext cx="288925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457" name="Google Shape;457;p43"/>
          <p:cNvCxnSpPr/>
          <p:nvPr/>
        </p:nvCxnSpPr>
        <p:spPr>
          <a:xfrm>
            <a:off x="2916237" y="5589587"/>
            <a:ext cx="287337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458" name="Google Shape;458;p43"/>
          <p:cNvCxnSpPr/>
          <p:nvPr/>
        </p:nvCxnSpPr>
        <p:spPr>
          <a:xfrm>
            <a:off x="4787900" y="5589587"/>
            <a:ext cx="288925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4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Comic Sans MS" panose="030F0702030302020204"/>
              <a:buNone/>
            </a:pPr>
            <a:r>
              <a:rPr lang="en-US" sz="4000" b="0" i="0" u="none">
                <a:solidFill>
                  <a:schemeClr val="accent2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Jamón cocido</a:t>
            </a:r>
            <a:r>
              <a:rPr lang="en-US" sz="4000" b="0" i="0" u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/>
            </a:r>
            <a:br>
              <a:rPr lang="en-US" sz="4000" b="0" i="0" u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</a:br>
            <a:endParaRPr lang="en-US" sz="4000" b="0" i="0" u="none">
              <a:solidFill>
                <a:schemeClr val="dk2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64" name="Google Shape;464;p4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 panose="030F0702030302020204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Inmersión en salmuera 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 panose="030F0702030302020204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18% sal (NaCl + KNO3)  + 2-3% sacarosa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 panose="030F0702030302020204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30-40 días a 4 º C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 panose="030F0702030302020204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Lavado, deshuesado y cocción en agua a 80 º C (pasteurización)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 panose="030F0702030302020204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El calentamiento transforma la nitromioglobina (roja) en nitroferrohemocromo (rosa)</a:t>
            </a:r>
          </a:p>
        </p:txBody>
      </p:sp>
      <p:pic>
        <p:nvPicPr>
          <p:cNvPr id="465" name="Google Shape;465;p44" descr="ANd9GcRTsBcSl0GOsGmKsbgYSO197MislHdmpf5Z0hQq5GOC2BfMfXw_HQ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6732587" y="115887"/>
            <a:ext cx="2190750" cy="2085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6" name="Google Shape;466;p44" descr="ANd9GcQllPzi5hLHFvKx6PO_MXR9C6bPEhSGm5sGKejVkyGrF2ko6ygdnQ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6948487" y="4797425"/>
            <a:ext cx="1924050" cy="182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4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Comic Sans MS" panose="030F0702030302020204"/>
              <a:buNone/>
            </a:pPr>
            <a:r>
              <a:rPr lang="en-US" sz="4000" b="0" i="0" u="none">
                <a:solidFill>
                  <a:schemeClr val="accent2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El Bacalao</a:t>
            </a:r>
            <a:r>
              <a:rPr lang="en-US" sz="4000" b="0" i="0" u="none">
                <a:solidFill>
                  <a:schemeClr val="dk2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/>
            </a:r>
            <a:br>
              <a:rPr lang="en-US" sz="4000" b="0" i="0" u="none">
                <a:solidFill>
                  <a:schemeClr val="dk2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</a:br>
            <a:endParaRPr lang="en-US" sz="4000" b="0" i="0" u="none">
              <a:solidFill>
                <a:schemeClr val="dk2"/>
              </a:solidFill>
              <a:latin typeface="Comic Sans MS" panose="030F0702030302020204"/>
              <a:ea typeface="Comic Sans MS" panose="030F0702030302020204"/>
              <a:cs typeface="Comic Sans MS" panose="030F0702030302020204"/>
              <a:sym typeface="Comic Sans MS" panose="030F0702030302020204"/>
            </a:endParaRPr>
          </a:p>
        </p:txBody>
      </p:sp>
      <p:sp>
        <p:nvSpPr>
          <p:cNvPr id="472" name="Google Shape;472;p4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 panose="030F0702030302020204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Descabezar, eviscerar, eliminar la espina y abrir en dos hojas </a:t>
            </a:r>
          </a:p>
          <a:p>
            <a:pPr marL="34290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 panose="030F0702030302020204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Apilar las hojas alternándolas con capas de sal (40 días)</a:t>
            </a:r>
          </a:p>
          <a:p>
            <a:pPr marL="34290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 panose="030F0702030302020204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Secar al aire</a:t>
            </a:r>
          </a:p>
          <a:p>
            <a:pPr marL="34290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 panose="030F0702030302020204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El producto final tiene un 20-30 % de agua</a:t>
            </a:r>
          </a:p>
        </p:txBody>
      </p:sp>
      <p:pic>
        <p:nvPicPr>
          <p:cNvPr id="473" name="Google Shape;473;p45" descr="BACALAO_SALADO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6011862" y="3667125"/>
            <a:ext cx="2990850" cy="3190875"/>
          </a:xfrm>
          <a:prstGeom prst="rect">
            <a:avLst/>
          </a:prstGeom>
          <a:noFill/>
          <a:ln>
            <a:noFill/>
          </a:ln>
        </p:spPr>
      </p:pic>
      <p:sp>
        <p:nvSpPr>
          <p:cNvPr id="474" name="Google Shape;474;p45"/>
          <p:cNvSpPr txBox="1"/>
          <p:nvPr/>
        </p:nvSpPr>
        <p:spPr>
          <a:xfrm>
            <a:off x="4211637" y="2781300"/>
            <a:ext cx="18415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475" name="Google Shape;475;p45" descr="bacalao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755650" y="3716337"/>
            <a:ext cx="4392612" cy="3005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4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Comic Sans MS" panose="030F0702030302020204"/>
              <a:buNone/>
            </a:pPr>
            <a:r>
              <a:rPr lang="en-US" sz="4400" b="0" i="0" u="none">
                <a:solidFill>
                  <a:schemeClr val="accent2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Anchoas en salazón</a:t>
            </a:r>
          </a:p>
        </p:txBody>
      </p:sp>
      <p:sp>
        <p:nvSpPr>
          <p:cNvPr id="481" name="Google Shape;481;p4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39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/>
              <a:buNone/>
            </a:pPr>
            <a:endParaRPr sz="3200" b="0" i="0" u="none">
              <a:solidFill>
                <a:schemeClr val="dk1"/>
              </a:solidFill>
              <a:latin typeface="Comic Sans MS" panose="030F0702030302020204"/>
              <a:ea typeface="Comic Sans MS" panose="030F0702030302020204"/>
              <a:cs typeface="Comic Sans MS" panose="030F0702030302020204"/>
              <a:sym typeface="Comic Sans MS" panose="030F0702030302020204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 panose="030F0702030302020204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Limpiar, descabezar y eviscerar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 panose="030F0702030302020204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Apilar alternando con capas de sal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 panose="030F0702030302020204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Maduración durante 6-8 meses a unos 10 º C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 panose="030F0702030302020204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Quitar la sal superficial y 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 panose="030F0702030302020204"/>
              <a:buNone/>
            </a:pPr>
            <a:r>
              <a:rPr lang="en-US" sz="32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	cortar en filetes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 panose="030F0702030302020204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Envasar en aceite</a:t>
            </a:r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/>
              <a:buNone/>
            </a:pPr>
            <a:endParaRPr sz="3200" b="0" i="0" u="none">
              <a:solidFill>
                <a:schemeClr val="dk1"/>
              </a:solidFill>
              <a:latin typeface="Comic Sans MS" panose="030F0702030302020204"/>
              <a:ea typeface="Comic Sans MS" panose="030F0702030302020204"/>
              <a:cs typeface="Comic Sans MS" panose="030F0702030302020204"/>
              <a:sym typeface="Comic Sans MS" panose="030F0702030302020204"/>
            </a:endParaRPr>
          </a:p>
        </p:txBody>
      </p:sp>
      <p:sp>
        <p:nvSpPr>
          <p:cNvPr id="482" name="Google Shape;482;p46" descr="9k="/>
          <p:cNvSpPr txBox="1"/>
          <p:nvPr/>
        </p:nvSpPr>
        <p:spPr>
          <a:xfrm>
            <a:off x="77787" y="46037"/>
            <a:ext cx="2286000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483" name="Google Shape;483;p46" descr="anchoas-nardin-734127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6011862" y="3933825"/>
            <a:ext cx="2857500" cy="215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4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Comic Sans MS" panose="030F0702030302020204"/>
              <a:buNone/>
            </a:pPr>
            <a:r>
              <a:rPr lang="en-US" sz="4000" b="0" i="0" u="none">
                <a:solidFill>
                  <a:schemeClr val="accent2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Ahumados</a:t>
            </a:r>
            <a:r>
              <a:rPr lang="en-US" sz="4000" b="0" i="0" u="none">
                <a:solidFill>
                  <a:schemeClr val="accent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/>
            </a:r>
            <a:br>
              <a:rPr lang="en-US" sz="4000" b="0" i="0" u="none">
                <a:solidFill>
                  <a:schemeClr val="accent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</a:br>
            <a:endParaRPr lang="en-US" sz="4000" b="0" i="0" u="none">
              <a:solidFill>
                <a:schemeClr val="accent2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89" name="Google Shape;489;p4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 panose="030F0702030302020204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Conservación por el humo de madera (nogal, haya, roble)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 panose="030F0702030302020204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El calor del humo deseca la superficie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 panose="030F0702030302020204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Ciertas sustancias volátiles de la madera dan ricos aromas y son bacteriostáticos y bactericidas 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 panose="030F0702030302020204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El humo puede contener hidrocarburos policíclicos aromáticos (HPA)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 panose="030F0702030302020204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El ahumado es insuficiente como método de conservación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 panose="030F0702030302020204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Muchos pescados se preparan 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 panose="030F0702030302020204"/>
              <a:buNone/>
            </a:pPr>
            <a:r>
              <a:rPr lang="en-US" sz="24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	por salazón y ahumado</a:t>
            </a:r>
          </a:p>
        </p:txBody>
      </p:sp>
      <p:pic>
        <p:nvPicPr>
          <p:cNvPr id="490" name="Google Shape;490;p47" descr="ANd9GcSqlU_xQ85xWLGLnr0KeK3T6hTOY3XQTlJi7WIZoukyePQmNsVwIg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6084887" y="4581525"/>
            <a:ext cx="261937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1" name="Google Shape;491;p47" descr="ANd9GcQLDRb695CdFANpmLlW88RfwMvpuwXP6uCKAqtPiL9qpk_c6fZjfA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250825" y="0"/>
            <a:ext cx="1728787" cy="16176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4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Comic Sans MS" panose="030F0702030302020204"/>
              <a:buNone/>
            </a:pPr>
            <a:r>
              <a:rPr lang="en-US" sz="4400" b="0" i="0" u="none">
                <a:solidFill>
                  <a:schemeClr val="accent2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Arenques y sardinas</a:t>
            </a:r>
          </a:p>
        </p:txBody>
      </p:sp>
      <p:sp>
        <p:nvSpPr>
          <p:cNvPr id="497" name="Google Shape;497;p4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 panose="030F0702030302020204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Salado con sal seca o salmuera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 panose="030F0702030302020204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Se cuelgan en túneles de ahumado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 panose="030F0702030302020204"/>
              <a:buNone/>
            </a:pPr>
            <a:r>
              <a:rPr lang="en-US" sz="32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	(15-20 ºC)		(60-80º C) 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 panose="030F0702030302020204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Envasado en </a:t>
            </a:r>
            <a:r>
              <a:rPr lang="en-US" sz="3200" b="0" i="1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tabales</a:t>
            </a:r>
            <a:r>
              <a:rPr lang="en-US" sz="32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 dispuestos 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 panose="030F0702030302020204"/>
              <a:buNone/>
            </a:pPr>
            <a:r>
              <a:rPr lang="en-US" sz="32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	radialmente y prensados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/>
              <a:buNone/>
            </a:pPr>
            <a:endParaRPr sz="3200" b="0" i="0" u="none">
              <a:solidFill>
                <a:schemeClr val="dk1"/>
              </a:solidFill>
              <a:latin typeface="Comic Sans MS" panose="030F0702030302020204"/>
              <a:ea typeface="Comic Sans MS" panose="030F0702030302020204"/>
              <a:cs typeface="Comic Sans MS" panose="030F0702030302020204"/>
              <a:sym typeface="Comic Sans MS" panose="030F0702030302020204"/>
            </a:endParaRPr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/>
              <a:buNone/>
            </a:pPr>
            <a:endParaRPr sz="3200" b="0" i="0" u="none">
              <a:solidFill>
                <a:schemeClr val="dk1"/>
              </a:solidFill>
              <a:latin typeface="Comic Sans MS" panose="030F0702030302020204"/>
              <a:ea typeface="Comic Sans MS" panose="030F0702030302020204"/>
              <a:cs typeface="Comic Sans MS" panose="030F0702030302020204"/>
              <a:sym typeface="Comic Sans MS" panose="030F0702030302020204"/>
            </a:endParaRPr>
          </a:p>
        </p:txBody>
      </p:sp>
      <p:pic>
        <p:nvPicPr>
          <p:cNvPr id="498" name="Google Shape;498;p48" descr="Sardina-de-bota-tabal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5592762" y="4483100"/>
            <a:ext cx="3551237" cy="237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9" name="Google Shape;499;p48" descr="arenques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611187" y="4591050"/>
            <a:ext cx="3960812" cy="226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4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Comic Sans MS" panose="030F0702030302020204"/>
              <a:buNone/>
            </a:pPr>
            <a:r>
              <a:rPr lang="en-US" sz="4000" b="0" i="0" u="none">
                <a:solidFill>
                  <a:schemeClr val="accent2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Escabeches</a:t>
            </a:r>
            <a:br>
              <a:rPr lang="en-US" sz="4000" b="0" i="0" u="none">
                <a:solidFill>
                  <a:schemeClr val="accent2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</a:br>
            <a:endParaRPr lang="en-US" sz="4000" b="0" i="0" u="none">
              <a:solidFill>
                <a:schemeClr val="accent2"/>
              </a:solidFill>
              <a:latin typeface="Comic Sans MS" panose="030F0702030302020204"/>
              <a:ea typeface="Comic Sans MS" panose="030F0702030302020204"/>
              <a:cs typeface="Comic Sans MS" panose="030F0702030302020204"/>
              <a:sym typeface="Comic Sans MS" panose="030F0702030302020204"/>
            </a:endParaRPr>
          </a:p>
        </p:txBody>
      </p:sp>
      <p:sp>
        <p:nvSpPr>
          <p:cNvPr id="505" name="Google Shape;505;p4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 panose="030F0702030302020204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Conservación por ácido acético, especias (</a:t>
            </a:r>
            <a:r>
              <a:rPr lang="en-US" sz="3200" b="0" i="1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pimienta,tomillo, pimentón</a:t>
            </a:r>
            <a:r>
              <a:rPr lang="en-US" sz="32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) y sal</a:t>
            </a:r>
          </a:p>
          <a:p>
            <a:pPr marL="205740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 panose="030F0702030302020204"/>
              <a:buChar char="»"/>
            </a:pPr>
            <a:r>
              <a:rPr lang="en-US" sz="20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Descenso de pH</a:t>
            </a:r>
          </a:p>
          <a:p>
            <a:pPr marL="205740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 panose="030F0702030302020204"/>
              <a:buChar char="»"/>
            </a:pPr>
            <a:r>
              <a:rPr lang="en-US" sz="20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Efecto osmótico de la sal</a:t>
            </a:r>
          </a:p>
          <a:p>
            <a:pPr marL="205740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 panose="030F0702030302020204"/>
              <a:buChar char="»"/>
            </a:pPr>
            <a:r>
              <a:rPr lang="en-US" sz="20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Efecto antiséptico de las especias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 panose="030F0702030302020204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Carnes y pescados adobadados</a:t>
            </a:r>
            <a:endParaRPr sz="3200" b="0" i="1" u="none">
              <a:solidFill>
                <a:schemeClr val="dk1"/>
              </a:solidFill>
              <a:latin typeface="Comic Sans MS" panose="030F0702030302020204"/>
              <a:ea typeface="Comic Sans MS" panose="030F0702030302020204"/>
              <a:cs typeface="Comic Sans MS" panose="030F0702030302020204"/>
              <a:sym typeface="Comic Sans MS" panose="030F0702030302020204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 panose="030F0702030302020204"/>
              <a:buNone/>
            </a:pPr>
            <a:r>
              <a:rPr lang="en-US" sz="3200" b="0" i="1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	</a:t>
            </a:r>
            <a:r>
              <a:rPr lang="en-US" sz="3200" b="0" i="1" u="none">
                <a:solidFill>
                  <a:srgbClr val="660066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Lomo de cerdo, perdices 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660066"/>
              </a:buClr>
              <a:buSzPts val="3200"/>
              <a:buFont typeface="Comic Sans MS" panose="030F0702030302020204"/>
              <a:buNone/>
            </a:pPr>
            <a:r>
              <a:rPr lang="en-US" sz="3200" b="0" i="1" u="none">
                <a:solidFill>
                  <a:srgbClr val="660066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	atún, sardinas, anchoas</a:t>
            </a:r>
            <a:endParaRPr sz="3200" b="0" i="0" u="none">
              <a:solidFill>
                <a:srgbClr val="660066"/>
              </a:solidFill>
              <a:latin typeface="Comic Sans MS" panose="030F0702030302020204"/>
              <a:ea typeface="Comic Sans MS" panose="030F0702030302020204"/>
              <a:cs typeface="Comic Sans MS" panose="030F0702030302020204"/>
              <a:sym typeface="Comic Sans MS" panose="030F0702030302020204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 panose="030F0702030302020204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Envases anticorrosivos</a:t>
            </a:r>
            <a:r>
              <a:rPr lang="en-US" sz="32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</a:p>
        </p:txBody>
      </p:sp>
      <p:pic>
        <p:nvPicPr>
          <p:cNvPr id="506" name="Google Shape;506;p49" descr="ANd9GcSnB1JQ1Wr_yYHNQeH14e5RhMm3BGsUogq3ALRJ2ptNvaYJuTnmCQ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5508625" y="4795837"/>
            <a:ext cx="2754312" cy="2062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07" name="Google Shape;507;p49" descr="ANd9GcQ7hgt9oHPMtciiiNVjIQn3klpc9x3rKHE8E5YbkMf7dMm5oS0z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7543800" y="2060575"/>
            <a:ext cx="1600200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ts val="3600"/>
              <a:buFont typeface="Comic Sans MS" panose="030F0702030302020204"/>
              <a:buNone/>
            </a:pPr>
            <a:r>
              <a:rPr lang="en-US" sz="3600" b="0" i="0" u="none">
                <a:solidFill>
                  <a:srgbClr val="660066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El frío. Método de Conservación</a:t>
            </a:r>
          </a:p>
        </p:txBody>
      </p:sp>
      <p:sp>
        <p:nvSpPr>
          <p:cNvPr id="123" name="Google Shape;123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 panose="030F0702030302020204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Se retardan las reacciones químicas y enzimáticas 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 panose="030F0702030302020204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Se retrasa o inhibe el crecimiento de microorganismos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 panose="030F0702030302020204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El efecto conservador será tanto mayor cuanto más baja sea la temperatura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Comic Sans MS" panose="030F0702030302020204"/>
              <a:buChar char="•"/>
            </a:pPr>
            <a:r>
              <a:rPr lang="en-US" sz="3600" b="0" i="0" u="none">
                <a:solidFill>
                  <a:schemeClr val="accent2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Refrigeración 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Comic Sans MS" panose="030F0702030302020204"/>
              <a:buChar char="•"/>
            </a:pPr>
            <a:r>
              <a:rPr lang="en-US" sz="3600" b="0" i="0" u="none">
                <a:solidFill>
                  <a:schemeClr val="accent2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Congelación</a:t>
            </a:r>
          </a:p>
        </p:txBody>
      </p:sp>
      <p:pic>
        <p:nvPicPr>
          <p:cNvPr id="124" name="Google Shape;124;p5" descr="ANd9GcRn6fB30fu12zXOeZzDn-Gfp3TeEMVOC3waL774fWEvDKFyqKmX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6659562" y="4508500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922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ts val="3600"/>
              <a:buFont typeface="Comic Sans MS" panose="030F0702030302020204"/>
              <a:buNone/>
            </a:pPr>
            <a:r>
              <a:rPr lang="en-US" sz="3600" b="0" i="0" u="none">
                <a:solidFill>
                  <a:srgbClr val="660066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Refrigeración</a:t>
            </a:r>
          </a:p>
        </p:txBody>
      </p:sp>
      <p:sp>
        <p:nvSpPr>
          <p:cNvPr id="130" name="Google Shape;130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 panose="030F0702030302020204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Método de conservación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 panose="030F0702030302020204"/>
              <a:buNone/>
            </a:pPr>
            <a:r>
              <a:rPr lang="en-US" sz="32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temporal de los alimentos</a:t>
            </a:r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 panose="030F0702030302020204"/>
              <a:buNone/>
            </a:pPr>
            <a:r>
              <a:rPr lang="en-US" sz="32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0º-10º C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 panose="030F0702030302020204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Tiempo de conservación limitado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 panose="030F0702030302020204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No evita las alteraciones por enzimas endógenas y por microorganismos</a:t>
            </a:r>
          </a:p>
        </p:txBody>
      </p:sp>
      <p:pic>
        <p:nvPicPr>
          <p:cNvPr id="131" name="Google Shape;131;p6" descr="ANd9GcQNMlkLwBCgKwTGkMKdhxoQLM5tUkvEQw_hSgyIQy6sl7KhLHRXiA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3419475" y="4887912"/>
            <a:ext cx="2051050" cy="1970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6" descr="ANd9GcR82c15S2W3xis1YidvuHv_5ZqjigVwDK9KI6dDyYhd_71JPXxs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6659562" y="333375"/>
            <a:ext cx="1943100" cy="235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"/>
          <p:cNvSpPr txBox="1">
            <a:spLocks noGrp="1"/>
          </p:cNvSpPr>
          <p:nvPr>
            <p:ph type="body" idx="1"/>
          </p:nvPr>
        </p:nvSpPr>
        <p:spPr>
          <a:xfrm>
            <a:off x="457200" y="260350"/>
            <a:ext cx="8229600" cy="5865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 panose="030F0702030302020204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El tiempo de conservación de un alimento depende: 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 panose="030F0702030302020204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De la naturaleza del mismo  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 panose="030F0702030302020204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De las condiciones ambientales de la cámara frigorífica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mic Sans MS" panose="030F0702030302020204"/>
              <a:buChar char="•"/>
            </a:pPr>
            <a:r>
              <a:rPr lang="en-US" sz="2800" b="0" i="0" u="none">
                <a:solidFill>
                  <a:schemeClr val="accent2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Temperatura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mic Sans MS" panose="030F0702030302020204"/>
              <a:buChar char="•"/>
            </a:pPr>
            <a:r>
              <a:rPr lang="en-US" sz="2800" b="0" i="0" u="none">
                <a:solidFill>
                  <a:schemeClr val="accent2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Humedad relativa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mic Sans MS" panose="030F0702030302020204"/>
              <a:buChar char="•"/>
            </a:pPr>
            <a:r>
              <a:rPr lang="en-US" sz="2800" b="0" i="0" u="none">
                <a:solidFill>
                  <a:schemeClr val="accent2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Ventilación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mic Sans MS" panose="030F0702030302020204"/>
              <a:buChar char="•"/>
            </a:pPr>
            <a:r>
              <a:rPr lang="en-US" sz="2800" b="0" i="0" u="none">
                <a:solidFill>
                  <a:schemeClr val="accent2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Composición de la atmósfera 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mic Sans MS" panose="030F0702030302020204"/>
              <a:buChar char="•"/>
            </a:pPr>
            <a:r>
              <a:rPr lang="en-US" sz="2800" b="0" i="0" u="none">
                <a:solidFill>
                  <a:schemeClr val="accent2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de la cámara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mic Sans MS" panose="030F0702030302020204"/>
              <a:buChar char="•"/>
            </a:pPr>
            <a:r>
              <a:rPr lang="en-US" sz="2800" b="0" i="0" u="none">
                <a:solidFill>
                  <a:schemeClr val="accent2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Radiación ultravioleta</a:t>
            </a:r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</a:pPr>
            <a:endParaRPr sz="2800" b="0" i="0" u="none">
              <a:solidFill>
                <a:schemeClr val="accent2"/>
              </a:solidFill>
              <a:latin typeface="Comic Sans MS" panose="030F0702030302020204"/>
              <a:ea typeface="Comic Sans MS" panose="030F0702030302020204"/>
              <a:cs typeface="Comic Sans MS" panose="030F0702030302020204"/>
              <a:sym typeface="Comic Sans MS" panose="030F0702030302020204"/>
            </a:endParaRPr>
          </a:p>
        </p:txBody>
      </p:sp>
      <p:pic>
        <p:nvPicPr>
          <p:cNvPr id="139" name="Google Shape;139;p7" descr="ANd9GcSkAWpNaafKH16vxC1fZI8pUn228XYf_GaQVlw4MRuTcojOMZNtTQ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7092950" y="4391025"/>
            <a:ext cx="1847850" cy="246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7" descr="ANd9GcRYtudZKuGOVZMWw3nTrLY0FudCQntou15SXlK-5x-ZhY-givW0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4500562" y="2565400"/>
            <a:ext cx="1914525" cy="194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ts val="4000"/>
              <a:buFont typeface="Comic Sans MS" panose="030F0702030302020204"/>
              <a:buNone/>
            </a:pPr>
            <a:r>
              <a:rPr lang="en-US" sz="4000" b="0" i="0" u="none">
                <a:solidFill>
                  <a:srgbClr val="660066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Temperatura</a:t>
            </a:r>
          </a:p>
        </p:txBody>
      </p:sp>
      <p:sp>
        <p:nvSpPr>
          <p:cNvPr id="146" name="Google Shape;146;p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 panose="030F0702030302020204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El costo económico es tanto mayor cuanto más bajas sean las temperaturas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 panose="030F0702030302020204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La temperatura adecuada depende de</a:t>
            </a:r>
          </a:p>
          <a:p>
            <a:pPr marL="205740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 panose="030F0702030302020204"/>
              <a:buChar char="»"/>
            </a:pPr>
            <a:r>
              <a:rPr lang="en-US" sz="20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Tipo de alimento</a:t>
            </a:r>
          </a:p>
          <a:p>
            <a:pPr marL="205740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 panose="030F0702030302020204"/>
              <a:buChar char="»"/>
            </a:pPr>
            <a:r>
              <a:rPr lang="en-US" sz="20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Duración del almacenamiento</a:t>
            </a:r>
          </a:p>
          <a:p>
            <a:pPr marL="205740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 panose="030F0702030302020204"/>
              <a:buChar char="»"/>
            </a:pPr>
            <a:r>
              <a:rPr lang="en-US" sz="20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Condiciones ambientales del recinto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 panose="030F0702030302020204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El ejemplo de los plátanos (12-14º C)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 panose="030F0702030302020204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Cada alimento tiene su temperatura óptima de refrigeración</a:t>
            </a:r>
          </a:p>
        </p:txBody>
      </p:sp>
      <p:pic>
        <p:nvPicPr>
          <p:cNvPr id="147" name="Google Shape;147;p8" descr="ANd9GcTBh6aRX8xYJj4VKYca12kSAW3AVWk94xTIqpFz1L2MH2kMTMcn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539750" y="188912"/>
            <a:ext cx="2000250" cy="134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8" descr="ANd9GcSNwzEuo36A_3PavV2WkEkNlBKK6pGRTigJ-7ZmZGVj_H1L9MMu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7429500" y="0"/>
            <a:ext cx="1714500" cy="217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ts val="2400"/>
              <a:buFont typeface="Comic Sans MS" panose="030F0702030302020204"/>
              <a:buNone/>
            </a:pPr>
            <a:r>
              <a:rPr lang="en-US" sz="2400" b="0" i="0" u="none">
                <a:solidFill>
                  <a:srgbClr val="660066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Almacenamiento de frutas y legumbres bajo refrigeración</a:t>
            </a:r>
          </a:p>
        </p:txBody>
      </p:sp>
      <p:sp>
        <p:nvSpPr>
          <p:cNvPr id="154" name="Google Shape;154;p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/>
              <a:buNone/>
            </a:pPr>
            <a:endParaRPr sz="32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155" name="Google Shape;155;p9" descr="9B95B90A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250825" y="1428750"/>
            <a:ext cx="6769100" cy="542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9" descr="ANd9GcSeO-o2-oEJXAHNP06p0YjK_7F8iVLwCpk-571MORsdis70wgJuYA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6924675" y="2420937"/>
            <a:ext cx="2219325" cy="20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9"/>
          <p:cNvSpPr txBox="1"/>
          <p:nvPr/>
        </p:nvSpPr>
        <p:spPr>
          <a:xfrm>
            <a:off x="755650" y="1557337"/>
            <a:ext cx="5832475" cy="6477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8" name="Google Shape;158;p9"/>
          <p:cNvSpPr txBox="1"/>
          <p:nvPr/>
        </p:nvSpPr>
        <p:spPr>
          <a:xfrm>
            <a:off x="1042987" y="1628775"/>
            <a:ext cx="1027112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mic Sans MS" panose="030F0702030302020204"/>
              <a:buNone/>
            </a:pPr>
            <a:r>
              <a:rPr lang="en-US" sz="1600" b="0" i="0" u="none">
                <a:solidFill>
                  <a:schemeClr val="accent2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Producto</a:t>
            </a:r>
          </a:p>
        </p:txBody>
      </p:sp>
      <p:sp>
        <p:nvSpPr>
          <p:cNvPr id="159" name="Google Shape;159;p9"/>
          <p:cNvSpPr txBox="1"/>
          <p:nvPr/>
        </p:nvSpPr>
        <p:spPr>
          <a:xfrm>
            <a:off x="2268537" y="1557337"/>
            <a:ext cx="2155825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mic Sans MS" panose="030F0702030302020204"/>
              <a:buNone/>
            </a:pPr>
            <a:r>
              <a:rPr lang="en-US" sz="1600" b="0" i="0" u="none">
                <a:solidFill>
                  <a:schemeClr val="accent2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T de almacenamiento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mic Sans MS" panose="030F0702030302020204"/>
              <a:buNone/>
            </a:pPr>
            <a:r>
              <a:rPr lang="en-US" sz="1600" b="0" i="0" u="none">
                <a:solidFill>
                  <a:schemeClr val="accent2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            (º C)</a:t>
            </a:r>
          </a:p>
        </p:txBody>
      </p:sp>
      <p:sp>
        <p:nvSpPr>
          <p:cNvPr id="160" name="Google Shape;160;p9"/>
          <p:cNvSpPr txBox="1"/>
          <p:nvPr/>
        </p:nvSpPr>
        <p:spPr>
          <a:xfrm>
            <a:off x="4716462" y="1628775"/>
            <a:ext cx="1677987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mic Sans MS" panose="030F0702030302020204"/>
              <a:buNone/>
            </a:pPr>
            <a:r>
              <a:rPr lang="en-US" sz="1600" b="0" i="0" u="none">
                <a:solidFill>
                  <a:schemeClr val="accent2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Duración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mic Sans MS" panose="030F0702030302020204"/>
              <a:buNone/>
            </a:pPr>
            <a:r>
              <a:rPr lang="en-US" sz="1600" b="0" i="0" u="none">
                <a:solidFill>
                  <a:schemeClr val="accent2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de conservación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1639</Words>
  <Application>Microsoft Office PowerPoint</Application>
  <PresentationFormat>Pantailako aurkezpena (4:3)</PresentationFormat>
  <Paragraphs>403</Paragraphs>
  <Slides>49</Slides>
  <Notes>49</Notes>
  <HiddenSlides>0</HiddenSlides>
  <MMClips>0</MMClips>
  <ScaleCrop>false</ScaleCrop>
  <HeadingPairs>
    <vt:vector size="6" baseType="variant">
      <vt:variant>
        <vt:lpstr>Erabilitako letra-tipoak</vt:lpstr>
      </vt:variant>
      <vt:variant>
        <vt:i4>2</vt:i4>
      </vt:variant>
      <vt:variant>
        <vt:lpstr>Gaia</vt:lpstr>
      </vt:variant>
      <vt:variant>
        <vt:i4>1</vt:i4>
      </vt:variant>
      <vt:variant>
        <vt:lpstr>Diapositiben tituluak</vt:lpstr>
      </vt:variant>
      <vt:variant>
        <vt:i4>49</vt:i4>
      </vt:variant>
    </vt:vector>
  </HeadingPairs>
  <TitlesOfParts>
    <vt:vector size="52" baseType="lpstr">
      <vt:lpstr>Arial</vt:lpstr>
      <vt:lpstr>Comic Sans MS</vt:lpstr>
      <vt:lpstr>Diseño predeterminado</vt:lpstr>
      <vt:lpstr>Conservación de alimentos</vt:lpstr>
      <vt:lpstr>Conservación de alimentos </vt:lpstr>
      <vt:lpstr>Conservación de alimentos </vt:lpstr>
      <vt:lpstr>Los alimentos productos perecederos</vt:lpstr>
      <vt:lpstr>El frío. Método de Conservación</vt:lpstr>
      <vt:lpstr>Refrigeración</vt:lpstr>
      <vt:lpstr>PowerPoint aurkezpena</vt:lpstr>
      <vt:lpstr>Temperatura</vt:lpstr>
      <vt:lpstr>Almacenamiento de frutas y legumbres bajo refrigeración</vt:lpstr>
      <vt:lpstr>Humedad relativa</vt:lpstr>
      <vt:lpstr>Humedad relativa y T en el almacenamiento de algunos alimentos</vt:lpstr>
      <vt:lpstr>Ventilación</vt:lpstr>
      <vt:lpstr>Control de la atmósfera de almacenamiento </vt:lpstr>
      <vt:lpstr>Congelación </vt:lpstr>
      <vt:lpstr>Preparación de los alimentos para su congelación</vt:lpstr>
      <vt:lpstr>Efectos de la congelación</vt:lpstr>
      <vt:lpstr>Cristalización extracelular e intracelular</vt:lpstr>
      <vt:lpstr>PowerPoint aurkezpena</vt:lpstr>
      <vt:lpstr>PowerPoint aurkezpena</vt:lpstr>
      <vt:lpstr>PowerPoint aurkezpena</vt:lpstr>
      <vt:lpstr>Ventajas de la congelación rápida </vt:lpstr>
      <vt:lpstr>Almacenamiento y deterioro de alimentos congelados</vt:lpstr>
      <vt:lpstr>PowerPoint aurkezpena</vt:lpstr>
      <vt:lpstr>Congelación y supervivencia de microorganismos </vt:lpstr>
      <vt:lpstr>Descongelación</vt:lpstr>
      <vt:lpstr>PowerPoint aurkezpena</vt:lpstr>
      <vt:lpstr>Conclusiones (el frío)</vt:lpstr>
      <vt:lpstr>Deshidratación de alimentos </vt:lpstr>
      <vt:lpstr>Alimentos desecados al sol  (carnes, pescados y frutos) </vt:lpstr>
      <vt:lpstr>Deshidratación industrial de alimentos</vt:lpstr>
      <vt:lpstr>Factores que regulan la deshidratación</vt:lpstr>
      <vt:lpstr>El agua del alimento</vt:lpstr>
      <vt:lpstr>PowerPoint aurkezpena</vt:lpstr>
      <vt:lpstr>Fenómenos asociados a la deshidratación </vt:lpstr>
      <vt:lpstr>Otros fenómenos</vt:lpstr>
      <vt:lpstr>Alimentos concentrados </vt:lpstr>
      <vt:lpstr>Alimentos deshidratados</vt:lpstr>
      <vt:lpstr>Procedimientos industriales </vt:lpstr>
      <vt:lpstr> Liofilización de alimentos   (Criodesecación, freeze-drying) </vt:lpstr>
      <vt:lpstr>PowerPoint aurkezpena</vt:lpstr>
      <vt:lpstr>Tratamientos químicos tradicionales </vt:lpstr>
      <vt:lpstr>Elaboraciones con azúcar</vt:lpstr>
      <vt:lpstr>Salazones </vt:lpstr>
      <vt:lpstr>Jamón cocido </vt:lpstr>
      <vt:lpstr>El Bacalao </vt:lpstr>
      <vt:lpstr>Anchoas en salazón</vt:lpstr>
      <vt:lpstr>Ahumados </vt:lpstr>
      <vt:lpstr>Arenques y sardinas</vt:lpstr>
      <vt:lpstr>Escabeches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Conservación de alimentos</dc:title>
  <dc:creator>ir015177eg</dc:creator>
  <cp:lastModifiedBy>Itsasne Zubikarai Bengoetxea</cp:lastModifiedBy>
  <cp:revision>1</cp:revision>
  <dcterms:created xsi:type="dcterms:W3CDTF">2021-11-15T18:30:43Z</dcterms:created>
  <dcterms:modified xsi:type="dcterms:W3CDTF">2021-11-16T09:59:31Z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01D12B4528574D7B8B557790856C879B</vt:lpwstr>
  </property>
  <property fmtid="{D5CDD505-2E9C-101B-9397-08002B2CF9AE}" pid="3" name="KSOProductBuildVer">
    <vt:lpwstr>3082-11.2.0.10351</vt:lpwstr>
  </property>
</Properties>
</file>