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8" r:id="rId2"/>
    <p:sldId id="260" r:id="rId3"/>
    <p:sldId id="280" r:id="rId4"/>
    <p:sldId id="279" r:id="rId5"/>
    <p:sldId id="257" r:id="rId6"/>
    <p:sldId id="261" r:id="rId7"/>
    <p:sldId id="262" r:id="rId8"/>
    <p:sldId id="270" r:id="rId9"/>
    <p:sldId id="271" r:id="rId10"/>
    <p:sldId id="272" r:id="rId11"/>
    <p:sldId id="273" r:id="rId12"/>
    <p:sldId id="274" r:id="rId13"/>
    <p:sldId id="275" r:id="rId14"/>
    <p:sldId id="276" r:id="rId15"/>
    <p:sldId id="278" r:id="rId16"/>
    <p:sldId id="277" r:id="rId17"/>
    <p:sldId id="263" r:id="rId18"/>
    <p:sldId id="264" r:id="rId19"/>
    <p:sldId id="265" r:id="rId20"/>
    <p:sldId id="268" r:id="rId21"/>
    <p:sldId id="266" r:id="rId22"/>
    <p:sldId id="269" r:id="rId23"/>
    <p:sldId id="267" r:id="rId2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F4F8"/>
    <a:srgbClr val="FCFB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88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73AFE0-4EB6-44B3-956D-F17BE9BFBFC1}" type="datetimeFigureOut">
              <a:rPr lang="es-ES" smtClean="0"/>
              <a:pPr/>
              <a:t>16/10/2017</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FB85CF-DD34-4B52-B6EE-7FF72D229C9C}" type="slidenum">
              <a:rPr lang="es-ES" smtClean="0"/>
              <a:pPr/>
              <a:t>‹Nº›</a:t>
            </a:fld>
            <a:endParaRPr lang="es-ES"/>
          </a:p>
        </p:txBody>
      </p:sp>
    </p:spTree>
    <p:extLst>
      <p:ext uri="{BB962C8B-B14F-4D97-AF65-F5344CB8AC3E}">
        <p14:creationId xmlns:p14="http://schemas.microsoft.com/office/powerpoint/2010/main" val="3433752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a:ln>
            <a:miter lim="800000"/>
            <a:headEnd/>
            <a:tailEnd/>
          </a:ln>
        </p:spPr>
        <p:txBody>
          <a:bodyPr/>
          <a:lstStyle/>
          <a:p>
            <a:fld id="{B3D2265E-2C94-4AF2-A824-61AA78E1DCF0}" type="slidenum">
              <a:rPr lang="en-US" altLang="es-ES" smtClean="0"/>
              <a:pPr/>
              <a:t>1</a:t>
            </a:fld>
            <a:endParaRPr lang="en-US" altLang="es-ES" smtClean="0"/>
          </a:p>
        </p:txBody>
      </p:sp>
      <p:sp>
        <p:nvSpPr>
          <p:cNvPr id="16386" name="Rectangle 2"/>
          <p:cNvSpPr>
            <a:spLocks noGrp="1" noRot="1" noChangeAspect="1" noChangeArrowheads="1" noTextEdit="1"/>
          </p:cNvSpPr>
          <p:nvPr>
            <p:ph type="sldImg"/>
          </p:nvPr>
        </p:nvSpPr>
        <p:spPr>
          <a:xfrm>
            <a:off x="1143000" y="685800"/>
            <a:ext cx="4572000" cy="3429000"/>
          </a:xfrm>
          <a:ln/>
        </p:spPr>
      </p:sp>
      <p:sp>
        <p:nvSpPr>
          <p:cNvPr id="16387" name="Rectangle 3"/>
          <p:cNvSpPr>
            <a:spLocks noGrp="1" noChangeArrowheads="1"/>
          </p:cNvSpPr>
          <p:nvPr>
            <p:ph type="body" idx="1"/>
          </p:nvPr>
        </p:nvSpPr>
        <p:spPr>
          <a:noFill/>
        </p:spPr>
        <p:txBody>
          <a:bodyPr/>
          <a:lstStyle/>
          <a:p>
            <a:pPr eaLnBrk="1" hangingPunct="1"/>
            <a:endParaRPr lang="es-ES" altLang="es-ES" smtClean="0"/>
          </a:p>
        </p:txBody>
      </p:sp>
    </p:spTree>
    <p:extLst>
      <p:ext uri="{BB962C8B-B14F-4D97-AF65-F5344CB8AC3E}">
        <p14:creationId xmlns:p14="http://schemas.microsoft.com/office/powerpoint/2010/main" val="2945000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AC17C65-0256-4EE2-ABD4-CE50F1C5B962}" type="datetime1">
              <a:rPr lang="es-ES" smtClean="0"/>
              <a:pPr/>
              <a:t>16/10/2017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53B5765-9E2E-4C4E-842E-3E4F8019314F}"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B586BE9-4E5D-4D11-A9A6-F6788E9E5E4E}" type="datetime1">
              <a:rPr lang="es-ES" smtClean="0"/>
              <a:pPr/>
              <a:t>16/10/2017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53B5765-9E2E-4C4E-842E-3E4F8019314F}"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93C4A10-1F81-4B4A-B487-6EBADABB4DBA}" type="datetime1">
              <a:rPr lang="es-ES" smtClean="0"/>
              <a:pPr/>
              <a:t>16/10/2017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53B5765-9E2E-4C4E-842E-3E4F8019314F}"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A1DD8A9-0D6E-4306-B870-99EFBA6C9D3E}" type="datetime1">
              <a:rPr lang="es-ES" smtClean="0"/>
              <a:pPr/>
              <a:t>16/10/2017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53B5765-9E2E-4C4E-842E-3E4F8019314F}"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3E13F28-90D7-4ECD-8049-5B28FB2DE630}" type="datetime1">
              <a:rPr lang="es-ES" smtClean="0"/>
              <a:pPr/>
              <a:t>16/10/2017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53B5765-9E2E-4C4E-842E-3E4F8019314F}"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83D53BEF-E688-4D28-8188-B017169567AB}" type="datetime1">
              <a:rPr lang="es-ES" smtClean="0"/>
              <a:pPr/>
              <a:t>16/10/2017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53B5765-9E2E-4C4E-842E-3E4F8019314F}"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570E075-2030-483E-88C9-2E941D1000D8}" type="datetime1">
              <a:rPr lang="es-ES" smtClean="0"/>
              <a:pPr/>
              <a:t>16/10/2017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53B5765-9E2E-4C4E-842E-3E4F8019314F}"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DC9C8215-30C9-40F3-8412-B45F1E5890D3}" type="datetime1">
              <a:rPr lang="es-ES" smtClean="0"/>
              <a:pPr/>
              <a:t>16/10/2017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53B5765-9E2E-4C4E-842E-3E4F8019314F}"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C623E30-61CF-4D90-BC74-71AFFC914BD4}" type="datetime1">
              <a:rPr lang="es-ES" smtClean="0"/>
              <a:pPr/>
              <a:t>16/10/2017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453B5765-9E2E-4C4E-842E-3E4F8019314F}"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D9B18F1-2EB5-4D3F-99C4-FE2033BC8B03}" type="datetime1">
              <a:rPr lang="es-ES" smtClean="0"/>
              <a:pPr/>
              <a:t>16/10/2017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53B5765-9E2E-4C4E-842E-3E4F8019314F}"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374EAA4-C6CD-4289-A735-1C20A1C42A0D}" type="datetime1">
              <a:rPr lang="es-ES" smtClean="0"/>
              <a:pPr/>
              <a:t>16/10/2017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53B5765-9E2E-4C4E-842E-3E4F8019314F}"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06363F-C5BA-4629-A3C8-2B8AB40CA39B}" type="datetime1">
              <a:rPr lang="es-ES" smtClean="0"/>
              <a:pPr/>
              <a:t>16/10/2017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3B5765-9E2E-4C4E-842E-3E4F8019314F}"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5"/>
          <p:cNvSpPr>
            <a:spLocks noGrp="1" noChangeArrowheads="1"/>
          </p:cNvSpPr>
          <p:nvPr>
            <p:ph type="subTitle" idx="1"/>
          </p:nvPr>
        </p:nvSpPr>
        <p:spPr>
          <a:xfrm>
            <a:off x="1835696" y="3717032"/>
            <a:ext cx="5399087" cy="1487487"/>
          </a:xfrm>
        </p:spPr>
        <p:txBody>
          <a:bodyPr>
            <a:normAutofit fontScale="92500" lnSpcReduction="20000"/>
          </a:bodyPr>
          <a:lstStyle/>
          <a:p>
            <a:pPr algn="ctr" eaLnBrk="1" hangingPunct="1"/>
            <a:r>
              <a:rPr lang="es-ES" altLang="es-ES" dirty="0" smtClean="0">
                <a:latin typeface="SRA Sans 1.0"/>
              </a:rPr>
              <a:t>Unidad </a:t>
            </a:r>
            <a:r>
              <a:rPr lang="es-ES" altLang="es-ES" dirty="0">
                <a:latin typeface="SRA Sans 1.0"/>
              </a:rPr>
              <a:t>4</a:t>
            </a:r>
            <a:endParaRPr lang="es-ES" altLang="es-ES" dirty="0" smtClean="0">
              <a:latin typeface="SRA Sans 1.0"/>
            </a:endParaRPr>
          </a:p>
          <a:p>
            <a:pPr algn="ctr" eaLnBrk="1" hangingPunct="1"/>
            <a:endParaRPr lang="es-ES_tradnl" altLang="es-ES" dirty="0" smtClean="0">
              <a:latin typeface="SRA Sans 1.0"/>
            </a:endParaRPr>
          </a:p>
          <a:p>
            <a:pPr algn="ctr" eaLnBrk="1" hangingPunct="1"/>
            <a:r>
              <a:rPr lang="es-ES_tradnl" altLang="es-ES" b="1" dirty="0" smtClean="0">
                <a:solidFill>
                  <a:schemeClr val="tx1"/>
                </a:solidFill>
                <a:latin typeface="SRA Sans 1.0"/>
              </a:rPr>
              <a:t>El formato condicional</a:t>
            </a:r>
            <a:endParaRPr lang="es-ES" altLang="es-ES" dirty="0" smtClean="0">
              <a:latin typeface="SRA Sans 1.0"/>
            </a:endParaRPr>
          </a:p>
        </p:txBody>
      </p:sp>
      <p:sp>
        <p:nvSpPr>
          <p:cNvPr id="15362" name="Rectangle 16"/>
          <p:cNvSpPr>
            <a:spLocks noGrp="1" noChangeArrowheads="1"/>
          </p:cNvSpPr>
          <p:nvPr>
            <p:ph type="ctrTitle"/>
          </p:nvPr>
        </p:nvSpPr>
        <p:spPr>
          <a:xfrm>
            <a:off x="882650" y="981075"/>
            <a:ext cx="7261225" cy="1758950"/>
          </a:xfrm>
        </p:spPr>
        <p:txBody>
          <a:bodyPr>
            <a:normAutofit fontScale="90000"/>
          </a:bodyPr>
          <a:lstStyle/>
          <a:p>
            <a:pPr algn="ctr" eaLnBrk="1" hangingPunct="1"/>
            <a:r>
              <a:rPr lang="es-ES" altLang="es-ES" dirty="0" smtClean="0">
                <a:latin typeface="SRA Sans 1.0"/>
              </a:rPr>
              <a:t/>
            </a:r>
            <a:br>
              <a:rPr lang="es-ES" altLang="es-ES" dirty="0" smtClean="0">
                <a:latin typeface="SRA Sans 1.0"/>
              </a:rPr>
            </a:br>
            <a:r>
              <a:rPr lang="es-ES" altLang="es-ES" dirty="0" smtClean="0">
                <a:latin typeface="SRA Sans 1.0"/>
              </a:rPr>
              <a:t>Ofimática y proceso de la información</a:t>
            </a:r>
            <a:r>
              <a:rPr lang="es-ES" altLang="es-ES" dirty="0" smtClean="0">
                <a:latin typeface="SRA Sans 1.0"/>
              </a:rPr>
              <a:t/>
            </a:r>
            <a:br>
              <a:rPr lang="es-ES" altLang="es-ES" dirty="0" smtClean="0">
                <a:latin typeface="SRA Sans 1.0"/>
              </a:rPr>
            </a:br>
            <a:r>
              <a:rPr lang="es-ES" altLang="es-ES" dirty="0" smtClean="0">
                <a:latin typeface="SRA Sans 1.0"/>
              </a:rPr>
              <a:t/>
            </a:r>
            <a:br>
              <a:rPr lang="es-ES" altLang="es-ES" dirty="0" smtClean="0">
                <a:latin typeface="SRA Sans 1.0"/>
              </a:rPr>
            </a:br>
            <a:endParaRPr lang="es-ES" altLang="es-ES" sz="3100" dirty="0" smtClean="0">
              <a:latin typeface="SRA Sans 1.0"/>
            </a:endParaRPr>
          </a:p>
        </p:txBody>
      </p:sp>
      <p:sp>
        <p:nvSpPr>
          <p:cNvPr id="4" name="3 Marcador de número de diapositiva"/>
          <p:cNvSpPr>
            <a:spLocks noGrp="1"/>
          </p:cNvSpPr>
          <p:nvPr>
            <p:ph type="sldNum" sz="quarter" idx="12"/>
          </p:nvPr>
        </p:nvSpPr>
        <p:spPr/>
        <p:txBody>
          <a:bodyPr/>
          <a:lstStyle/>
          <a:p>
            <a:fld id="{453B5765-9E2E-4C4E-842E-3E4F8019314F}" type="slidenum">
              <a:rPr lang="es-ES" smtClean="0"/>
              <a:pPr/>
              <a:t>1</a:t>
            </a:fld>
            <a:endParaRPr lang="es-E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2"/>
          </p:nvPr>
        </p:nvSpPr>
        <p:spPr/>
        <p:txBody>
          <a:bodyPr/>
          <a:lstStyle/>
          <a:p>
            <a:fld id="{453B5765-9E2E-4C4E-842E-3E4F8019314F}" type="slidenum">
              <a:rPr lang="es-ES" smtClean="0"/>
              <a:pPr/>
              <a:t>10</a:t>
            </a:fld>
            <a:endParaRPr lang="es-ES"/>
          </a:p>
        </p:txBody>
      </p:sp>
      <p:sp>
        <p:nvSpPr>
          <p:cNvPr id="8" name="Marcador de contenido 7"/>
          <p:cNvSpPr>
            <a:spLocks noGrp="1"/>
          </p:cNvSpPr>
          <p:nvPr>
            <p:ph idx="1"/>
          </p:nvPr>
        </p:nvSpPr>
        <p:spPr>
          <a:xfrm>
            <a:off x="251520" y="0"/>
            <a:ext cx="8435280" cy="6126163"/>
          </a:xfrm>
        </p:spPr>
        <p:txBody>
          <a:bodyPr>
            <a:normAutofit/>
          </a:bodyPr>
          <a:lstStyle/>
          <a:p>
            <a:r>
              <a:rPr lang="es-ES" sz="2800" dirty="0"/>
              <a:t>Las opciones </a:t>
            </a:r>
            <a:r>
              <a:rPr lang="es-ES" sz="2800" b="1" i="1" dirty="0"/>
              <a:t>Es menor que</a:t>
            </a:r>
            <a:r>
              <a:rPr lang="es-ES" sz="2800" dirty="0"/>
              <a:t>,</a:t>
            </a:r>
            <a:r>
              <a:rPr lang="es-ES" sz="2800" b="1" dirty="0"/>
              <a:t> </a:t>
            </a:r>
            <a:r>
              <a:rPr lang="es-ES" sz="2800" b="1" i="1" dirty="0"/>
              <a:t>Es igual a</a:t>
            </a:r>
            <a:r>
              <a:rPr lang="es-ES" sz="2800" b="1" dirty="0"/>
              <a:t>,</a:t>
            </a:r>
            <a:r>
              <a:rPr lang="es-ES" sz="2800" dirty="0"/>
              <a:t> </a:t>
            </a:r>
            <a:r>
              <a:rPr lang="es-ES" sz="2800" b="1" i="1" dirty="0"/>
              <a:t>Texto que contiene</a:t>
            </a:r>
            <a:r>
              <a:rPr lang="es-ES" sz="2800" dirty="0"/>
              <a:t>, esperan que ingreses un solo valor con el cual comparar las celdas a las que se aplicará el formato. La opción</a:t>
            </a:r>
            <a:r>
              <a:rPr lang="es-ES" sz="2800" b="1" dirty="0"/>
              <a:t> </a:t>
            </a:r>
            <a:r>
              <a:rPr lang="es-ES" sz="2800" b="1" i="1" dirty="0"/>
              <a:t>Entre</a:t>
            </a:r>
            <a:r>
              <a:rPr lang="es-ES" sz="2800" dirty="0"/>
              <a:t> muestra un cuadro de diálogo diferente porque solicita 2 valores que delimitarán el rango de valores a buscar</a:t>
            </a:r>
          </a:p>
        </p:txBody>
      </p:sp>
      <p:pic>
        <p:nvPicPr>
          <p:cNvPr id="9" name="Marcador de contenido 4"/>
          <p:cNvPicPr>
            <a:picLocks noChangeAspect="1"/>
          </p:cNvPicPr>
          <p:nvPr/>
        </p:nvPicPr>
        <p:blipFill>
          <a:blip r:embed="rId2"/>
          <a:stretch>
            <a:fillRect/>
          </a:stretch>
        </p:blipFill>
        <p:spPr>
          <a:xfrm>
            <a:off x="868760" y="3356992"/>
            <a:ext cx="7200799" cy="1701512"/>
          </a:xfrm>
          <a:prstGeom prst="rect">
            <a:avLst/>
          </a:prstGeom>
        </p:spPr>
      </p:pic>
    </p:spTree>
    <p:extLst>
      <p:ext uri="{BB962C8B-B14F-4D97-AF65-F5344CB8AC3E}">
        <p14:creationId xmlns:p14="http://schemas.microsoft.com/office/powerpoint/2010/main" val="1112549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2"/>
          </p:nvPr>
        </p:nvSpPr>
        <p:spPr/>
        <p:txBody>
          <a:bodyPr/>
          <a:lstStyle/>
          <a:p>
            <a:fld id="{453B5765-9E2E-4C4E-842E-3E4F8019314F}" type="slidenum">
              <a:rPr lang="es-ES" smtClean="0"/>
              <a:pPr/>
              <a:t>11</a:t>
            </a:fld>
            <a:endParaRPr lang="es-ES"/>
          </a:p>
        </p:txBody>
      </p:sp>
      <p:sp>
        <p:nvSpPr>
          <p:cNvPr id="6" name="Marcador de contenido 5"/>
          <p:cNvSpPr>
            <a:spLocks noGrp="1"/>
          </p:cNvSpPr>
          <p:nvPr>
            <p:ph idx="1"/>
          </p:nvPr>
        </p:nvSpPr>
        <p:spPr>
          <a:xfrm>
            <a:off x="107504" y="404664"/>
            <a:ext cx="8856984" cy="5832648"/>
          </a:xfrm>
        </p:spPr>
        <p:txBody>
          <a:bodyPr>
            <a:normAutofit/>
          </a:bodyPr>
          <a:lstStyle/>
          <a:p>
            <a:r>
              <a:rPr lang="es-ES" sz="2800" dirty="0"/>
              <a:t>La opción</a:t>
            </a:r>
            <a:r>
              <a:rPr lang="es-ES" sz="2800" b="1" dirty="0"/>
              <a:t> </a:t>
            </a:r>
            <a:r>
              <a:rPr lang="es-ES" sz="2800" b="1" i="1" dirty="0"/>
              <a:t>Una fecha</a:t>
            </a:r>
            <a:r>
              <a:rPr lang="es-ES" sz="2800" dirty="0"/>
              <a:t> muestra una lista de opciones de donde podrás seleccionar la que mejor se adapte a tus necesidades.</a:t>
            </a:r>
          </a:p>
          <a:p>
            <a:endParaRPr lang="es-ES" sz="2800" dirty="0" smtClean="0"/>
          </a:p>
          <a:p>
            <a:endParaRPr lang="es-ES" sz="2800" dirty="0"/>
          </a:p>
          <a:p>
            <a:endParaRPr lang="es-ES" sz="2800" dirty="0" smtClean="0"/>
          </a:p>
          <a:p>
            <a:endParaRPr lang="es-ES" sz="2800" dirty="0"/>
          </a:p>
          <a:p>
            <a:endParaRPr lang="es-ES" sz="2800" dirty="0" smtClean="0"/>
          </a:p>
          <a:p>
            <a:r>
              <a:rPr lang="es-ES" sz="2800" dirty="0"/>
              <a:t>Por supuesto, es necesario que tus celdas tengan datos de tipo fecha de manera que esta </a:t>
            </a:r>
            <a:r>
              <a:rPr lang="es-ES" sz="2800" b="1" dirty="0"/>
              <a:t>regla de formato condicional</a:t>
            </a:r>
            <a:r>
              <a:rPr lang="es-ES" sz="2800" dirty="0"/>
              <a:t> pueda encontrar valores coincidentes.</a:t>
            </a:r>
            <a:br>
              <a:rPr lang="es-ES" sz="2800" dirty="0"/>
            </a:br>
            <a:endParaRPr lang="es-ES" sz="2800" dirty="0"/>
          </a:p>
        </p:txBody>
      </p:sp>
      <p:pic>
        <p:nvPicPr>
          <p:cNvPr id="7" name="Marcador de contenido 4"/>
          <p:cNvPicPr>
            <a:picLocks noChangeAspect="1"/>
          </p:cNvPicPr>
          <p:nvPr/>
        </p:nvPicPr>
        <p:blipFill>
          <a:blip r:embed="rId2"/>
          <a:stretch>
            <a:fillRect/>
          </a:stretch>
        </p:blipFill>
        <p:spPr>
          <a:xfrm>
            <a:off x="2771800" y="1340768"/>
            <a:ext cx="5433296" cy="2672730"/>
          </a:xfrm>
          <a:prstGeom prst="rect">
            <a:avLst/>
          </a:prstGeom>
        </p:spPr>
      </p:pic>
    </p:spTree>
    <p:extLst>
      <p:ext uri="{BB962C8B-B14F-4D97-AF65-F5344CB8AC3E}">
        <p14:creationId xmlns:p14="http://schemas.microsoft.com/office/powerpoint/2010/main" val="1771155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2"/>
          </p:nvPr>
        </p:nvSpPr>
        <p:spPr/>
        <p:txBody>
          <a:bodyPr/>
          <a:lstStyle/>
          <a:p>
            <a:fld id="{453B5765-9E2E-4C4E-842E-3E4F8019314F}" type="slidenum">
              <a:rPr lang="es-ES" smtClean="0"/>
              <a:pPr/>
              <a:t>12</a:t>
            </a:fld>
            <a:endParaRPr lang="es-ES"/>
          </a:p>
        </p:txBody>
      </p:sp>
      <p:sp>
        <p:nvSpPr>
          <p:cNvPr id="6" name="Marcador de contenido 5"/>
          <p:cNvSpPr>
            <a:spLocks noGrp="1"/>
          </p:cNvSpPr>
          <p:nvPr>
            <p:ph idx="1"/>
          </p:nvPr>
        </p:nvSpPr>
        <p:spPr>
          <a:xfrm>
            <a:off x="251520" y="332656"/>
            <a:ext cx="8435280" cy="5793507"/>
          </a:xfrm>
        </p:spPr>
        <p:txBody>
          <a:bodyPr>
            <a:normAutofit/>
          </a:bodyPr>
          <a:lstStyle/>
          <a:p>
            <a:r>
              <a:rPr lang="es-ES" sz="2800" dirty="0"/>
              <a:t>Finalmente la opción </a:t>
            </a:r>
            <a:r>
              <a:rPr lang="es-ES" sz="2800" i="1" dirty="0"/>
              <a:t>Duplicar valores</a:t>
            </a:r>
            <a:r>
              <a:rPr lang="es-ES" sz="2800" dirty="0"/>
              <a:t> te permitirá resaltar ya sea los valore únicos </a:t>
            </a:r>
            <a:r>
              <a:rPr lang="es-ES" sz="2800" dirty="0" err="1"/>
              <a:t>ó</a:t>
            </a:r>
            <a:r>
              <a:rPr lang="es-ES" sz="2800" dirty="0"/>
              <a:t> los valores duplicados dentro de tus datos</a:t>
            </a:r>
            <a:r>
              <a:rPr lang="es-ES" sz="2800" dirty="0" smtClean="0"/>
              <a:t>:</a:t>
            </a:r>
          </a:p>
          <a:p>
            <a:endParaRPr lang="es-ES" sz="2800" dirty="0"/>
          </a:p>
        </p:txBody>
      </p:sp>
      <p:pic>
        <p:nvPicPr>
          <p:cNvPr id="7" name="Marcador de contenido 4"/>
          <p:cNvPicPr>
            <a:picLocks noChangeAspect="1"/>
          </p:cNvPicPr>
          <p:nvPr/>
        </p:nvPicPr>
        <p:blipFill>
          <a:blip r:embed="rId2"/>
          <a:stretch>
            <a:fillRect/>
          </a:stretch>
        </p:blipFill>
        <p:spPr>
          <a:xfrm>
            <a:off x="1547664" y="1844824"/>
            <a:ext cx="6360829" cy="1975123"/>
          </a:xfrm>
          <a:prstGeom prst="rect">
            <a:avLst/>
          </a:prstGeom>
        </p:spPr>
      </p:pic>
    </p:spTree>
    <p:extLst>
      <p:ext uri="{BB962C8B-B14F-4D97-AF65-F5344CB8AC3E}">
        <p14:creationId xmlns:p14="http://schemas.microsoft.com/office/powerpoint/2010/main" val="2481994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922114"/>
          </a:xfrm>
        </p:spPr>
        <p:txBody>
          <a:bodyPr>
            <a:noAutofit/>
          </a:bodyPr>
          <a:lstStyle/>
          <a:p>
            <a:r>
              <a:rPr lang="es-ES" sz="2800" b="1" dirty="0"/>
              <a:t>Aplicar formato condicional a valores duplicados o valores únicos</a:t>
            </a:r>
            <a:br>
              <a:rPr lang="es-ES" sz="2800" b="1" dirty="0"/>
            </a:br>
            <a:endParaRPr lang="es-ES" sz="2800" dirty="0"/>
          </a:p>
        </p:txBody>
      </p:sp>
      <p:sp>
        <p:nvSpPr>
          <p:cNvPr id="4" name="Marcador de número de diapositiva 3"/>
          <p:cNvSpPr>
            <a:spLocks noGrp="1"/>
          </p:cNvSpPr>
          <p:nvPr>
            <p:ph type="sldNum" sz="quarter" idx="12"/>
          </p:nvPr>
        </p:nvSpPr>
        <p:spPr/>
        <p:txBody>
          <a:bodyPr/>
          <a:lstStyle/>
          <a:p>
            <a:fld id="{453B5765-9E2E-4C4E-842E-3E4F8019314F}" type="slidenum">
              <a:rPr lang="es-ES" smtClean="0"/>
              <a:pPr/>
              <a:t>13</a:t>
            </a:fld>
            <a:endParaRPr lang="es-ES"/>
          </a:p>
        </p:txBody>
      </p:sp>
      <p:sp>
        <p:nvSpPr>
          <p:cNvPr id="6" name="Marcador de contenido 5"/>
          <p:cNvSpPr>
            <a:spLocks noGrp="1"/>
          </p:cNvSpPr>
          <p:nvPr>
            <p:ph idx="1"/>
          </p:nvPr>
        </p:nvSpPr>
        <p:spPr>
          <a:xfrm>
            <a:off x="457200" y="1052736"/>
            <a:ext cx="8229600" cy="5303614"/>
          </a:xfrm>
        </p:spPr>
        <p:txBody>
          <a:bodyPr>
            <a:normAutofit/>
          </a:bodyPr>
          <a:lstStyle/>
          <a:p>
            <a:r>
              <a:rPr lang="es-ES" sz="2800" dirty="0" smtClean="0"/>
              <a:t>Vamos a ver cómo </a:t>
            </a:r>
            <a:r>
              <a:rPr lang="es-ES" sz="2800" dirty="0"/>
              <a:t>aplicar formato condicional a aquellas celdas que contienen valores únicos dentro de una lista de datos o por el contrario, cómo aplicar formato condicional a valores duplicados en Excel.</a:t>
            </a:r>
          </a:p>
          <a:p>
            <a:pPr marL="514350" indent="-514350">
              <a:buFont typeface="+mj-lt"/>
              <a:buAutoNum type="arabicPeriod"/>
            </a:pPr>
            <a:r>
              <a:rPr lang="es-ES" sz="2800" b="1" dirty="0"/>
              <a:t>Formato condicional a valores duplicados</a:t>
            </a:r>
          </a:p>
          <a:p>
            <a:r>
              <a:rPr lang="es-ES" sz="2800" dirty="0"/>
              <a:t>Comenzaremos nuestro ejercicio seleccionando el rango de celdas que contiene los datos a los que aplicaremos el formato condicional y que en este caso es el rango A2:A26</a:t>
            </a:r>
            <a:r>
              <a:rPr lang="es-ES" sz="2800" dirty="0" smtClean="0"/>
              <a:t>. Para ello vamos a ingresar en dichas celdas los días de la semana utilizando el relleno de series.</a:t>
            </a:r>
            <a:endParaRPr lang="es-ES" sz="2800" dirty="0"/>
          </a:p>
          <a:p>
            <a:endParaRPr lang="es-ES" sz="2800" dirty="0"/>
          </a:p>
        </p:txBody>
      </p:sp>
    </p:spTree>
    <p:extLst>
      <p:ext uri="{BB962C8B-B14F-4D97-AF65-F5344CB8AC3E}">
        <p14:creationId xmlns:p14="http://schemas.microsoft.com/office/powerpoint/2010/main" val="3536374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3528" y="188640"/>
            <a:ext cx="8363272" cy="5937523"/>
          </a:xfrm>
        </p:spPr>
        <p:txBody>
          <a:bodyPr>
            <a:normAutofit/>
          </a:bodyPr>
          <a:lstStyle/>
          <a:p>
            <a:r>
              <a:rPr lang="es-ES" sz="2800" dirty="0"/>
              <a:t>Después de haber hecho la selección, debemos ir a la ficha </a:t>
            </a:r>
            <a:r>
              <a:rPr lang="es-ES" sz="2800" b="1" i="1" dirty="0"/>
              <a:t>Inicio</a:t>
            </a:r>
            <a:r>
              <a:rPr lang="es-ES" sz="2800" dirty="0"/>
              <a:t>, y dentro del grupo</a:t>
            </a:r>
            <a:r>
              <a:rPr lang="es-ES" sz="2800" b="1" dirty="0"/>
              <a:t> </a:t>
            </a:r>
            <a:r>
              <a:rPr lang="es-ES" sz="2800" b="1" i="1" dirty="0"/>
              <a:t>Estilos</a:t>
            </a:r>
            <a:r>
              <a:rPr lang="es-ES" sz="2800" dirty="0"/>
              <a:t>, hacer clic sobre </a:t>
            </a:r>
            <a:r>
              <a:rPr lang="es-ES" sz="2800" b="1" i="1" dirty="0"/>
              <a:t>Formato Condicional</a:t>
            </a:r>
            <a:r>
              <a:rPr lang="es-ES" sz="2800" b="1" dirty="0"/>
              <a:t> </a:t>
            </a:r>
            <a:r>
              <a:rPr lang="es-ES" sz="2800" dirty="0"/>
              <a:t>y al desplegarse el menú emergente deberás hacer clic en </a:t>
            </a:r>
            <a:r>
              <a:rPr lang="es-ES" sz="2800" b="1" i="1" dirty="0"/>
              <a:t>Resaltar reglas de celdas</a:t>
            </a:r>
            <a:r>
              <a:rPr lang="es-ES" sz="2800" dirty="0"/>
              <a:t> y posteriormente elegir la opción</a:t>
            </a:r>
            <a:r>
              <a:rPr lang="es-ES" sz="2800" b="1" dirty="0"/>
              <a:t> </a:t>
            </a:r>
            <a:r>
              <a:rPr lang="es-ES" sz="2800" b="1" i="1" dirty="0"/>
              <a:t>Duplicar valores</a:t>
            </a:r>
            <a:r>
              <a:rPr lang="es-ES" sz="2800" dirty="0"/>
              <a:t> tal como se muestra en la siguiente imagen.</a:t>
            </a:r>
          </a:p>
        </p:txBody>
      </p:sp>
      <p:sp>
        <p:nvSpPr>
          <p:cNvPr id="4" name="Marcador de número de diapositiva 3"/>
          <p:cNvSpPr>
            <a:spLocks noGrp="1"/>
          </p:cNvSpPr>
          <p:nvPr>
            <p:ph type="sldNum" sz="quarter" idx="12"/>
          </p:nvPr>
        </p:nvSpPr>
        <p:spPr/>
        <p:txBody>
          <a:bodyPr/>
          <a:lstStyle/>
          <a:p>
            <a:fld id="{453B5765-9E2E-4C4E-842E-3E4F8019314F}" type="slidenum">
              <a:rPr lang="es-ES" smtClean="0"/>
              <a:pPr/>
              <a:t>14</a:t>
            </a:fld>
            <a:endParaRPr lang="es-ES"/>
          </a:p>
        </p:txBody>
      </p:sp>
      <p:pic>
        <p:nvPicPr>
          <p:cNvPr id="6" name="Marcador de contenido 4"/>
          <p:cNvPicPr>
            <a:picLocks noChangeAspect="1"/>
          </p:cNvPicPr>
          <p:nvPr/>
        </p:nvPicPr>
        <p:blipFill>
          <a:blip r:embed="rId2"/>
          <a:stretch>
            <a:fillRect/>
          </a:stretch>
        </p:blipFill>
        <p:spPr>
          <a:xfrm>
            <a:off x="2511892" y="2997200"/>
            <a:ext cx="4067175" cy="3724275"/>
          </a:xfrm>
          <a:prstGeom prst="rect">
            <a:avLst/>
          </a:prstGeom>
        </p:spPr>
      </p:pic>
    </p:spTree>
    <p:extLst>
      <p:ext uri="{BB962C8B-B14F-4D97-AF65-F5344CB8AC3E}">
        <p14:creationId xmlns:p14="http://schemas.microsoft.com/office/powerpoint/2010/main" val="3957389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2"/>
          </p:nvPr>
        </p:nvSpPr>
        <p:spPr/>
        <p:txBody>
          <a:bodyPr/>
          <a:lstStyle/>
          <a:p>
            <a:fld id="{453B5765-9E2E-4C4E-842E-3E4F8019314F}" type="slidenum">
              <a:rPr lang="es-ES" smtClean="0"/>
              <a:pPr/>
              <a:t>15</a:t>
            </a:fld>
            <a:endParaRPr lang="es-ES"/>
          </a:p>
        </p:txBody>
      </p:sp>
      <p:sp>
        <p:nvSpPr>
          <p:cNvPr id="6" name="Marcador de contenido 5"/>
          <p:cNvSpPr>
            <a:spLocks noGrp="1"/>
          </p:cNvSpPr>
          <p:nvPr>
            <p:ph idx="1"/>
          </p:nvPr>
        </p:nvSpPr>
        <p:spPr>
          <a:xfrm>
            <a:off x="251520" y="260648"/>
            <a:ext cx="8435280" cy="5865515"/>
          </a:xfrm>
        </p:spPr>
        <p:txBody>
          <a:bodyPr>
            <a:normAutofit/>
          </a:bodyPr>
          <a:lstStyle/>
          <a:p>
            <a:r>
              <a:rPr lang="es-ES" sz="2800" dirty="0"/>
              <a:t>Al seleccionar esta opción se mostrará el cuadro de diálogo </a:t>
            </a:r>
            <a:r>
              <a:rPr lang="es-ES" sz="2800" i="1" dirty="0"/>
              <a:t>Duplicar Valores</a:t>
            </a:r>
            <a:r>
              <a:rPr lang="es-ES" sz="2800" dirty="0"/>
              <a:t> el cual contiene dos listas de selección y deberás asegurarte de que la primera lista tiene la selección </a:t>
            </a:r>
            <a:r>
              <a:rPr lang="es-ES" sz="2800" i="1" dirty="0"/>
              <a:t>Duplicados</a:t>
            </a:r>
            <a:r>
              <a:rPr lang="es-ES" sz="2800" dirty="0"/>
              <a:t>.  Para la segunda lista podrás elegir cualquiera de las opciones disponibles y para nuestro ejemplo </a:t>
            </a:r>
            <a:r>
              <a:rPr lang="es-ES" sz="2800" dirty="0" smtClean="0"/>
              <a:t>dejaremos </a:t>
            </a:r>
            <a:r>
              <a:rPr lang="es-ES" sz="2800" dirty="0"/>
              <a:t>seleccionada la opción de relleno rojo con texto rojo oscuro.</a:t>
            </a:r>
          </a:p>
          <a:p>
            <a:pPr marL="0" indent="0">
              <a:buNone/>
            </a:pPr>
            <a:r>
              <a:rPr lang="es-ES" sz="2800" dirty="0"/>
              <a:t/>
            </a:r>
            <a:br>
              <a:rPr lang="es-ES" sz="2800" dirty="0"/>
            </a:br>
            <a:endParaRPr lang="es-ES" sz="2800" dirty="0"/>
          </a:p>
        </p:txBody>
      </p:sp>
      <p:pic>
        <p:nvPicPr>
          <p:cNvPr id="7" name="Marcador de contenido 4"/>
          <p:cNvPicPr>
            <a:picLocks noChangeAspect="1"/>
          </p:cNvPicPr>
          <p:nvPr/>
        </p:nvPicPr>
        <p:blipFill>
          <a:blip r:embed="rId2"/>
          <a:stretch>
            <a:fillRect/>
          </a:stretch>
        </p:blipFill>
        <p:spPr>
          <a:xfrm>
            <a:off x="1115616" y="3645024"/>
            <a:ext cx="6939224" cy="2105347"/>
          </a:xfrm>
          <a:prstGeom prst="rect">
            <a:avLst/>
          </a:prstGeom>
        </p:spPr>
      </p:pic>
    </p:spTree>
    <p:extLst>
      <p:ext uri="{BB962C8B-B14F-4D97-AF65-F5344CB8AC3E}">
        <p14:creationId xmlns:p14="http://schemas.microsoft.com/office/powerpoint/2010/main" val="1158519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2"/>
          </p:nvPr>
        </p:nvSpPr>
        <p:spPr/>
        <p:txBody>
          <a:bodyPr/>
          <a:lstStyle/>
          <a:p>
            <a:fld id="{453B5765-9E2E-4C4E-842E-3E4F8019314F}" type="slidenum">
              <a:rPr lang="es-ES" smtClean="0"/>
              <a:pPr/>
              <a:t>16</a:t>
            </a:fld>
            <a:endParaRPr lang="es-ES"/>
          </a:p>
        </p:txBody>
      </p:sp>
      <p:sp>
        <p:nvSpPr>
          <p:cNvPr id="7" name="Marcador de contenido 6"/>
          <p:cNvSpPr>
            <a:spLocks noGrp="1"/>
          </p:cNvSpPr>
          <p:nvPr>
            <p:ph idx="1"/>
          </p:nvPr>
        </p:nvSpPr>
        <p:spPr>
          <a:xfrm>
            <a:off x="251520" y="260648"/>
            <a:ext cx="8435280" cy="5865515"/>
          </a:xfrm>
        </p:spPr>
        <p:txBody>
          <a:bodyPr>
            <a:normAutofit fontScale="85000" lnSpcReduction="20000"/>
          </a:bodyPr>
          <a:lstStyle/>
          <a:p>
            <a:r>
              <a:rPr lang="es-ES" sz="2800" dirty="0"/>
              <a:t>Al hacer clic en el botón</a:t>
            </a:r>
            <a:r>
              <a:rPr lang="es-ES" sz="2800" b="1" dirty="0"/>
              <a:t> Aceptar</a:t>
            </a:r>
            <a:r>
              <a:rPr lang="es-ES" sz="2800" dirty="0"/>
              <a:t>, la mayoría de las celdas de nuestros datos serán resaltadas en color rojo porque contienen un valor que se repite al menos dos veces. La única celda que no será resaltada en rojo será las celdas A5 porque es la única que contiene un valor que no se repite</a:t>
            </a:r>
            <a:r>
              <a:rPr lang="es-ES" sz="2800" dirty="0" smtClean="0"/>
              <a:t>.</a:t>
            </a:r>
          </a:p>
          <a:p>
            <a:endParaRPr lang="es-ES" sz="2800" dirty="0"/>
          </a:p>
          <a:p>
            <a:endParaRPr lang="es-ES" sz="2800" dirty="0" smtClean="0"/>
          </a:p>
          <a:p>
            <a:endParaRPr lang="es-ES" sz="2800" dirty="0"/>
          </a:p>
          <a:p>
            <a:endParaRPr lang="es-ES" sz="2800" dirty="0" smtClean="0"/>
          </a:p>
          <a:p>
            <a:endParaRPr lang="es-ES" sz="2800" dirty="0"/>
          </a:p>
          <a:p>
            <a:endParaRPr lang="es-ES" sz="2800" dirty="0" smtClean="0"/>
          </a:p>
          <a:p>
            <a:endParaRPr lang="es-ES" sz="2800" dirty="0" smtClean="0"/>
          </a:p>
          <a:p>
            <a:endParaRPr lang="es-ES" sz="2800" dirty="0"/>
          </a:p>
          <a:p>
            <a:r>
              <a:rPr lang="es-ES" sz="2800" dirty="0" smtClean="0"/>
              <a:t>De </a:t>
            </a:r>
            <a:r>
              <a:rPr lang="es-ES" sz="2800" dirty="0"/>
              <a:t>esta manera podrás resaltar valores duplicados en Excel utilizando el formato condicional de manera que sea fácil detectar visualmente aquellas celdas que contienen datos duplicados.</a:t>
            </a:r>
            <a:endParaRPr lang="es-ES" sz="2800" dirty="0" smtClean="0"/>
          </a:p>
          <a:p>
            <a:endParaRPr lang="es-ES" sz="2800" dirty="0"/>
          </a:p>
        </p:txBody>
      </p:sp>
      <p:pic>
        <p:nvPicPr>
          <p:cNvPr id="8" name="Marcador de contenido 4"/>
          <p:cNvPicPr>
            <a:picLocks noChangeAspect="1"/>
          </p:cNvPicPr>
          <p:nvPr/>
        </p:nvPicPr>
        <p:blipFill>
          <a:blip r:embed="rId2"/>
          <a:stretch>
            <a:fillRect/>
          </a:stretch>
        </p:blipFill>
        <p:spPr>
          <a:xfrm>
            <a:off x="3203848" y="2132856"/>
            <a:ext cx="1052562" cy="2304256"/>
          </a:xfrm>
          <a:prstGeom prst="rect">
            <a:avLst/>
          </a:prstGeom>
        </p:spPr>
      </p:pic>
    </p:spTree>
    <p:extLst>
      <p:ext uri="{BB962C8B-B14F-4D97-AF65-F5344CB8AC3E}">
        <p14:creationId xmlns:p14="http://schemas.microsoft.com/office/powerpoint/2010/main" val="1341924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p:spPr>
        <p:txBody>
          <a:bodyPr>
            <a:normAutofit/>
          </a:bodyPr>
          <a:lstStyle/>
          <a:p>
            <a:r>
              <a:rPr lang="es-ES" sz="2800" b="1" dirty="0" smtClean="0"/>
              <a:t>Aplicar formatos condicionales</a:t>
            </a:r>
            <a:endParaRPr lang="es-ES" sz="2800" b="1" dirty="0"/>
          </a:p>
        </p:txBody>
      </p:sp>
      <p:sp>
        <p:nvSpPr>
          <p:cNvPr id="3" name="2 Marcador de contenido"/>
          <p:cNvSpPr>
            <a:spLocks noGrp="1"/>
          </p:cNvSpPr>
          <p:nvPr>
            <p:ph idx="1"/>
          </p:nvPr>
        </p:nvSpPr>
        <p:spPr>
          <a:xfrm>
            <a:off x="323528" y="1052736"/>
            <a:ext cx="8496944" cy="5328592"/>
          </a:xfrm>
        </p:spPr>
        <p:txBody>
          <a:bodyPr>
            <a:normAutofit/>
          </a:bodyPr>
          <a:lstStyle/>
          <a:p>
            <a:pPr marL="514350" indent="-514350">
              <a:buFont typeface="+mj-lt"/>
              <a:buAutoNum type="arabicPeriod"/>
            </a:pPr>
            <a:r>
              <a:rPr lang="es-ES" sz="2800" b="1" dirty="0" smtClean="0"/>
              <a:t>Definir reglas superiores e inferiores.</a:t>
            </a:r>
            <a:endParaRPr lang="es-ES" sz="2800" dirty="0" smtClean="0"/>
          </a:p>
          <a:p>
            <a:r>
              <a:rPr lang="es-ES" sz="2800" dirty="0" smtClean="0"/>
              <a:t>Abre la hoja de cálculo</a:t>
            </a:r>
            <a:r>
              <a:rPr lang="es-ES" sz="2800" i="1" dirty="0" smtClean="0"/>
              <a:t> </a:t>
            </a:r>
            <a:r>
              <a:rPr lang="es-ES" sz="2800" i="1" dirty="0" err="1" smtClean="0"/>
              <a:t>Demografía.xlxs</a:t>
            </a:r>
            <a:r>
              <a:rPr lang="es-ES" sz="2800" i="1" dirty="0" smtClean="0"/>
              <a:t> </a:t>
            </a:r>
            <a:r>
              <a:rPr lang="es-ES" sz="2800" dirty="0" smtClean="0"/>
              <a:t>y establece un formato condicional para la columna Población de tal forma que los valores inferiores al promedio presenten color de fuente rojo. Para ello:</a:t>
            </a:r>
          </a:p>
          <a:p>
            <a:pPr lvl="1"/>
            <a:r>
              <a:rPr lang="es-ES" sz="2400" dirty="0" smtClean="0"/>
              <a:t>Pulsa el botón Formato condicional de grupo Estilos.</a:t>
            </a:r>
          </a:p>
          <a:p>
            <a:endParaRPr lang="es-ES" sz="28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8425" y="3789040"/>
            <a:ext cx="386715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4 Marcador de número de diapositiva"/>
          <p:cNvSpPr>
            <a:spLocks noGrp="1"/>
          </p:cNvSpPr>
          <p:nvPr>
            <p:ph type="sldNum" sz="quarter" idx="12"/>
          </p:nvPr>
        </p:nvSpPr>
        <p:spPr/>
        <p:txBody>
          <a:bodyPr/>
          <a:lstStyle/>
          <a:p>
            <a:fld id="{453B5765-9E2E-4C4E-842E-3E4F8019314F}" type="slidenum">
              <a:rPr lang="es-ES" smtClean="0"/>
              <a:pPr/>
              <a:t>17</a:t>
            </a:fld>
            <a:endParaRPr lang="es-ES"/>
          </a:p>
        </p:txBody>
      </p:sp>
    </p:spTree>
    <p:extLst>
      <p:ext uri="{BB962C8B-B14F-4D97-AF65-F5344CB8AC3E}">
        <p14:creationId xmlns:p14="http://schemas.microsoft.com/office/powerpoint/2010/main" val="28956412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idx="1"/>
          </p:nvPr>
        </p:nvSpPr>
        <p:spPr>
          <a:xfrm>
            <a:off x="179512" y="548680"/>
            <a:ext cx="8507288" cy="5577483"/>
          </a:xfrm>
        </p:spPr>
        <p:txBody>
          <a:bodyPr>
            <a:normAutofit/>
          </a:bodyPr>
          <a:lstStyle/>
          <a:p>
            <a:r>
              <a:rPr lang="es-ES" sz="2800" dirty="0" smtClean="0"/>
              <a:t>Apunta a </a:t>
            </a:r>
            <a:r>
              <a:rPr lang="es-ES" sz="2800" i="1" dirty="0" smtClean="0"/>
              <a:t>Reglas superiores e inferiores </a:t>
            </a:r>
            <a:r>
              <a:rPr lang="es-ES" sz="2800" dirty="0" smtClean="0"/>
              <a:t>y elige la opción </a:t>
            </a:r>
            <a:r>
              <a:rPr lang="es-ES" sz="2800" i="1" dirty="0" smtClean="0"/>
              <a:t>Por debajo del promedio</a:t>
            </a:r>
            <a:r>
              <a:rPr lang="es-ES" sz="2800" dirty="0" smtClean="0"/>
              <a:t>. </a:t>
            </a:r>
          </a:p>
          <a:p>
            <a:endParaRPr lang="es-ES" sz="2800" dirty="0"/>
          </a:p>
          <a:p>
            <a:endParaRPr lang="es-ES" sz="2800" dirty="0" smtClean="0"/>
          </a:p>
          <a:p>
            <a:endParaRPr lang="es-ES" sz="2800" dirty="0"/>
          </a:p>
          <a:p>
            <a:endParaRPr lang="es-ES" sz="2800" dirty="0" smtClean="0"/>
          </a:p>
          <a:p>
            <a:r>
              <a:rPr lang="es-ES" sz="2800" dirty="0" smtClean="0"/>
              <a:t>Elige Formato personalizado y establece el color de la fuente rojo.</a:t>
            </a:r>
          </a:p>
          <a:p>
            <a:endParaRPr lang="es-ES" sz="28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1628800"/>
            <a:ext cx="4014359" cy="17848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Marcador de número de diapositiva"/>
          <p:cNvSpPr>
            <a:spLocks noGrp="1"/>
          </p:cNvSpPr>
          <p:nvPr>
            <p:ph type="sldNum" sz="quarter" idx="12"/>
          </p:nvPr>
        </p:nvSpPr>
        <p:spPr/>
        <p:txBody>
          <a:bodyPr/>
          <a:lstStyle/>
          <a:p>
            <a:fld id="{453B5765-9E2E-4C4E-842E-3E4F8019314F}" type="slidenum">
              <a:rPr lang="es-ES" smtClean="0"/>
              <a:pPr/>
              <a:t>18</a:t>
            </a:fld>
            <a:endParaRPr lang="es-ES"/>
          </a:p>
        </p:txBody>
      </p:sp>
    </p:spTree>
    <p:extLst>
      <p:ext uri="{BB962C8B-B14F-4D97-AF65-F5344CB8AC3E}">
        <p14:creationId xmlns:p14="http://schemas.microsoft.com/office/powerpoint/2010/main" val="844951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90066"/>
          </a:xfrm>
        </p:spPr>
        <p:txBody>
          <a:bodyPr>
            <a:noAutofit/>
          </a:bodyPr>
          <a:lstStyle/>
          <a:p>
            <a:pPr algn="l"/>
            <a:r>
              <a:rPr lang="es-ES" sz="2800" b="1" dirty="0" smtClean="0"/>
              <a:t>Administra varias reglas de celdas.</a:t>
            </a:r>
            <a:endParaRPr lang="es-ES" sz="2800" b="1" dirty="0"/>
          </a:p>
        </p:txBody>
      </p:sp>
      <p:sp>
        <p:nvSpPr>
          <p:cNvPr id="3" name="2 Marcador de contenido"/>
          <p:cNvSpPr>
            <a:spLocks noGrp="1"/>
          </p:cNvSpPr>
          <p:nvPr>
            <p:ph idx="1"/>
          </p:nvPr>
        </p:nvSpPr>
        <p:spPr>
          <a:xfrm>
            <a:off x="179512" y="908720"/>
            <a:ext cx="8784976" cy="5217443"/>
          </a:xfrm>
        </p:spPr>
        <p:txBody>
          <a:bodyPr>
            <a:normAutofit/>
          </a:bodyPr>
          <a:lstStyle/>
          <a:p>
            <a:r>
              <a:rPr lang="es-ES" sz="2800" dirty="0" smtClean="0"/>
              <a:t>Sobre la hoja</a:t>
            </a:r>
            <a:r>
              <a:rPr lang="es-ES" sz="2800" i="1" dirty="0" smtClean="0"/>
              <a:t> Demografía</a:t>
            </a:r>
            <a:r>
              <a:rPr lang="es-ES" sz="2800" dirty="0" smtClean="0"/>
              <a:t>, establece un formato condicional para la columna Peso en Andalucía. Este formato se basa en que las provincias que superen el 10 % se mostrarán con un color de fuente rojo, y las demás, en azul.</a:t>
            </a:r>
          </a:p>
          <a:p>
            <a:pPr lvl="1"/>
            <a:r>
              <a:rPr lang="es-ES" sz="2400" dirty="0" smtClean="0"/>
              <a:t>Selecciona la última columna, excepto la cabecera, y activa la ficha inicio.</a:t>
            </a:r>
          </a:p>
          <a:p>
            <a:pPr lvl="1"/>
            <a:r>
              <a:rPr lang="es-ES" sz="2400" dirty="0" smtClean="0"/>
              <a:t>Pulsa el botón Formato condicional del grupo Estilos.</a:t>
            </a:r>
          </a:p>
          <a:p>
            <a:pPr lvl="1"/>
            <a:r>
              <a:rPr lang="es-ES" sz="2400" dirty="0" smtClean="0"/>
              <a:t>Elige Administrar reglas. Aparece el cuadro de diálogo Administrador de reglas de formatos condicionales.</a:t>
            </a:r>
          </a:p>
          <a:p>
            <a:pPr lvl="1"/>
            <a:endParaRPr lang="es-ES" sz="2400" dirty="0"/>
          </a:p>
        </p:txBody>
      </p:sp>
      <p:pic>
        <p:nvPicPr>
          <p:cNvPr id="4" name="Picture 2"/>
          <p:cNvPicPr>
            <a:picLocks noChangeAspect="1" noChangeArrowheads="1"/>
          </p:cNvPicPr>
          <p:nvPr/>
        </p:nvPicPr>
        <p:blipFill>
          <a:blip r:embed="rId2"/>
          <a:srcRect/>
          <a:stretch>
            <a:fillRect/>
          </a:stretch>
        </p:blipFill>
        <p:spPr bwMode="auto">
          <a:xfrm>
            <a:off x="1000100" y="5214950"/>
            <a:ext cx="6648450" cy="1190625"/>
          </a:xfrm>
          <a:prstGeom prst="rect">
            <a:avLst/>
          </a:prstGeom>
          <a:noFill/>
          <a:ln w="9525">
            <a:noFill/>
            <a:miter lim="800000"/>
            <a:headEnd/>
            <a:tailEnd/>
          </a:ln>
          <a:effectLst/>
        </p:spPr>
      </p:pic>
      <p:sp>
        <p:nvSpPr>
          <p:cNvPr id="5" name="4 Marcador de número de diapositiva"/>
          <p:cNvSpPr>
            <a:spLocks noGrp="1"/>
          </p:cNvSpPr>
          <p:nvPr>
            <p:ph type="sldNum" sz="quarter" idx="12"/>
          </p:nvPr>
        </p:nvSpPr>
        <p:spPr/>
        <p:txBody>
          <a:bodyPr/>
          <a:lstStyle/>
          <a:p>
            <a:fld id="{453B5765-9E2E-4C4E-842E-3E4F8019314F}" type="slidenum">
              <a:rPr lang="es-ES" smtClean="0"/>
              <a:pPr/>
              <a:t>19</a:t>
            </a:fld>
            <a:endParaRPr lang="es-ES"/>
          </a:p>
        </p:txBody>
      </p:sp>
    </p:spTree>
    <p:extLst>
      <p:ext uri="{BB962C8B-B14F-4D97-AF65-F5344CB8AC3E}">
        <p14:creationId xmlns:p14="http://schemas.microsoft.com/office/powerpoint/2010/main" val="13802444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23280" y="310570"/>
            <a:ext cx="6113463" cy="539750"/>
          </a:xfrm>
        </p:spPr>
        <p:txBody>
          <a:bodyPr>
            <a:noAutofit/>
          </a:bodyPr>
          <a:lstStyle/>
          <a:p>
            <a:pPr algn="ctr" eaLnBrk="1" hangingPunct="1">
              <a:spcBef>
                <a:spcPct val="20000"/>
              </a:spcBef>
            </a:pPr>
            <a:r>
              <a:rPr lang="es-ES" sz="3200" b="1" kern="1200" dirty="0" smtClean="0">
                <a:solidFill>
                  <a:schemeClr val="accent5"/>
                </a:solidFill>
                <a:latin typeface="+mn-lt"/>
                <a:ea typeface="+mn-ea"/>
                <a:cs typeface="+mn-cs"/>
              </a:rPr>
              <a:t>¿Qué es el formato condicional?</a:t>
            </a:r>
            <a:endParaRPr lang="es-ES" sz="3200" b="1" kern="1200" dirty="0">
              <a:solidFill>
                <a:schemeClr val="accent5"/>
              </a:solidFill>
              <a:latin typeface="+mn-lt"/>
              <a:ea typeface="+mn-ea"/>
              <a:cs typeface="+mn-cs"/>
            </a:endParaRPr>
          </a:p>
        </p:txBody>
      </p:sp>
      <p:sp>
        <p:nvSpPr>
          <p:cNvPr id="4" name="3 Marcador de número de diapositiva"/>
          <p:cNvSpPr>
            <a:spLocks noGrp="1"/>
          </p:cNvSpPr>
          <p:nvPr>
            <p:ph type="sldNum" sz="quarter" idx="11"/>
          </p:nvPr>
        </p:nvSpPr>
        <p:spPr/>
        <p:txBody>
          <a:bodyPr/>
          <a:lstStyle/>
          <a:p>
            <a:pPr>
              <a:defRPr/>
            </a:pPr>
            <a:fld id="{FDEF4D27-C4FD-48D9-AEBA-18835535CD60}" type="slidenum">
              <a:rPr lang="en-US" altLang="es-ES" smtClean="0"/>
              <a:pPr>
                <a:defRPr/>
              </a:pPr>
              <a:t>2</a:t>
            </a:fld>
            <a:endParaRPr lang="en-US" altLang="es-ES" dirty="0"/>
          </a:p>
        </p:txBody>
      </p:sp>
      <p:sp>
        <p:nvSpPr>
          <p:cNvPr id="6" name="1 Título"/>
          <p:cNvSpPr txBox="1">
            <a:spLocks/>
          </p:cNvSpPr>
          <p:nvPr/>
        </p:nvSpPr>
        <p:spPr>
          <a:xfrm>
            <a:off x="395536" y="850320"/>
            <a:ext cx="8424936" cy="2598847"/>
          </a:xfrm>
          <a:prstGeom prst="rect">
            <a:avLst/>
          </a:prstGeom>
          <a:solidFill>
            <a:srgbClr val="FCFBC1"/>
          </a:solidFill>
          <a:ln w="28575">
            <a:solidFill>
              <a:schemeClr val="accent5">
                <a:lumMod val="60000"/>
                <a:lumOff val="40000"/>
              </a:schemeClr>
            </a:solidFill>
          </a:ln>
        </p:spPr>
        <p:style>
          <a:lnRef idx="2">
            <a:schemeClr val="accent2"/>
          </a:lnRef>
          <a:fillRef idx="1">
            <a:schemeClr val="lt1"/>
          </a:fillRef>
          <a:effectRef idx="0">
            <a:schemeClr val="accent2"/>
          </a:effectRef>
          <a:fontRef idx="minor">
            <a:schemeClr val="dk1"/>
          </a:fontRef>
        </p:style>
        <p:txBody>
          <a:bodyPr vert="horz" lIns="91440" tIns="45720" rIns="91440" bIns="45720" rtlCol="0" anchor="ctr">
            <a:noAutofit/>
          </a:bodyPr>
          <a:lstStyle/>
          <a:p>
            <a:pPr marL="179388" indent="17463" algn="just">
              <a:buNone/>
            </a:pPr>
            <a:r>
              <a:rPr lang="es-ES" sz="2400" dirty="0"/>
              <a:t>El </a:t>
            </a:r>
            <a:r>
              <a:rPr lang="es-ES" sz="2400" b="1" dirty="0"/>
              <a:t>formato condicional en Excel</a:t>
            </a:r>
            <a:r>
              <a:rPr lang="es-ES" sz="2400" dirty="0"/>
              <a:t> es una manera de hacer que la herramienta aplique un formato especial para aquellas celdas que cumplen con ciertas condiciones. Por ejemplo, se puede utilizar el formato condicional para cambiar el color de las celdas que tienen un valor negativo.</a:t>
            </a:r>
            <a:endParaRPr lang="es-ES" sz="2400" dirty="0" smtClean="0">
              <a:solidFill>
                <a:srgbClr val="000000"/>
              </a:solidFill>
            </a:endParaRPr>
          </a:p>
        </p:txBody>
      </p:sp>
      <p:sp>
        <p:nvSpPr>
          <p:cNvPr id="7" name="1 Título"/>
          <p:cNvSpPr txBox="1">
            <a:spLocks/>
          </p:cNvSpPr>
          <p:nvPr/>
        </p:nvSpPr>
        <p:spPr>
          <a:xfrm>
            <a:off x="1274066" y="3763648"/>
            <a:ext cx="6840760" cy="2808312"/>
          </a:xfrm>
          <a:prstGeom prst="rect">
            <a:avLst/>
          </a:prstGeom>
          <a:solidFill>
            <a:srgbClr val="FCFBC1"/>
          </a:solidFill>
          <a:ln>
            <a:solidFill>
              <a:schemeClr val="accent5">
                <a:lumMod val="60000"/>
                <a:lumOff val="40000"/>
              </a:schemeClr>
            </a:solidFill>
          </a:ln>
        </p:spPr>
        <p:style>
          <a:lnRef idx="2">
            <a:schemeClr val="accent2"/>
          </a:lnRef>
          <a:fillRef idx="1">
            <a:schemeClr val="lt1"/>
          </a:fillRef>
          <a:effectRef idx="0">
            <a:schemeClr val="accent2"/>
          </a:effectRef>
          <a:fontRef idx="minor">
            <a:schemeClr val="dk1"/>
          </a:fontRef>
        </p:style>
        <p:txBody>
          <a:bodyPr vert="horz" lIns="91440" tIns="45720" rIns="91440" bIns="45720" rtlCol="0" anchor="ctr">
            <a:noAutofit/>
          </a:bodyPr>
          <a:lstStyle/>
          <a:p>
            <a:pPr marL="179388" indent="17463" algn="ctr">
              <a:buNone/>
            </a:pPr>
            <a:r>
              <a:rPr lang="es-ES" sz="2400" dirty="0" smtClean="0">
                <a:solidFill>
                  <a:srgbClr val="000000"/>
                </a:solidFill>
              </a:rPr>
              <a:t>La condición puede ser:</a:t>
            </a:r>
          </a:p>
          <a:p>
            <a:pPr marL="179388" indent="17463" algn="ctr">
              <a:buNone/>
            </a:pPr>
            <a:endParaRPr lang="es-ES" sz="2400" dirty="0" smtClean="0">
              <a:solidFill>
                <a:srgbClr val="000000"/>
              </a:solidFill>
            </a:endParaRPr>
          </a:p>
          <a:p>
            <a:pPr marL="1798638" indent="17463" defTabSz="584200">
              <a:buFont typeface="Arial" charset="0"/>
              <a:buChar char="•"/>
            </a:pPr>
            <a:r>
              <a:rPr lang="es-ES_tradnl" sz="2400" dirty="0" smtClean="0">
                <a:solidFill>
                  <a:schemeClr val="accent6">
                    <a:lumMod val="75000"/>
                  </a:schemeClr>
                </a:solidFill>
              </a:rPr>
              <a:t>  </a:t>
            </a:r>
            <a:r>
              <a:rPr lang="es-ES_tradnl" sz="2400" b="1" dirty="0" smtClean="0">
                <a:solidFill>
                  <a:schemeClr val="accent6">
                    <a:lumMod val="75000"/>
                  </a:schemeClr>
                </a:solidFill>
              </a:rPr>
              <a:t>Una expresión numérica.</a:t>
            </a:r>
            <a:endParaRPr lang="es-ES_tradnl" sz="2400" dirty="0" smtClean="0">
              <a:solidFill>
                <a:schemeClr val="accent6">
                  <a:lumMod val="75000"/>
                </a:schemeClr>
              </a:solidFill>
            </a:endParaRPr>
          </a:p>
          <a:p>
            <a:pPr marL="1798638" indent="17463" defTabSz="584200">
              <a:buFont typeface="Arial" charset="0"/>
              <a:buChar char="•"/>
            </a:pPr>
            <a:r>
              <a:rPr lang="es-ES_tradnl" sz="2400" dirty="0" smtClean="0">
                <a:solidFill>
                  <a:schemeClr val="accent6">
                    <a:lumMod val="75000"/>
                  </a:schemeClr>
                </a:solidFill>
              </a:rPr>
              <a:t>  </a:t>
            </a:r>
            <a:r>
              <a:rPr lang="es-ES_tradnl" sz="2400" b="1" dirty="0" smtClean="0">
                <a:solidFill>
                  <a:schemeClr val="accent6">
                    <a:lumMod val="75000"/>
                  </a:schemeClr>
                </a:solidFill>
              </a:rPr>
              <a:t>Un texto.</a:t>
            </a:r>
            <a:endParaRPr lang="es-ES_tradnl" sz="2400" dirty="0" smtClean="0">
              <a:solidFill>
                <a:schemeClr val="accent6">
                  <a:lumMod val="75000"/>
                </a:schemeClr>
              </a:solidFill>
            </a:endParaRPr>
          </a:p>
          <a:p>
            <a:pPr marL="1798638" indent="17463" defTabSz="584200">
              <a:buFont typeface="Arial" charset="0"/>
              <a:buChar char="•"/>
            </a:pPr>
            <a:r>
              <a:rPr lang="es-ES_tradnl" sz="2400" b="1" dirty="0" smtClean="0">
                <a:solidFill>
                  <a:schemeClr val="accent6">
                    <a:lumMod val="75000"/>
                  </a:schemeClr>
                </a:solidFill>
              </a:rPr>
              <a:t>  Una fórmula.</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571480"/>
            <a:ext cx="8472518" cy="5554683"/>
          </a:xfrm>
        </p:spPr>
        <p:txBody>
          <a:bodyPr/>
          <a:lstStyle/>
          <a:p>
            <a:pPr marL="342900" lvl="1" indent="-342900">
              <a:buFont typeface="Arial" pitchFamily="34" charset="0"/>
              <a:buChar char="•"/>
            </a:pPr>
            <a:r>
              <a:rPr lang="es-ES" sz="2400" dirty="0" smtClean="0"/>
              <a:t>Pulsa el botón Nueva regla. Selecciona la opción Aplicar únicamente a las celdas que contengan.</a:t>
            </a:r>
          </a:p>
          <a:p>
            <a:r>
              <a:rPr lang="es-ES" sz="2800" dirty="0" smtClean="0"/>
              <a:t>En la zona Editar una descripción de regla, selecciona la opción Entre y establece valor 0 para la celda inferior y valor 10 para la celda superior.</a:t>
            </a:r>
          </a:p>
          <a:p>
            <a:r>
              <a:rPr lang="es-ES" sz="2800" dirty="0" smtClean="0"/>
              <a:t>Pulsa el botón Formato y elige color azul para la fuente y estilo negrita.</a:t>
            </a:r>
          </a:p>
          <a:p>
            <a:r>
              <a:rPr lang="es-ES" sz="2800" dirty="0" smtClean="0"/>
              <a:t>Selecciona Aceptar en los dos últimos cuadros de diálogo abiertos.</a:t>
            </a:r>
          </a:p>
          <a:p>
            <a:pPr marL="342900" lvl="1" indent="-342900">
              <a:buFont typeface="Arial" pitchFamily="34" charset="0"/>
              <a:buChar char="•"/>
            </a:pPr>
            <a:endParaRPr lang="es-ES" sz="2400" dirty="0" smtClean="0"/>
          </a:p>
          <a:p>
            <a:endParaRPr lang="es-ES" dirty="0"/>
          </a:p>
        </p:txBody>
      </p:sp>
      <p:pic>
        <p:nvPicPr>
          <p:cNvPr id="5" name="Picture 3"/>
          <p:cNvPicPr>
            <a:picLocks noChangeAspect="1" noChangeArrowheads="1"/>
          </p:cNvPicPr>
          <p:nvPr/>
        </p:nvPicPr>
        <p:blipFill>
          <a:blip r:embed="rId2"/>
          <a:srcRect/>
          <a:stretch>
            <a:fillRect/>
          </a:stretch>
        </p:blipFill>
        <p:spPr bwMode="auto">
          <a:xfrm>
            <a:off x="857224" y="4714884"/>
            <a:ext cx="7247486" cy="1533526"/>
          </a:xfrm>
          <a:prstGeom prst="rect">
            <a:avLst/>
          </a:prstGeom>
          <a:noFill/>
          <a:ln w="9525">
            <a:noFill/>
            <a:miter lim="800000"/>
            <a:headEnd/>
            <a:tailEnd/>
          </a:ln>
          <a:effectLst/>
        </p:spPr>
      </p:pic>
      <p:sp>
        <p:nvSpPr>
          <p:cNvPr id="6" name="5 Marcador de número de diapositiva"/>
          <p:cNvSpPr>
            <a:spLocks noGrp="1"/>
          </p:cNvSpPr>
          <p:nvPr>
            <p:ph type="sldNum" sz="quarter" idx="12"/>
          </p:nvPr>
        </p:nvSpPr>
        <p:spPr/>
        <p:txBody>
          <a:bodyPr/>
          <a:lstStyle/>
          <a:p>
            <a:fld id="{453B5765-9E2E-4C4E-842E-3E4F8019314F}" type="slidenum">
              <a:rPr lang="es-ES" smtClean="0"/>
              <a:pPr/>
              <a:t>20</a:t>
            </a:fld>
            <a:endParaRPr lang="es-E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332656"/>
            <a:ext cx="8363272" cy="5793507"/>
          </a:xfrm>
        </p:spPr>
        <p:txBody>
          <a:bodyPr>
            <a:normAutofit/>
          </a:bodyPr>
          <a:lstStyle/>
          <a:p>
            <a:r>
              <a:rPr lang="es-ES" sz="2800" dirty="0" smtClean="0"/>
              <a:t>Haz clic en nueva regla. Selecciona la opción Aplicar únicamente a las celdas que contengan.</a:t>
            </a:r>
          </a:p>
          <a:p>
            <a:endParaRPr lang="es-ES" sz="2800" dirty="0" smtClean="0"/>
          </a:p>
          <a:p>
            <a:endParaRPr lang="es-ES" sz="2800" dirty="0" smtClean="0"/>
          </a:p>
          <a:p>
            <a:endParaRPr lang="es-ES" sz="2800" dirty="0" smtClean="0"/>
          </a:p>
          <a:p>
            <a:r>
              <a:rPr lang="es-ES" sz="2800" dirty="0" smtClean="0"/>
              <a:t>En la zona Editar una descripción de regla, selecciona la opción Mayor que y estable el valor 10.</a:t>
            </a:r>
          </a:p>
          <a:p>
            <a:r>
              <a:rPr lang="es-ES" sz="2800" dirty="0" smtClean="0"/>
              <a:t>Pulsa el botón Formato y elige color rojo para la fuente y estilo negrita.</a:t>
            </a:r>
          </a:p>
          <a:p>
            <a:r>
              <a:rPr lang="es-ES" sz="2800" dirty="0" smtClean="0"/>
              <a:t>Aceptamos.</a:t>
            </a:r>
          </a:p>
          <a:p>
            <a:endParaRPr lang="es-ES" sz="2800" dirty="0"/>
          </a:p>
        </p:txBody>
      </p:sp>
      <p:pic>
        <p:nvPicPr>
          <p:cNvPr id="4" name="Picture 4"/>
          <p:cNvPicPr>
            <a:picLocks noChangeAspect="1" noChangeArrowheads="1"/>
          </p:cNvPicPr>
          <p:nvPr/>
        </p:nvPicPr>
        <p:blipFill>
          <a:blip r:embed="rId2"/>
          <a:srcRect/>
          <a:stretch>
            <a:fillRect/>
          </a:stretch>
        </p:blipFill>
        <p:spPr bwMode="auto">
          <a:xfrm>
            <a:off x="928662" y="1285860"/>
            <a:ext cx="7539307" cy="1357322"/>
          </a:xfrm>
          <a:prstGeom prst="rect">
            <a:avLst/>
          </a:prstGeom>
          <a:noFill/>
          <a:ln w="9525">
            <a:noFill/>
            <a:miter lim="800000"/>
            <a:headEnd/>
            <a:tailEnd/>
          </a:ln>
          <a:effectLst/>
        </p:spPr>
      </p:pic>
      <p:sp>
        <p:nvSpPr>
          <p:cNvPr id="5" name="4 Marcador de número de diapositiva"/>
          <p:cNvSpPr>
            <a:spLocks noGrp="1"/>
          </p:cNvSpPr>
          <p:nvPr>
            <p:ph type="sldNum" sz="quarter" idx="12"/>
          </p:nvPr>
        </p:nvSpPr>
        <p:spPr/>
        <p:txBody>
          <a:bodyPr/>
          <a:lstStyle/>
          <a:p>
            <a:fld id="{453B5765-9E2E-4C4E-842E-3E4F8019314F}" type="slidenum">
              <a:rPr lang="es-ES" smtClean="0"/>
              <a:pPr/>
              <a:t>21</a:t>
            </a:fld>
            <a:endParaRPr lang="es-ES"/>
          </a:p>
        </p:txBody>
      </p:sp>
    </p:spTree>
    <p:extLst>
      <p:ext uri="{BB962C8B-B14F-4D97-AF65-F5344CB8AC3E}">
        <p14:creationId xmlns:p14="http://schemas.microsoft.com/office/powerpoint/2010/main" val="18837924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contenido"/>
          <p:cNvSpPr>
            <a:spLocks noGrp="1"/>
          </p:cNvSpPr>
          <p:nvPr>
            <p:ph idx="1"/>
          </p:nvPr>
        </p:nvSpPr>
        <p:spPr>
          <a:xfrm>
            <a:off x="357158" y="428604"/>
            <a:ext cx="8329642" cy="5697559"/>
          </a:xfrm>
        </p:spPr>
        <p:txBody>
          <a:bodyPr>
            <a:normAutofit/>
          </a:bodyPr>
          <a:lstStyle/>
          <a:p>
            <a:r>
              <a:rPr lang="es-ES" sz="2800" dirty="0" smtClean="0"/>
              <a:t>Como resultado en el cuadro de diálogo se muestran dos reglas:</a:t>
            </a:r>
          </a:p>
          <a:p>
            <a:endParaRPr lang="es-ES" sz="2800" dirty="0" smtClean="0"/>
          </a:p>
          <a:p>
            <a:endParaRPr lang="es-ES" sz="2800" dirty="0" smtClean="0"/>
          </a:p>
          <a:p>
            <a:endParaRPr lang="es-ES" sz="2800" dirty="0" smtClean="0"/>
          </a:p>
          <a:p>
            <a:endParaRPr lang="es-ES" sz="2800" dirty="0" smtClean="0"/>
          </a:p>
          <a:p>
            <a:endParaRPr lang="es-ES" sz="2800" dirty="0" smtClean="0"/>
          </a:p>
          <a:p>
            <a:r>
              <a:rPr lang="es-ES" sz="2800" dirty="0" smtClean="0"/>
              <a:t>Aceptamos y el resultado será:</a:t>
            </a:r>
          </a:p>
          <a:p>
            <a:endParaRPr lang="es-ES" sz="2800" dirty="0" smtClean="0"/>
          </a:p>
          <a:p>
            <a:endParaRPr lang="es-ES" sz="2800" dirty="0"/>
          </a:p>
        </p:txBody>
      </p:sp>
      <p:pic>
        <p:nvPicPr>
          <p:cNvPr id="10" name="Picture 2"/>
          <p:cNvPicPr>
            <a:picLocks noChangeAspect="1" noChangeArrowheads="1"/>
          </p:cNvPicPr>
          <p:nvPr/>
        </p:nvPicPr>
        <p:blipFill>
          <a:blip r:embed="rId2"/>
          <a:srcRect/>
          <a:stretch>
            <a:fillRect/>
          </a:stretch>
        </p:blipFill>
        <p:spPr bwMode="auto">
          <a:xfrm>
            <a:off x="928662" y="1714488"/>
            <a:ext cx="8001056" cy="2000264"/>
          </a:xfrm>
          <a:prstGeom prst="rect">
            <a:avLst/>
          </a:prstGeom>
          <a:noFill/>
          <a:ln w="9525">
            <a:noFill/>
            <a:miter lim="800000"/>
            <a:headEnd/>
            <a:tailEnd/>
          </a:ln>
          <a:effectLst/>
        </p:spPr>
      </p:pic>
      <p:pic>
        <p:nvPicPr>
          <p:cNvPr id="11" name="Picture 3"/>
          <p:cNvPicPr>
            <a:picLocks noChangeAspect="1" noChangeArrowheads="1"/>
          </p:cNvPicPr>
          <p:nvPr/>
        </p:nvPicPr>
        <p:blipFill>
          <a:blip r:embed="rId3"/>
          <a:srcRect/>
          <a:stretch>
            <a:fillRect/>
          </a:stretch>
        </p:blipFill>
        <p:spPr bwMode="auto">
          <a:xfrm>
            <a:off x="5357818" y="4143380"/>
            <a:ext cx="2143140" cy="2273466"/>
          </a:xfrm>
          <a:prstGeom prst="rect">
            <a:avLst/>
          </a:prstGeom>
          <a:noFill/>
          <a:ln w="9525">
            <a:noFill/>
            <a:miter lim="800000"/>
            <a:headEnd/>
            <a:tailEnd/>
          </a:ln>
          <a:effectLst/>
        </p:spPr>
      </p:pic>
      <p:sp>
        <p:nvSpPr>
          <p:cNvPr id="12" name="11 Marcador de número de diapositiva"/>
          <p:cNvSpPr>
            <a:spLocks noGrp="1"/>
          </p:cNvSpPr>
          <p:nvPr>
            <p:ph type="sldNum" sz="quarter" idx="12"/>
          </p:nvPr>
        </p:nvSpPr>
        <p:spPr/>
        <p:txBody>
          <a:bodyPr/>
          <a:lstStyle/>
          <a:p>
            <a:fld id="{453B5765-9E2E-4C4E-842E-3E4F8019314F}" type="slidenum">
              <a:rPr lang="es-ES" smtClean="0"/>
              <a:pPr/>
              <a:t>22</a:t>
            </a:fld>
            <a:endParaRPr lang="es-E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90066"/>
          </a:xfrm>
        </p:spPr>
        <p:txBody>
          <a:bodyPr>
            <a:normAutofit/>
          </a:bodyPr>
          <a:lstStyle/>
          <a:p>
            <a:pPr algn="l"/>
            <a:r>
              <a:rPr lang="es-ES" sz="2400" b="1" dirty="0" smtClean="0"/>
              <a:t>Borra reglas de celdas.</a:t>
            </a:r>
            <a:endParaRPr lang="es-ES" sz="2400" b="1" dirty="0"/>
          </a:p>
        </p:txBody>
      </p:sp>
      <p:sp>
        <p:nvSpPr>
          <p:cNvPr id="3" name="2 Marcador de contenido"/>
          <p:cNvSpPr>
            <a:spLocks noGrp="1"/>
          </p:cNvSpPr>
          <p:nvPr>
            <p:ph idx="1"/>
          </p:nvPr>
        </p:nvSpPr>
        <p:spPr>
          <a:xfrm>
            <a:off x="179512" y="908720"/>
            <a:ext cx="8507288" cy="5217443"/>
          </a:xfrm>
        </p:spPr>
        <p:txBody>
          <a:bodyPr>
            <a:normAutofit/>
          </a:bodyPr>
          <a:lstStyle/>
          <a:p>
            <a:r>
              <a:rPr lang="es-ES" sz="2800" dirty="0" smtClean="0"/>
              <a:t>Elimina la regla establecida en la columna Población:</a:t>
            </a:r>
          </a:p>
          <a:p>
            <a:pPr lvl="1"/>
            <a:r>
              <a:rPr lang="es-ES" sz="2400" dirty="0" smtClean="0"/>
              <a:t>Selecciona la columna Población, excepto la cabecera y activa la ficha Inicio.</a:t>
            </a:r>
          </a:p>
          <a:p>
            <a:pPr lvl="1"/>
            <a:r>
              <a:rPr lang="es-ES" sz="2400" dirty="0" smtClean="0"/>
              <a:t>Pulsa el </a:t>
            </a:r>
            <a:r>
              <a:rPr lang="es-ES" sz="2400" smtClean="0"/>
              <a:t>botón Formato </a:t>
            </a:r>
            <a:r>
              <a:rPr lang="es-ES" sz="2400" dirty="0" smtClean="0"/>
              <a:t>condicional.</a:t>
            </a:r>
          </a:p>
          <a:p>
            <a:pPr lvl="1"/>
            <a:r>
              <a:rPr lang="es-ES" sz="2400" dirty="0" smtClean="0"/>
              <a:t>Apunta a la opción Borrar reglas y elige Borrar reglas de las celdas seleccionadas.</a:t>
            </a:r>
            <a:endParaRPr lang="es-ES" sz="2400" dirty="0"/>
          </a:p>
        </p:txBody>
      </p:sp>
      <p:pic>
        <p:nvPicPr>
          <p:cNvPr id="4" name="Picture 4"/>
          <p:cNvPicPr>
            <a:picLocks noChangeAspect="1" noChangeArrowheads="1"/>
          </p:cNvPicPr>
          <p:nvPr/>
        </p:nvPicPr>
        <p:blipFill>
          <a:blip r:embed="rId2"/>
          <a:srcRect/>
          <a:stretch>
            <a:fillRect/>
          </a:stretch>
        </p:blipFill>
        <p:spPr bwMode="auto">
          <a:xfrm>
            <a:off x="3214678" y="3429000"/>
            <a:ext cx="5095875" cy="3009900"/>
          </a:xfrm>
          <a:prstGeom prst="rect">
            <a:avLst/>
          </a:prstGeom>
          <a:noFill/>
          <a:ln w="9525">
            <a:noFill/>
            <a:miter lim="800000"/>
            <a:headEnd/>
            <a:tailEnd/>
          </a:ln>
          <a:effectLst/>
        </p:spPr>
      </p:pic>
      <p:sp>
        <p:nvSpPr>
          <p:cNvPr id="5" name="4 Marcador de número de diapositiva"/>
          <p:cNvSpPr>
            <a:spLocks noGrp="1"/>
          </p:cNvSpPr>
          <p:nvPr>
            <p:ph type="sldNum" sz="quarter" idx="12"/>
          </p:nvPr>
        </p:nvSpPr>
        <p:spPr/>
        <p:txBody>
          <a:bodyPr/>
          <a:lstStyle/>
          <a:p>
            <a:fld id="{453B5765-9E2E-4C4E-842E-3E4F8019314F}" type="slidenum">
              <a:rPr lang="es-ES" smtClean="0"/>
              <a:pPr/>
              <a:t>23</a:t>
            </a:fld>
            <a:endParaRPr lang="es-ES"/>
          </a:p>
        </p:txBody>
      </p:sp>
    </p:spTree>
    <p:extLst>
      <p:ext uri="{BB962C8B-B14F-4D97-AF65-F5344CB8AC3E}">
        <p14:creationId xmlns:p14="http://schemas.microsoft.com/office/powerpoint/2010/main" val="939721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800" b="1" dirty="0" smtClean="0"/>
              <a:t>¿Cómo se aplica el formato condicional?</a:t>
            </a:r>
            <a:br>
              <a:rPr lang="es-ES" sz="2800" b="1" dirty="0" smtClean="0"/>
            </a:br>
            <a:endParaRPr lang="es-ES" sz="2800" b="1" dirty="0"/>
          </a:p>
        </p:txBody>
      </p:sp>
      <p:sp>
        <p:nvSpPr>
          <p:cNvPr id="3" name="2 Marcador de contenido"/>
          <p:cNvSpPr>
            <a:spLocks noGrp="1"/>
          </p:cNvSpPr>
          <p:nvPr>
            <p:ph idx="1"/>
          </p:nvPr>
        </p:nvSpPr>
        <p:spPr/>
        <p:txBody>
          <a:bodyPr>
            <a:normAutofit/>
          </a:bodyPr>
          <a:lstStyle/>
          <a:p>
            <a:r>
              <a:rPr lang="es-ES" sz="2800" dirty="0" smtClean="0"/>
              <a:t>Debemos  seleccionar las celdas a las que se les aplicará el formato condicional y después hacer clic en el comando </a:t>
            </a:r>
            <a:r>
              <a:rPr lang="es-ES" sz="2800" b="1" dirty="0" smtClean="0"/>
              <a:t>Formato condicional</a:t>
            </a:r>
            <a:r>
              <a:rPr lang="es-ES" sz="2800" dirty="0" smtClean="0"/>
              <a:t> que aparece en el grupo Estilos de la ficha Inicio.</a:t>
            </a:r>
          </a:p>
          <a:p>
            <a:r>
              <a:rPr lang="es-ES" sz="2800" dirty="0" smtClean="0"/>
              <a:t>El formato se aplicará para aquellas celdas que cumplan con cierta condición o regla.</a:t>
            </a:r>
          </a:p>
          <a:p>
            <a:endParaRPr lang="es-ES" sz="2800" dirty="0"/>
          </a:p>
        </p:txBody>
      </p:sp>
      <p:sp>
        <p:nvSpPr>
          <p:cNvPr id="4" name="3 Marcador de número de diapositiva"/>
          <p:cNvSpPr>
            <a:spLocks noGrp="1"/>
          </p:cNvSpPr>
          <p:nvPr>
            <p:ph type="sldNum" sz="quarter" idx="12"/>
          </p:nvPr>
        </p:nvSpPr>
        <p:spPr/>
        <p:txBody>
          <a:bodyPr/>
          <a:lstStyle/>
          <a:p>
            <a:fld id="{453B5765-9E2E-4C4E-842E-3E4F8019314F}" type="slidenum">
              <a:rPr lang="es-ES" smtClean="0"/>
              <a:pPr/>
              <a:t>3</a:t>
            </a:fld>
            <a:endParaRPr lang="es-E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214290"/>
            <a:ext cx="8329642" cy="5911873"/>
          </a:xfrm>
        </p:spPr>
        <p:txBody>
          <a:bodyPr>
            <a:normAutofit/>
          </a:bodyPr>
          <a:lstStyle/>
          <a:p>
            <a:r>
              <a:rPr lang="es-ES" sz="2800" dirty="0" smtClean="0"/>
              <a:t>Las reglas que se crean para los formatos condicionales se pueden dividir en dos grandes grupos:</a:t>
            </a:r>
          </a:p>
          <a:p>
            <a:r>
              <a:rPr lang="es-ES" sz="2800" b="1" dirty="0" smtClean="0"/>
              <a:t>Reglas basadas en valores de celda</a:t>
            </a:r>
            <a:r>
              <a:rPr lang="es-ES" sz="2800" dirty="0" smtClean="0"/>
              <a:t>: Estas reglas se basan en el mismo valor de la celda (Mayor que, Menor que, Igual a, Entre, etc.).</a:t>
            </a:r>
          </a:p>
          <a:p>
            <a:r>
              <a:rPr lang="es-ES" sz="2800" b="1" dirty="0" smtClean="0"/>
              <a:t>Reglas basadas en fórmulas</a:t>
            </a:r>
            <a:r>
              <a:rPr lang="es-ES" sz="2800" dirty="0" smtClean="0"/>
              <a:t>: Estas reglas ofrecen mayor flexibilidad porque puedes aplicar un formato especial utilizando una fórmula donde podrás aplicar una lógica más compleja. Por lo mismo es un poco más complicado de aprender, pero una vez que lo hagas seré muy intuitivo de utilizar.</a:t>
            </a:r>
            <a:endParaRPr lang="es-ES" sz="2800" dirty="0"/>
          </a:p>
        </p:txBody>
      </p:sp>
      <p:sp>
        <p:nvSpPr>
          <p:cNvPr id="4" name="3 Marcador de número de diapositiva"/>
          <p:cNvSpPr>
            <a:spLocks noGrp="1"/>
          </p:cNvSpPr>
          <p:nvPr>
            <p:ph type="sldNum" sz="quarter" idx="12"/>
          </p:nvPr>
        </p:nvSpPr>
        <p:spPr/>
        <p:txBody>
          <a:bodyPr/>
          <a:lstStyle/>
          <a:p>
            <a:fld id="{453B5765-9E2E-4C4E-842E-3E4F8019314F}" type="slidenum">
              <a:rPr lang="es-ES" smtClean="0"/>
              <a:pPr/>
              <a:t>4</a:t>
            </a:fld>
            <a:endParaRPr lang="es-E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C:\Users\Administración\Documents\McGRAW-HILL\GRADO MEDIO 2013\MATERIAL PARA ENVIAR\UNIDAD 6\Imágenes\Imágenes unidad 6\Fig. 6.24 Reglas establecidas.PNG"/>
          <p:cNvPicPr>
            <a:picLocks noChangeAspect="1" noChangeArrowheads="1"/>
          </p:cNvPicPr>
          <p:nvPr/>
        </p:nvPicPr>
        <p:blipFill>
          <a:blip r:embed="rId2" cstate="print"/>
          <a:srcRect/>
          <a:stretch>
            <a:fillRect/>
          </a:stretch>
        </p:blipFill>
        <p:spPr bwMode="auto">
          <a:xfrm>
            <a:off x="2195736" y="1700808"/>
            <a:ext cx="4081705" cy="1421308"/>
          </a:xfrm>
          <a:prstGeom prst="rect">
            <a:avLst/>
          </a:prstGeom>
          <a:noFill/>
        </p:spPr>
      </p:pic>
      <p:sp>
        <p:nvSpPr>
          <p:cNvPr id="4" name="3 Marcador de número de diapositiva"/>
          <p:cNvSpPr>
            <a:spLocks noGrp="1"/>
          </p:cNvSpPr>
          <p:nvPr>
            <p:ph type="sldNum" sz="quarter" idx="11"/>
          </p:nvPr>
        </p:nvSpPr>
        <p:spPr/>
        <p:txBody>
          <a:bodyPr/>
          <a:lstStyle/>
          <a:p>
            <a:pPr>
              <a:defRPr/>
            </a:pPr>
            <a:fld id="{FDEF4D27-C4FD-48D9-AEBA-18835535CD60}" type="slidenum">
              <a:rPr lang="en-US" altLang="es-ES" smtClean="0"/>
              <a:pPr>
                <a:defRPr/>
              </a:pPr>
              <a:t>5</a:t>
            </a:fld>
            <a:endParaRPr lang="en-US" altLang="es-ES" dirty="0"/>
          </a:p>
        </p:txBody>
      </p:sp>
      <p:sp>
        <p:nvSpPr>
          <p:cNvPr id="10" name="9 CuadroTexto"/>
          <p:cNvSpPr txBox="1"/>
          <p:nvPr/>
        </p:nvSpPr>
        <p:spPr>
          <a:xfrm>
            <a:off x="611560" y="3573016"/>
            <a:ext cx="1656184" cy="400110"/>
          </a:xfrm>
          <a:prstGeom prst="rect">
            <a:avLst/>
          </a:prstGeom>
          <a:solidFill>
            <a:schemeClr val="accent5"/>
          </a:solidFill>
          <a:ln>
            <a:solidFill>
              <a:schemeClr val="accent1"/>
            </a:solidFill>
          </a:ln>
        </p:spPr>
        <p:txBody>
          <a:bodyPr wrap="square" rtlCol="0">
            <a:spAutoFit/>
          </a:bodyPr>
          <a:lstStyle/>
          <a:p>
            <a:pPr algn="ctr"/>
            <a:r>
              <a:rPr lang="es-ES_tradnl" sz="2000" b="1" dirty="0" smtClean="0">
                <a:solidFill>
                  <a:schemeClr val="bg1"/>
                </a:solidFill>
              </a:rPr>
              <a:t>Condición 1</a:t>
            </a:r>
            <a:endParaRPr lang="es-ES" sz="2000" b="1" dirty="0">
              <a:solidFill>
                <a:schemeClr val="bg1"/>
              </a:solidFill>
            </a:endParaRPr>
          </a:p>
        </p:txBody>
      </p:sp>
      <p:sp>
        <p:nvSpPr>
          <p:cNvPr id="20" name="19 CuadroTexto"/>
          <p:cNvSpPr txBox="1"/>
          <p:nvPr/>
        </p:nvSpPr>
        <p:spPr>
          <a:xfrm>
            <a:off x="6300192" y="2996952"/>
            <a:ext cx="2304256" cy="1015663"/>
          </a:xfrm>
          <a:prstGeom prst="rect">
            <a:avLst/>
          </a:prstGeom>
          <a:solidFill>
            <a:schemeClr val="accent5"/>
          </a:solidFill>
          <a:ln w="28575">
            <a:solidFill>
              <a:schemeClr val="accent1"/>
            </a:solidFill>
          </a:ln>
        </p:spPr>
        <p:txBody>
          <a:bodyPr wrap="square" rtlCol="0">
            <a:spAutoFit/>
          </a:bodyPr>
          <a:lstStyle/>
          <a:p>
            <a:pPr algn="ctr"/>
            <a:r>
              <a:rPr lang="es-ES_tradnl" sz="2000" b="1" dirty="0" smtClean="0">
                <a:solidFill>
                  <a:schemeClr val="bg1"/>
                </a:solidFill>
              </a:rPr>
              <a:t>Formato a adoptar si se cumple la condición 1.</a:t>
            </a:r>
            <a:endParaRPr lang="es-ES" sz="2000" b="1" dirty="0">
              <a:solidFill>
                <a:schemeClr val="bg1"/>
              </a:solidFill>
            </a:endParaRPr>
          </a:p>
        </p:txBody>
      </p:sp>
      <p:sp>
        <p:nvSpPr>
          <p:cNvPr id="18" name="1 Título"/>
          <p:cNvSpPr>
            <a:spLocks noGrp="1"/>
          </p:cNvSpPr>
          <p:nvPr>
            <p:ph type="title"/>
          </p:nvPr>
        </p:nvSpPr>
        <p:spPr>
          <a:xfrm>
            <a:off x="1619672" y="836712"/>
            <a:ext cx="6408712" cy="539750"/>
          </a:xfrm>
        </p:spPr>
        <p:txBody>
          <a:bodyPr>
            <a:noAutofit/>
          </a:bodyPr>
          <a:lstStyle/>
          <a:p>
            <a:pPr algn="ctr" eaLnBrk="1" hangingPunct="1">
              <a:spcBef>
                <a:spcPct val="20000"/>
              </a:spcBef>
            </a:pPr>
            <a:r>
              <a:rPr lang="es-ES" sz="3200" b="1" kern="1200" dirty="0" smtClean="0">
                <a:solidFill>
                  <a:schemeClr val="accent5"/>
                </a:solidFill>
                <a:latin typeface="+mn-lt"/>
                <a:ea typeface="+mn-ea"/>
                <a:cs typeface="+mn-cs"/>
              </a:rPr>
              <a:t>Ejemplos de formatos condicionales </a:t>
            </a:r>
            <a:endParaRPr lang="es-ES" sz="3200" b="1" kern="1200" dirty="0">
              <a:solidFill>
                <a:schemeClr val="accent5"/>
              </a:solidFill>
              <a:latin typeface="+mn-lt"/>
              <a:ea typeface="+mn-ea"/>
              <a:cs typeface="+mn-cs"/>
            </a:endParaRPr>
          </a:p>
        </p:txBody>
      </p:sp>
      <p:cxnSp>
        <p:nvCxnSpPr>
          <p:cNvPr id="29" name="28 Forma"/>
          <p:cNvCxnSpPr/>
          <p:nvPr/>
        </p:nvCxnSpPr>
        <p:spPr bwMode="auto">
          <a:xfrm rot="5400000" flipH="1" flipV="1">
            <a:off x="1259632" y="2636912"/>
            <a:ext cx="1008112" cy="864096"/>
          </a:xfrm>
          <a:prstGeom prst="bentConnector3">
            <a:avLst>
              <a:gd name="adj1" fmla="val 100556"/>
            </a:avLst>
          </a:prstGeom>
          <a:noFill/>
          <a:ln w="38100">
            <a:solidFill>
              <a:srgbClr val="FF0000"/>
            </a:solidFill>
            <a:prstDash val="sysDot"/>
            <a:tailEnd type="arrow"/>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1" name="28 Forma"/>
          <p:cNvCxnSpPr/>
          <p:nvPr/>
        </p:nvCxnSpPr>
        <p:spPr bwMode="auto">
          <a:xfrm rot="10800000">
            <a:off x="6300192" y="2564904"/>
            <a:ext cx="1080120" cy="432048"/>
          </a:xfrm>
          <a:prstGeom prst="bentConnector3">
            <a:avLst>
              <a:gd name="adj1" fmla="val -1349"/>
            </a:avLst>
          </a:prstGeom>
          <a:noFill/>
          <a:ln w="38100">
            <a:solidFill>
              <a:srgbClr val="FF0000"/>
            </a:solidFill>
            <a:prstDash val="sysDot"/>
            <a:tailEnd type="arrow"/>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11 Elipse"/>
          <p:cNvSpPr/>
          <p:nvPr/>
        </p:nvSpPr>
        <p:spPr bwMode="auto">
          <a:xfrm>
            <a:off x="827584" y="1844824"/>
            <a:ext cx="469900" cy="393700"/>
          </a:xfrm>
          <a:prstGeom prst="ellipse">
            <a:avLst/>
          </a:prstGeom>
          <a:solidFill>
            <a:schemeClr val="bg1">
              <a:lumMod val="95000"/>
            </a:schemeClr>
          </a:solidFill>
          <a:ln w="38100">
            <a:solidFill>
              <a:schemeClr val="accent1">
                <a:lumMod val="60000"/>
                <a:lumOff val="40000"/>
              </a:schemeClr>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R="0" algn="ctr" defTabSz="914400" rtl="0" eaLnBrk="1" fontAlgn="base" latinLnBrk="0" hangingPunct="1">
              <a:lnSpc>
                <a:spcPct val="100000"/>
              </a:lnSpc>
              <a:spcBef>
                <a:spcPct val="0"/>
              </a:spcBef>
              <a:spcAft>
                <a:spcPct val="0"/>
              </a:spcAft>
              <a:buClrTx/>
              <a:buSzTx/>
              <a:buFontTx/>
              <a:buNone/>
              <a:tabLst/>
            </a:pPr>
            <a:r>
              <a:rPr kumimoji="0" lang="es-ES_tradnl" sz="1800" b="1" i="0" u="none" strike="noStrike" cap="none" normalizeH="0" baseline="0" dirty="0" smtClean="0">
                <a:ln>
                  <a:noFill/>
                </a:ln>
                <a:solidFill>
                  <a:srgbClr val="FF0000"/>
                </a:solidFill>
                <a:effectLst/>
                <a:latin typeface="Arial" charset="0"/>
              </a:rPr>
              <a:t>1</a:t>
            </a:r>
            <a:endParaRPr kumimoji="0" lang="es-ES" sz="1800" b="1" i="0" u="none" strike="noStrike" cap="none" normalizeH="0" baseline="0" dirty="0" smtClean="0">
              <a:ln>
                <a:noFill/>
              </a:ln>
              <a:solidFill>
                <a:srgbClr val="FF0000"/>
              </a:solidFill>
              <a:effectLst/>
              <a:latin typeface="Arial" charset="0"/>
            </a:endParaRPr>
          </a:p>
        </p:txBody>
      </p:sp>
      <p:sp>
        <p:nvSpPr>
          <p:cNvPr id="22" name="21 CuadroTexto"/>
          <p:cNvSpPr txBox="1"/>
          <p:nvPr/>
        </p:nvSpPr>
        <p:spPr>
          <a:xfrm>
            <a:off x="2483768" y="4509120"/>
            <a:ext cx="1656184" cy="400110"/>
          </a:xfrm>
          <a:prstGeom prst="rect">
            <a:avLst/>
          </a:prstGeom>
          <a:solidFill>
            <a:schemeClr val="accent5"/>
          </a:solidFill>
          <a:ln>
            <a:solidFill>
              <a:schemeClr val="accent1"/>
            </a:solidFill>
          </a:ln>
        </p:spPr>
        <p:txBody>
          <a:bodyPr wrap="square" rtlCol="0">
            <a:spAutoFit/>
          </a:bodyPr>
          <a:lstStyle/>
          <a:p>
            <a:pPr algn="ctr"/>
            <a:r>
              <a:rPr lang="es-ES_tradnl" sz="2000" b="1" dirty="0" smtClean="0">
                <a:solidFill>
                  <a:schemeClr val="bg1"/>
                </a:solidFill>
              </a:rPr>
              <a:t>Condición 2</a:t>
            </a:r>
            <a:endParaRPr lang="es-ES" sz="2000" b="1" dirty="0">
              <a:solidFill>
                <a:schemeClr val="bg1"/>
              </a:solidFill>
            </a:endParaRPr>
          </a:p>
        </p:txBody>
      </p:sp>
      <p:cxnSp>
        <p:nvCxnSpPr>
          <p:cNvPr id="28" name="27 Conector recto de flecha"/>
          <p:cNvCxnSpPr/>
          <p:nvPr/>
        </p:nvCxnSpPr>
        <p:spPr>
          <a:xfrm flipV="1">
            <a:off x="3347864" y="3068960"/>
            <a:ext cx="0" cy="1368152"/>
          </a:xfrm>
          <a:prstGeom prst="straightConnector1">
            <a:avLst/>
          </a:prstGeom>
          <a:noFill/>
          <a:ln w="38100">
            <a:solidFill>
              <a:srgbClr val="FF0000"/>
            </a:solidFill>
            <a:prstDash val="sysDot"/>
            <a:tailEnd type="arrow"/>
          </a:ln>
          <a:effectLst/>
        </p:spPr>
      </p:cxnSp>
      <p:sp>
        <p:nvSpPr>
          <p:cNvPr id="30" name="29 CuadroTexto"/>
          <p:cNvSpPr txBox="1"/>
          <p:nvPr/>
        </p:nvSpPr>
        <p:spPr>
          <a:xfrm>
            <a:off x="4644008" y="4221088"/>
            <a:ext cx="2304256" cy="1015663"/>
          </a:xfrm>
          <a:prstGeom prst="rect">
            <a:avLst/>
          </a:prstGeom>
          <a:solidFill>
            <a:schemeClr val="accent5"/>
          </a:solidFill>
          <a:ln w="28575">
            <a:solidFill>
              <a:schemeClr val="accent1"/>
            </a:solidFill>
          </a:ln>
        </p:spPr>
        <p:txBody>
          <a:bodyPr wrap="square" rtlCol="0">
            <a:spAutoFit/>
          </a:bodyPr>
          <a:lstStyle/>
          <a:p>
            <a:pPr algn="ctr"/>
            <a:r>
              <a:rPr lang="es-ES_tradnl" sz="2000" b="1" dirty="0" smtClean="0">
                <a:solidFill>
                  <a:schemeClr val="bg1"/>
                </a:solidFill>
              </a:rPr>
              <a:t>Formato a adoptar si se cumple la condición 2.</a:t>
            </a:r>
            <a:endParaRPr lang="es-ES" sz="2000" b="1" dirty="0">
              <a:solidFill>
                <a:schemeClr val="bg1"/>
              </a:solidFill>
            </a:endParaRPr>
          </a:p>
        </p:txBody>
      </p:sp>
      <p:cxnSp>
        <p:nvCxnSpPr>
          <p:cNvPr id="31" name="30 Conector recto de flecha"/>
          <p:cNvCxnSpPr/>
          <p:nvPr/>
        </p:nvCxnSpPr>
        <p:spPr>
          <a:xfrm flipV="1">
            <a:off x="5364088" y="3068960"/>
            <a:ext cx="0" cy="1080120"/>
          </a:xfrm>
          <a:prstGeom prst="straightConnector1">
            <a:avLst/>
          </a:prstGeom>
          <a:noFill/>
          <a:ln w="38100">
            <a:solidFill>
              <a:srgbClr val="FF0000"/>
            </a:solidFill>
            <a:prstDash val="sysDot"/>
            <a:tailEnd type="arrow"/>
          </a:ln>
          <a:effectLst/>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Elipse"/>
          <p:cNvSpPr/>
          <p:nvPr/>
        </p:nvSpPr>
        <p:spPr bwMode="auto">
          <a:xfrm>
            <a:off x="827584" y="1340768"/>
            <a:ext cx="469900" cy="393700"/>
          </a:xfrm>
          <a:prstGeom prst="ellipse">
            <a:avLst/>
          </a:prstGeom>
          <a:solidFill>
            <a:schemeClr val="bg1">
              <a:lumMod val="95000"/>
            </a:schemeClr>
          </a:solidFill>
          <a:ln w="38100">
            <a:solidFill>
              <a:schemeClr val="accent1">
                <a:lumMod val="60000"/>
                <a:lumOff val="40000"/>
              </a:schemeClr>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R="0" algn="ctr" defTabSz="914400" rtl="0" eaLnBrk="1" fontAlgn="base" latinLnBrk="0" hangingPunct="1">
              <a:lnSpc>
                <a:spcPct val="100000"/>
              </a:lnSpc>
              <a:spcBef>
                <a:spcPct val="0"/>
              </a:spcBef>
              <a:spcAft>
                <a:spcPct val="0"/>
              </a:spcAft>
              <a:buClrTx/>
              <a:buSzTx/>
              <a:buFontTx/>
              <a:buNone/>
              <a:tabLst/>
            </a:pPr>
            <a:r>
              <a:rPr lang="es-ES_tradnl" b="1" dirty="0" smtClean="0">
                <a:solidFill>
                  <a:srgbClr val="FF0000"/>
                </a:solidFill>
                <a:latin typeface="Arial" charset="0"/>
              </a:rPr>
              <a:t>2</a:t>
            </a:r>
            <a:endParaRPr kumimoji="0" lang="es-ES" sz="1800" b="1" i="0" u="none" strike="noStrike" cap="none" normalizeH="0" baseline="0" dirty="0" smtClean="0">
              <a:ln>
                <a:noFill/>
              </a:ln>
              <a:solidFill>
                <a:srgbClr val="FF0000"/>
              </a:solidFill>
              <a:effectLst/>
              <a:latin typeface="Arial" charset="0"/>
            </a:endParaRPr>
          </a:p>
        </p:txBody>
      </p:sp>
      <p:sp>
        <p:nvSpPr>
          <p:cNvPr id="5" name="4 CuadroTexto"/>
          <p:cNvSpPr txBox="1"/>
          <p:nvPr/>
        </p:nvSpPr>
        <p:spPr>
          <a:xfrm>
            <a:off x="1547664" y="1196752"/>
            <a:ext cx="3240360" cy="707886"/>
          </a:xfrm>
          <a:prstGeom prst="rect">
            <a:avLst/>
          </a:prstGeom>
          <a:solidFill>
            <a:srgbClr val="FCFBC1"/>
          </a:solidFill>
          <a:ln>
            <a:solidFill>
              <a:schemeClr val="accent6">
                <a:lumMod val="75000"/>
              </a:schemeClr>
            </a:solidFill>
          </a:ln>
        </p:spPr>
        <p:txBody>
          <a:bodyPr wrap="square" rtlCol="0">
            <a:spAutoFit/>
          </a:bodyPr>
          <a:lstStyle/>
          <a:p>
            <a:pPr algn="ctr"/>
            <a:r>
              <a:rPr lang="es-ES_tradnl" sz="2000" b="1" dirty="0" smtClean="0">
                <a:solidFill>
                  <a:schemeClr val="accent5"/>
                </a:solidFill>
              </a:rPr>
              <a:t>Reglas superiores e inferiores</a:t>
            </a:r>
            <a:endParaRPr lang="es-ES" sz="2000" b="1" dirty="0">
              <a:solidFill>
                <a:schemeClr val="accent5"/>
              </a:solidFill>
            </a:endParaRPr>
          </a:p>
        </p:txBody>
      </p:sp>
      <p:sp>
        <p:nvSpPr>
          <p:cNvPr id="6" name="5 Rectángulo redondeado"/>
          <p:cNvSpPr/>
          <p:nvPr/>
        </p:nvSpPr>
        <p:spPr>
          <a:xfrm>
            <a:off x="5148064" y="1124744"/>
            <a:ext cx="3240360" cy="2016224"/>
          </a:xfrm>
          <a:prstGeom prst="roundRect">
            <a:avLst/>
          </a:prstGeom>
          <a:solidFill>
            <a:srgbClr val="E8F4F8"/>
          </a:solidFill>
          <a:ln w="19050">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charset="0"/>
              <a:buChar char="•"/>
            </a:pPr>
            <a:r>
              <a:rPr lang="es-ES_tradnl" dirty="0" smtClean="0">
                <a:solidFill>
                  <a:schemeClr val="tx1"/>
                </a:solidFill>
              </a:rPr>
              <a:t> 10% mejores…</a:t>
            </a:r>
          </a:p>
          <a:p>
            <a:pPr>
              <a:buFont typeface="Arial" charset="0"/>
              <a:buChar char="•"/>
            </a:pPr>
            <a:r>
              <a:rPr lang="es-ES_tradnl" dirty="0" smtClean="0">
                <a:solidFill>
                  <a:schemeClr val="tx1"/>
                </a:solidFill>
              </a:rPr>
              <a:t> 10% peores…</a:t>
            </a:r>
          </a:p>
          <a:p>
            <a:pPr>
              <a:buFont typeface="Arial" charset="0"/>
              <a:buChar char="•"/>
            </a:pPr>
            <a:r>
              <a:rPr lang="es-ES_tradnl" dirty="0" smtClean="0">
                <a:solidFill>
                  <a:schemeClr val="tx1"/>
                </a:solidFill>
              </a:rPr>
              <a:t> Por debajo del promedio…</a:t>
            </a:r>
          </a:p>
          <a:p>
            <a:pPr>
              <a:buFont typeface="Arial" charset="0"/>
              <a:buChar char="•"/>
            </a:pPr>
            <a:r>
              <a:rPr lang="es-ES_tradnl" dirty="0" smtClean="0">
                <a:solidFill>
                  <a:schemeClr val="tx1"/>
                </a:solidFill>
              </a:rPr>
              <a:t> Por encima del promedio…</a:t>
            </a:r>
          </a:p>
          <a:p>
            <a:pPr>
              <a:buFont typeface="Arial" charset="0"/>
              <a:buChar char="•"/>
            </a:pPr>
            <a:r>
              <a:rPr lang="es-ES_tradnl" dirty="0" smtClean="0">
                <a:solidFill>
                  <a:schemeClr val="tx1"/>
                </a:solidFill>
              </a:rPr>
              <a:t> 10 mejores…</a:t>
            </a:r>
          </a:p>
          <a:p>
            <a:pPr>
              <a:buFont typeface="Arial" charset="0"/>
              <a:buChar char="•"/>
            </a:pPr>
            <a:r>
              <a:rPr lang="es-ES_tradnl" dirty="0" smtClean="0">
                <a:solidFill>
                  <a:schemeClr val="tx1"/>
                </a:solidFill>
              </a:rPr>
              <a:t> 10 inferiores…</a:t>
            </a:r>
            <a:endParaRPr lang="es-ES" dirty="0">
              <a:solidFill>
                <a:schemeClr val="tx1"/>
              </a:solidFill>
            </a:endParaRPr>
          </a:p>
        </p:txBody>
      </p:sp>
      <p:sp>
        <p:nvSpPr>
          <p:cNvPr id="7" name="6 Elipse"/>
          <p:cNvSpPr/>
          <p:nvPr/>
        </p:nvSpPr>
        <p:spPr bwMode="auto">
          <a:xfrm>
            <a:off x="827584" y="2996952"/>
            <a:ext cx="469900" cy="393700"/>
          </a:xfrm>
          <a:prstGeom prst="ellipse">
            <a:avLst/>
          </a:prstGeom>
          <a:solidFill>
            <a:schemeClr val="bg1">
              <a:lumMod val="95000"/>
            </a:schemeClr>
          </a:solidFill>
          <a:ln w="38100">
            <a:solidFill>
              <a:schemeClr val="accent1">
                <a:lumMod val="60000"/>
                <a:lumOff val="40000"/>
              </a:schemeClr>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R="0" algn="ctr" defTabSz="914400" rtl="0" eaLnBrk="1" fontAlgn="base" latinLnBrk="0" hangingPunct="1">
              <a:lnSpc>
                <a:spcPct val="100000"/>
              </a:lnSpc>
              <a:spcBef>
                <a:spcPct val="0"/>
              </a:spcBef>
              <a:spcAft>
                <a:spcPct val="0"/>
              </a:spcAft>
              <a:buClrTx/>
              <a:buSzTx/>
              <a:buFontTx/>
              <a:buNone/>
              <a:tabLst/>
            </a:pPr>
            <a:r>
              <a:rPr lang="es-ES_tradnl" b="1" dirty="0" smtClean="0">
                <a:solidFill>
                  <a:srgbClr val="FF0000"/>
                </a:solidFill>
                <a:latin typeface="Arial" charset="0"/>
              </a:rPr>
              <a:t>3</a:t>
            </a:r>
            <a:endParaRPr kumimoji="0" lang="es-ES" sz="1800" b="1" i="0" u="none" strike="noStrike" cap="none" normalizeH="0" baseline="0" dirty="0" smtClean="0">
              <a:ln>
                <a:noFill/>
              </a:ln>
              <a:solidFill>
                <a:srgbClr val="FF0000"/>
              </a:solidFill>
              <a:effectLst/>
              <a:latin typeface="Arial" charset="0"/>
            </a:endParaRPr>
          </a:p>
        </p:txBody>
      </p:sp>
      <p:sp>
        <p:nvSpPr>
          <p:cNvPr id="8" name="7 CuadroTexto"/>
          <p:cNvSpPr txBox="1"/>
          <p:nvPr/>
        </p:nvSpPr>
        <p:spPr>
          <a:xfrm>
            <a:off x="1547664" y="2996952"/>
            <a:ext cx="3240360" cy="400110"/>
          </a:xfrm>
          <a:prstGeom prst="rect">
            <a:avLst/>
          </a:prstGeom>
          <a:solidFill>
            <a:srgbClr val="FCFBC1"/>
          </a:solidFill>
          <a:ln>
            <a:solidFill>
              <a:schemeClr val="accent6">
                <a:lumMod val="75000"/>
              </a:schemeClr>
            </a:solidFill>
          </a:ln>
        </p:spPr>
        <p:txBody>
          <a:bodyPr wrap="square" rtlCol="0">
            <a:spAutoFit/>
          </a:bodyPr>
          <a:lstStyle/>
          <a:p>
            <a:pPr algn="ctr"/>
            <a:r>
              <a:rPr lang="es-ES_tradnl" sz="2000" b="1" dirty="0" smtClean="0">
                <a:solidFill>
                  <a:schemeClr val="accent5"/>
                </a:solidFill>
              </a:rPr>
              <a:t>Resaltar reglas de celdas</a:t>
            </a:r>
            <a:endParaRPr lang="es-ES" sz="2000" b="1" dirty="0">
              <a:solidFill>
                <a:schemeClr val="accent5"/>
              </a:solidFill>
            </a:endParaRPr>
          </a:p>
        </p:txBody>
      </p:sp>
      <p:sp>
        <p:nvSpPr>
          <p:cNvPr id="9" name="8 Rectángulo redondeado"/>
          <p:cNvSpPr/>
          <p:nvPr/>
        </p:nvSpPr>
        <p:spPr>
          <a:xfrm>
            <a:off x="3563888" y="3645024"/>
            <a:ext cx="3240360" cy="2664296"/>
          </a:xfrm>
          <a:prstGeom prst="roundRect">
            <a:avLst/>
          </a:prstGeom>
          <a:solidFill>
            <a:srgbClr val="E8F4F8"/>
          </a:solidFill>
          <a:ln w="19050">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charset="0"/>
              <a:buChar char="•"/>
            </a:pPr>
            <a:r>
              <a:rPr lang="es-ES_tradnl" dirty="0" smtClean="0">
                <a:solidFill>
                  <a:schemeClr val="tx1"/>
                </a:solidFill>
              </a:rPr>
              <a:t>Texto que contiene…</a:t>
            </a:r>
          </a:p>
          <a:p>
            <a:pPr>
              <a:buFont typeface="Arial" charset="0"/>
              <a:buChar char="•"/>
            </a:pPr>
            <a:r>
              <a:rPr lang="es-ES_tradnl" dirty="0" smtClean="0">
                <a:solidFill>
                  <a:schemeClr val="tx1"/>
                </a:solidFill>
              </a:rPr>
              <a:t>Una fecha…</a:t>
            </a:r>
          </a:p>
          <a:p>
            <a:pPr>
              <a:buFont typeface="Arial" charset="0"/>
              <a:buChar char="•"/>
            </a:pPr>
            <a:r>
              <a:rPr lang="es-ES_tradnl" dirty="0" smtClean="0">
                <a:solidFill>
                  <a:schemeClr val="tx1"/>
                </a:solidFill>
              </a:rPr>
              <a:t> Es mayor que…</a:t>
            </a:r>
          </a:p>
          <a:p>
            <a:pPr>
              <a:buFont typeface="Arial" charset="0"/>
              <a:buChar char="•"/>
            </a:pPr>
            <a:r>
              <a:rPr lang="es-ES_tradnl" dirty="0" smtClean="0">
                <a:solidFill>
                  <a:schemeClr val="tx1"/>
                </a:solidFill>
              </a:rPr>
              <a:t> Es menor que…</a:t>
            </a:r>
          </a:p>
          <a:p>
            <a:pPr>
              <a:buFont typeface="Arial" charset="0"/>
              <a:buChar char="•"/>
            </a:pPr>
            <a:r>
              <a:rPr lang="es-ES_tradnl" dirty="0" smtClean="0">
                <a:solidFill>
                  <a:schemeClr val="tx1"/>
                </a:solidFill>
              </a:rPr>
              <a:t> 10 mejores…</a:t>
            </a:r>
          </a:p>
          <a:p>
            <a:pPr>
              <a:buFont typeface="Arial" charset="0"/>
              <a:buChar char="•"/>
            </a:pPr>
            <a:r>
              <a:rPr lang="es-ES_tradnl" dirty="0" smtClean="0">
                <a:solidFill>
                  <a:schemeClr val="tx1"/>
                </a:solidFill>
              </a:rPr>
              <a:t> 10 inferiores…</a:t>
            </a:r>
          </a:p>
          <a:p>
            <a:pPr>
              <a:buFont typeface="Arial" charset="0"/>
              <a:buChar char="•"/>
            </a:pPr>
            <a:r>
              <a:rPr lang="es-ES_tradnl" dirty="0" smtClean="0">
                <a:solidFill>
                  <a:schemeClr val="tx1"/>
                </a:solidFill>
              </a:rPr>
              <a:t> Entre…</a:t>
            </a:r>
          </a:p>
          <a:p>
            <a:pPr>
              <a:buFont typeface="Arial" charset="0"/>
              <a:buChar char="•"/>
            </a:pPr>
            <a:r>
              <a:rPr lang="es-ES_tradnl" dirty="0" smtClean="0">
                <a:solidFill>
                  <a:schemeClr val="tx1"/>
                </a:solidFill>
              </a:rPr>
              <a:t> Es igual a…</a:t>
            </a:r>
            <a:endParaRPr lang="es-ES" dirty="0">
              <a:solidFill>
                <a:schemeClr val="tx1"/>
              </a:solidFill>
            </a:endParaRPr>
          </a:p>
        </p:txBody>
      </p:sp>
      <p:cxnSp>
        <p:nvCxnSpPr>
          <p:cNvPr id="10" name="28 Forma"/>
          <p:cNvCxnSpPr/>
          <p:nvPr/>
        </p:nvCxnSpPr>
        <p:spPr bwMode="auto">
          <a:xfrm rot="16200000" flipH="1">
            <a:off x="2555776" y="3645024"/>
            <a:ext cx="1152128" cy="864096"/>
          </a:xfrm>
          <a:prstGeom prst="bentConnector3">
            <a:avLst>
              <a:gd name="adj1" fmla="val 99441"/>
            </a:avLst>
          </a:prstGeom>
          <a:noFill/>
          <a:ln w="38100">
            <a:solidFill>
              <a:schemeClr val="accent6">
                <a:lumMod val="75000"/>
              </a:schemeClr>
            </a:solidFill>
            <a:prstDash val="sysDot"/>
            <a:tailEnd type="arrow"/>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28 Forma"/>
          <p:cNvCxnSpPr/>
          <p:nvPr/>
        </p:nvCxnSpPr>
        <p:spPr bwMode="auto">
          <a:xfrm>
            <a:off x="3419872" y="1916832"/>
            <a:ext cx="1728192" cy="144016"/>
          </a:xfrm>
          <a:prstGeom prst="bentConnector3">
            <a:avLst>
              <a:gd name="adj1" fmla="val 559"/>
            </a:avLst>
          </a:prstGeom>
          <a:noFill/>
          <a:ln w="38100">
            <a:solidFill>
              <a:schemeClr val="accent6">
                <a:lumMod val="75000"/>
              </a:schemeClr>
            </a:solidFill>
            <a:prstDash val="sysDot"/>
            <a:tailEnd type="arrow"/>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10 Marcador de número de diapositiva"/>
          <p:cNvSpPr>
            <a:spLocks noGrp="1"/>
          </p:cNvSpPr>
          <p:nvPr>
            <p:ph type="sldNum" sz="quarter" idx="12"/>
          </p:nvPr>
        </p:nvSpPr>
        <p:spPr/>
        <p:txBody>
          <a:bodyPr/>
          <a:lstStyle/>
          <a:p>
            <a:fld id="{453B5765-9E2E-4C4E-842E-3E4F8019314F}" type="slidenum">
              <a:rPr lang="es-ES" smtClean="0"/>
              <a:pPr/>
              <a:t>6</a:t>
            </a:fld>
            <a:endParaRPr lang="es-E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Elipse"/>
          <p:cNvSpPr/>
          <p:nvPr/>
        </p:nvSpPr>
        <p:spPr bwMode="auto">
          <a:xfrm>
            <a:off x="683568" y="1268760"/>
            <a:ext cx="469900" cy="393700"/>
          </a:xfrm>
          <a:prstGeom prst="ellipse">
            <a:avLst/>
          </a:prstGeom>
          <a:solidFill>
            <a:schemeClr val="bg1">
              <a:lumMod val="95000"/>
            </a:schemeClr>
          </a:solidFill>
          <a:ln w="38100">
            <a:solidFill>
              <a:schemeClr val="accent1">
                <a:lumMod val="60000"/>
                <a:lumOff val="40000"/>
              </a:schemeClr>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R="0" algn="ctr" defTabSz="914400" rtl="0" eaLnBrk="1" fontAlgn="base" latinLnBrk="0" hangingPunct="1">
              <a:lnSpc>
                <a:spcPct val="100000"/>
              </a:lnSpc>
              <a:spcBef>
                <a:spcPct val="0"/>
              </a:spcBef>
              <a:spcAft>
                <a:spcPct val="0"/>
              </a:spcAft>
              <a:buClrTx/>
              <a:buSzTx/>
              <a:buFontTx/>
              <a:buNone/>
              <a:tabLst/>
            </a:pPr>
            <a:r>
              <a:rPr lang="es-ES_tradnl" b="1" dirty="0" smtClean="0">
                <a:solidFill>
                  <a:srgbClr val="FF0000"/>
                </a:solidFill>
                <a:latin typeface="Arial" charset="0"/>
              </a:rPr>
              <a:t>4</a:t>
            </a:r>
            <a:endParaRPr kumimoji="0" lang="es-ES" sz="1800" b="1" i="0" u="none" strike="noStrike" cap="none" normalizeH="0" baseline="0" dirty="0" smtClean="0">
              <a:ln>
                <a:noFill/>
              </a:ln>
              <a:solidFill>
                <a:srgbClr val="FF0000"/>
              </a:solidFill>
              <a:effectLst/>
              <a:latin typeface="Arial" charset="0"/>
            </a:endParaRPr>
          </a:p>
        </p:txBody>
      </p:sp>
      <p:pic>
        <p:nvPicPr>
          <p:cNvPr id="2050" name="Picture 2"/>
          <p:cNvPicPr>
            <a:picLocks noChangeAspect="1" noChangeArrowheads="1"/>
          </p:cNvPicPr>
          <p:nvPr/>
        </p:nvPicPr>
        <p:blipFill>
          <a:blip r:embed="rId2" cstate="print"/>
          <a:srcRect/>
          <a:stretch>
            <a:fillRect/>
          </a:stretch>
        </p:blipFill>
        <p:spPr bwMode="auto">
          <a:xfrm>
            <a:off x="6012160" y="1556792"/>
            <a:ext cx="2111499" cy="1687077"/>
          </a:xfrm>
          <a:prstGeom prst="rect">
            <a:avLst/>
          </a:prstGeom>
          <a:noFill/>
          <a:ln w="9525">
            <a:solidFill>
              <a:schemeClr val="accent5">
                <a:lumMod val="60000"/>
                <a:lumOff val="40000"/>
              </a:schemeClr>
            </a:solidFill>
            <a:miter lim="800000"/>
            <a:headEnd/>
            <a:tailEnd/>
          </a:ln>
        </p:spPr>
      </p:pic>
      <p:pic>
        <p:nvPicPr>
          <p:cNvPr id="7" name="6 Imagen"/>
          <p:cNvPicPr/>
          <p:nvPr/>
        </p:nvPicPr>
        <p:blipFill>
          <a:blip r:embed="rId3" cstate="print"/>
          <a:srcRect l="56261" t="5643" r="17460" b="44827"/>
          <a:stretch>
            <a:fillRect/>
          </a:stretch>
        </p:blipFill>
        <p:spPr bwMode="auto">
          <a:xfrm>
            <a:off x="1475656" y="1844824"/>
            <a:ext cx="3168352" cy="3600400"/>
          </a:xfrm>
          <a:prstGeom prst="rect">
            <a:avLst/>
          </a:prstGeom>
          <a:noFill/>
          <a:ln w="9525">
            <a:solidFill>
              <a:schemeClr val="accent5">
                <a:lumMod val="60000"/>
                <a:lumOff val="40000"/>
              </a:schemeClr>
            </a:solidFill>
            <a:miter lim="800000"/>
            <a:headEnd/>
            <a:tailEnd/>
          </a:ln>
        </p:spPr>
      </p:pic>
      <p:sp>
        <p:nvSpPr>
          <p:cNvPr id="8" name="7 CuadroTexto"/>
          <p:cNvSpPr txBox="1"/>
          <p:nvPr/>
        </p:nvSpPr>
        <p:spPr>
          <a:xfrm>
            <a:off x="1475656" y="1268760"/>
            <a:ext cx="2520280" cy="400110"/>
          </a:xfrm>
          <a:prstGeom prst="rect">
            <a:avLst/>
          </a:prstGeom>
          <a:solidFill>
            <a:srgbClr val="FCFBC1"/>
          </a:solidFill>
          <a:ln>
            <a:solidFill>
              <a:schemeClr val="accent6">
                <a:lumMod val="75000"/>
              </a:schemeClr>
            </a:solidFill>
          </a:ln>
        </p:spPr>
        <p:txBody>
          <a:bodyPr wrap="square" rtlCol="0">
            <a:spAutoFit/>
          </a:bodyPr>
          <a:lstStyle/>
          <a:p>
            <a:pPr algn="ctr"/>
            <a:r>
              <a:rPr lang="es-ES_tradnl" sz="2000" b="1" dirty="0" smtClean="0">
                <a:solidFill>
                  <a:schemeClr val="accent5"/>
                </a:solidFill>
              </a:rPr>
              <a:t>Barras de datos</a:t>
            </a:r>
            <a:endParaRPr lang="es-ES" sz="2000" b="1" dirty="0">
              <a:solidFill>
                <a:schemeClr val="accent5"/>
              </a:solidFill>
            </a:endParaRPr>
          </a:p>
        </p:txBody>
      </p:sp>
      <p:sp>
        <p:nvSpPr>
          <p:cNvPr id="9" name="8 CuadroTexto"/>
          <p:cNvSpPr txBox="1"/>
          <p:nvPr/>
        </p:nvSpPr>
        <p:spPr>
          <a:xfrm>
            <a:off x="5796136" y="4005064"/>
            <a:ext cx="2520280" cy="707886"/>
          </a:xfrm>
          <a:prstGeom prst="rect">
            <a:avLst/>
          </a:prstGeom>
          <a:solidFill>
            <a:srgbClr val="FCFBC1"/>
          </a:solidFill>
          <a:ln>
            <a:solidFill>
              <a:schemeClr val="accent6">
                <a:lumMod val="75000"/>
              </a:schemeClr>
            </a:solidFill>
          </a:ln>
        </p:spPr>
        <p:txBody>
          <a:bodyPr wrap="square" rtlCol="0">
            <a:spAutoFit/>
          </a:bodyPr>
          <a:lstStyle/>
          <a:p>
            <a:pPr algn="ctr"/>
            <a:r>
              <a:rPr lang="es-ES_tradnl" sz="2000" dirty="0" smtClean="0"/>
              <a:t>A mayor valor, mayor barra.</a:t>
            </a:r>
            <a:endParaRPr lang="es-ES" sz="2000" dirty="0"/>
          </a:p>
        </p:txBody>
      </p:sp>
      <p:cxnSp>
        <p:nvCxnSpPr>
          <p:cNvPr id="11" name="10 Conector recto de flecha"/>
          <p:cNvCxnSpPr/>
          <p:nvPr/>
        </p:nvCxnSpPr>
        <p:spPr>
          <a:xfrm>
            <a:off x="4716016" y="4437112"/>
            <a:ext cx="936104" cy="0"/>
          </a:xfrm>
          <a:prstGeom prst="straightConnector1">
            <a:avLst/>
          </a:prstGeom>
          <a:ln w="28575">
            <a:solidFill>
              <a:schemeClr val="accent5"/>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a:stCxn id="9" idx="0"/>
            <a:endCxn id="2050" idx="2"/>
          </p:cNvCxnSpPr>
          <p:nvPr/>
        </p:nvCxnSpPr>
        <p:spPr>
          <a:xfrm flipV="1">
            <a:off x="7056276" y="3243869"/>
            <a:ext cx="11634" cy="761195"/>
          </a:xfrm>
          <a:prstGeom prst="straightConnector1">
            <a:avLst/>
          </a:prstGeom>
          <a:ln w="28575">
            <a:solidFill>
              <a:schemeClr val="accent5"/>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0" name="9 Marcador de número de diapositiva"/>
          <p:cNvSpPr>
            <a:spLocks noGrp="1"/>
          </p:cNvSpPr>
          <p:nvPr>
            <p:ph type="sldNum" sz="quarter" idx="12"/>
          </p:nvPr>
        </p:nvSpPr>
        <p:spPr/>
        <p:txBody>
          <a:bodyPr/>
          <a:lstStyle/>
          <a:p>
            <a:fld id="{453B5765-9E2E-4C4E-842E-3E4F8019314F}" type="slidenum">
              <a:rPr lang="es-ES" smtClean="0"/>
              <a:pPr/>
              <a:t>7</a:t>
            </a:fld>
            <a:endParaRPr lang="es-E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257" y="260648"/>
            <a:ext cx="8229600" cy="562074"/>
          </a:xfrm>
        </p:spPr>
        <p:txBody>
          <a:bodyPr>
            <a:normAutofit/>
          </a:bodyPr>
          <a:lstStyle/>
          <a:p>
            <a:r>
              <a:rPr lang="es-ES" sz="2800" b="1" dirty="0" smtClean="0"/>
              <a:t>Resaltar celdas con formato condicional</a:t>
            </a:r>
            <a:endParaRPr lang="es-ES" sz="2800" b="1" dirty="0"/>
          </a:p>
        </p:txBody>
      </p:sp>
      <p:sp>
        <p:nvSpPr>
          <p:cNvPr id="3" name="Marcador de contenido 2"/>
          <p:cNvSpPr>
            <a:spLocks noGrp="1"/>
          </p:cNvSpPr>
          <p:nvPr>
            <p:ph idx="1"/>
          </p:nvPr>
        </p:nvSpPr>
        <p:spPr>
          <a:xfrm>
            <a:off x="467544" y="822722"/>
            <a:ext cx="8352928" cy="5630614"/>
          </a:xfrm>
        </p:spPr>
        <p:txBody>
          <a:bodyPr>
            <a:normAutofit/>
          </a:bodyPr>
          <a:lstStyle/>
          <a:p>
            <a:r>
              <a:rPr lang="es-ES" sz="2800" dirty="0" smtClean="0"/>
              <a:t>Para acceder: inicio / Formato condicional</a:t>
            </a:r>
          </a:p>
          <a:p>
            <a:endParaRPr lang="es-ES" sz="2800" dirty="0"/>
          </a:p>
          <a:p>
            <a:endParaRPr lang="es-ES" sz="2800" dirty="0" smtClean="0"/>
          </a:p>
          <a:p>
            <a:endParaRPr lang="es-ES" sz="2800" dirty="0"/>
          </a:p>
          <a:p>
            <a:endParaRPr lang="es-ES" sz="2800" dirty="0" smtClean="0"/>
          </a:p>
          <a:p>
            <a:endParaRPr lang="es-ES" sz="2800" dirty="0"/>
          </a:p>
          <a:p>
            <a:endParaRPr lang="es-ES" sz="2800" dirty="0" smtClean="0"/>
          </a:p>
          <a:p>
            <a:endParaRPr lang="es-ES" sz="2800" dirty="0"/>
          </a:p>
          <a:p>
            <a:endParaRPr lang="es-ES" sz="2800" dirty="0" smtClean="0"/>
          </a:p>
          <a:p>
            <a:endParaRPr lang="es-ES" sz="2800" dirty="0"/>
          </a:p>
          <a:p>
            <a:endParaRPr lang="es-ES" sz="2800" dirty="0" smtClean="0"/>
          </a:p>
        </p:txBody>
      </p:sp>
      <p:sp>
        <p:nvSpPr>
          <p:cNvPr id="4" name="Marcador de número de diapositiva 3"/>
          <p:cNvSpPr>
            <a:spLocks noGrp="1"/>
          </p:cNvSpPr>
          <p:nvPr>
            <p:ph type="sldNum" sz="quarter" idx="12"/>
          </p:nvPr>
        </p:nvSpPr>
        <p:spPr/>
        <p:txBody>
          <a:bodyPr/>
          <a:lstStyle/>
          <a:p>
            <a:fld id="{453B5765-9E2E-4C4E-842E-3E4F8019314F}" type="slidenum">
              <a:rPr lang="es-ES" smtClean="0"/>
              <a:pPr/>
              <a:t>8</a:t>
            </a:fld>
            <a:endParaRPr lang="es-ES"/>
          </a:p>
        </p:txBody>
      </p:sp>
      <p:pic>
        <p:nvPicPr>
          <p:cNvPr id="5" name="Marcador de contenido 4"/>
          <p:cNvPicPr>
            <a:picLocks noChangeAspect="1"/>
          </p:cNvPicPr>
          <p:nvPr/>
        </p:nvPicPr>
        <p:blipFill>
          <a:blip r:embed="rId2"/>
          <a:stretch>
            <a:fillRect/>
          </a:stretch>
        </p:blipFill>
        <p:spPr>
          <a:xfrm>
            <a:off x="4019335" y="1628800"/>
            <a:ext cx="4833755" cy="4276452"/>
          </a:xfrm>
          <a:prstGeom prst="rect">
            <a:avLst/>
          </a:prstGeom>
        </p:spPr>
      </p:pic>
      <p:sp>
        <p:nvSpPr>
          <p:cNvPr id="6" name="Marcador de contenido 5"/>
          <p:cNvSpPr txBox="1">
            <a:spLocks/>
          </p:cNvSpPr>
          <p:nvPr/>
        </p:nvSpPr>
        <p:spPr>
          <a:xfrm>
            <a:off x="323528" y="1384796"/>
            <a:ext cx="3672408" cy="5068540"/>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ES" dirty="0" smtClean="0"/>
              <a:t>Esta opción de menú nos dará la oportunidad de destacar celdas que cumplan con la </a:t>
            </a:r>
            <a:r>
              <a:rPr lang="es-ES" b="1" dirty="0" smtClean="0"/>
              <a:t>regla de formato condicional</a:t>
            </a:r>
            <a:r>
              <a:rPr lang="es-ES" dirty="0" smtClean="0"/>
              <a:t> especificada. Cada opción muestra su propio cuadro de diálogo solicitando los argumentos necesarios para crear la regla.</a:t>
            </a:r>
          </a:p>
          <a:p>
            <a:endParaRPr lang="es-ES" sz="2000" dirty="0"/>
          </a:p>
        </p:txBody>
      </p:sp>
    </p:spTree>
    <p:extLst>
      <p:ext uri="{BB962C8B-B14F-4D97-AF65-F5344CB8AC3E}">
        <p14:creationId xmlns:p14="http://schemas.microsoft.com/office/powerpoint/2010/main" val="1995925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634082"/>
          </a:xfrm>
        </p:spPr>
        <p:txBody>
          <a:bodyPr>
            <a:noAutofit/>
          </a:bodyPr>
          <a:lstStyle/>
          <a:p>
            <a:r>
              <a:rPr lang="es-ES" sz="2400" b="1" dirty="0"/>
              <a:t>Reglas de formato condicional</a:t>
            </a:r>
            <a:br>
              <a:rPr lang="es-ES" sz="2400" b="1" dirty="0"/>
            </a:br>
            <a:endParaRPr lang="es-ES" sz="2400" dirty="0"/>
          </a:p>
        </p:txBody>
      </p:sp>
      <p:sp>
        <p:nvSpPr>
          <p:cNvPr id="4" name="Marcador de número de diapositiva 3"/>
          <p:cNvSpPr>
            <a:spLocks noGrp="1"/>
          </p:cNvSpPr>
          <p:nvPr>
            <p:ph type="sldNum" sz="quarter" idx="12"/>
          </p:nvPr>
        </p:nvSpPr>
        <p:spPr/>
        <p:txBody>
          <a:bodyPr/>
          <a:lstStyle/>
          <a:p>
            <a:fld id="{453B5765-9E2E-4C4E-842E-3E4F8019314F}" type="slidenum">
              <a:rPr lang="es-ES" smtClean="0"/>
              <a:pPr/>
              <a:t>9</a:t>
            </a:fld>
            <a:endParaRPr lang="es-ES"/>
          </a:p>
        </p:txBody>
      </p:sp>
      <p:sp>
        <p:nvSpPr>
          <p:cNvPr id="6" name="Marcador de contenido 5"/>
          <p:cNvSpPr>
            <a:spLocks noGrp="1"/>
          </p:cNvSpPr>
          <p:nvPr>
            <p:ph idx="1"/>
          </p:nvPr>
        </p:nvSpPr>
        <p:spPr>
          <a:xfrm>
            <a:off x="457200" y="836712"/>
            <a:ext cx="8229600" cy="5289451"/>
          </a:xfrm>
        </p:spPr>
        <p:txBody>
          <a:bodyPr/>
          <a:lstStyle/>
          <a:p>
            <a:r>
              <a:rPr lang="es-ES" sz="2000" dirty="0"/>
              <a:t>La opción </a:t>
            </a:r>
            <a:r>
              <a:rPr lang="es-ES" sz="2000" i="1" dirty="0"/>
              <a:t>Es mayor que</a:t>
            </a:r>
            <a:r>
              <a:rPr lang="es-ES" sz="2000" dirty="0"/>
              <a:t> muestra el siguiente cuadro de diálogo</a:t>
            </a:r>
            <a:r>
              <a:rPr lang="es-ES" sz="2000" dirty="0" smtClean="0"/>
              <a:t>:</a:t>
            </a:r>
          </a:p>
          <a:p>
            <a:endParaRPr lang="es-ES" sz="2000" dirty="0"/>
          </a:p>
          <a:p>
            <a:endParaRPr lang="es-ES" sz="2000" dirty="0" smtClean="0"/>
          </a:p>
          <a:p>
            <a:endParaRPr lang="es-ES" sz="2000" dirty="0"/>
          </a:p>
          <a:p>
            <a:endParaRPr lang="es-ES" sz="2000" dirty="0" smtClean="0"/>
          </a:p>
          <a:p>
            <a:endParaRPr lang="es-ES" sz="2000" dirty="0"/>
          </a:p>
          <a:p>
            <a:endParaRPr lang="es-ES" sz="2000" dirty="0" smtClean="0"/>
          </a:p>
          <a:p>
            <a:r>
              <a:rPr lang="es-ES" sz="2000" dirty="0"/>
              <a:t>En el primer cuadro de texto deberás colocar un número a partir del cual se aplicará el formato especificado. Para este ejemplo coloqué el número 50 en la caja de texto, dejé el formato predeterminado y el resultado fue el siguiente</a:t>
            </a:r>
          </a:p>
        </p:txBody>
      </p:sp>
      <p:pic>
        <p:nvPicPr>
          <p:cNvPr id="7" name="Marcador de contenido 4"/>
          <p:cNvPicPr>
            <a:picLocks noChangeAspect="1"/>
          </p:cNvPicPr>
          <p:nvPr/>
        </p:nvPicPr>
        <p:blipFill>
          <a:blip r:embed="rId2"/>
          <a:stretch>
            <a:fillRect/>
          </a:stretch>
        </p:blipFill>
        <p:spPr>
          <a:xfrm>
            <a:off x="1763688" y="1481744"/>
            <a:ext cx="6690626" cy="1731232"/>
          </a:xfrm>
          <a:prstGeom prst="rect">
            <a:avLst/>
          </a:prstGeom>
        </p:spPr>
      </p:pic>
      <p:pic>
        <p:nvPicPr>
          <p:cNvPr id="8" name="Marcador de contenido 6"/>
          <p:cNvPicPr>
            <a:picLocks noChangeAspect="1"/>
          </p:cNvPicPr>
          <p:nvPr/>
        </p:nvPicPr>
        <p:blipFill>
          <a:blip r:embed="rId3"/>
          <a:stretch>
            <a:fillRect/>
          </a:stretch>
        </p:blipFill>
        <p:spPr>
          <a:xfrm>
            <a:off x="1115616" y="4839020"/>
            <a:ext cx="5915025" cy="1285875"/>
          </a:xfrm>
          <a:prstGeom prst="rect">
            <a:avLst/>
          </a:prstGeom>
        </p:spPr>
      </p:pic>
    </p:spTree>
    <p:extLst>
      <p:ext uri="{BB962C8B-B14F-4D97-AF65-F5344CB8AC3E}">
        <p14:creationId xmlns:p14="http://schemas.microsoft.com/office/powerpoint/2010/main" val="259230657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TotalTime>
  <Words>930</Words>
  <Application>Microsoft Office PowerPoint</Application>
  <PresentationFormat>Presentación en pantalla (4:3)</PresentationFormat>
  <Paragraphs>152</Paragraphs>
  <Slides>23</Slides>
  <Notes>1</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Tema de Office</vt:lpstr>
      <vt:lpstr> Ofimática y proceso de la información  </vt:lpstr>
      <vt:lpstr>¿Qué es el formato condicional?</vt:lpstr>
      <vt:lpstr>¿Cómo se aplica el formato condicional? </vt:lpstr>
      <vt:lpstr>Presentación de PowerPoint</vt:lpstr>
      <vt:lpstr>Ejemplos de formatos condicionales </vt:lpstr>
      <vt:lpstr>Presentación de PowerPoint</vt:lpstr>
      <vt:lpstr>Presentación de PowerPoint</vt:lpstr>
      <vt:lpstr>Resaltar celdas con formato condicional</vt:lpstr>
      <vt:lpstr>Reglas de formato condicional </vt:lpstr>
      <vt:lpstr>Presentación de PowerPoint</vt:lpstr>
      <vt:lpstr>Presentación de PowerPoint</vt:lpstr>
      <vt:lpstr>Presentación de PowerPoint</vt:lpstr>
      <vt:lpstr>Aplicar formato condicional a valores duplicados o valores únicos </vt:lpstr>
      <vt:lpstr>Presentación de PowerPoint</vt:lpstr>
      <vt:lpstr>Presentación de PowerPoint</vt:lpstr>
      <vt:lpstr>Presentación de PowerPoint</vt:lpstr>
      <vt:lpstr>Aplicar formatos condicionales</vt:lpstr>
      <vt:lpstr>Presentación de PowerPoint</vt:lpstr>
      <vt:lpstr>Administra varias reglas de celdas.</vt:lpstr>
      <vt:lpstr>Presentación de PowerPoint</vt:lpstr>
      <vt:lpstr>Presentación de PowerPoint</vt:lpstr>
      <vt:lpstr>Presentación de PowerPoint</vt:lpstr>
      <vt:lpstr>Borra reglas de celdas.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Paqui</dc:creator>
  <cp:lastModifiedBy>Garcia Penas, Oliva</cp:lastModifiedBy>
  <cp:revision>48</cp:revision>
  <dcterms:created xsi:type="dcterms:W3CDTF">2014-04-19T16:49:18Z</dcterms:created>
  <dcterms:modified xsi:type="dcterms:W3CDTF">2017-10-16T10:49:50Z</dcterms:modified>
</cp:coreProperties>
</file>