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335" r:id="rId8"/>
    <p:sldId id="263" r:id="rId9"/>
    <p:sldId id="336" r:id="rId10"/>
    <p:sldId id="383" r:id="rId11"/>
    <p:sldId id="384" r:id="rId12"/>
    <p:sldId id="271" r:id="rId13"/>
    <p:sldId id="385" r:id="rId14"/>
    <p:sldId id="273" r:id="rId15"/>
    <p:sldId id="274" r:id="rId16"/>
    <p:sldId id="275" r:id="rId17"/>
    <p:sldId id="338" r:id="rId18"/>
    <p:sldId id="279" r:id="rId19"/>
    <p:sldId id="280" r:id="rId20"/>
    <p:sldId id="386" r:id="rId21"/>
    <p:sldId id="340" r:id="rId22"/>
    <p:sldId id="341" r:id="rId23"/>
    <p:sldId id="283" r:id="rId24"/>
    <p:sldId id="284" r:id="rId25"/>
    <p:sldId id="387" r:id="rId26"/>
    <p:sldId id="286" r:id="rId27"/>
    <p:sldId id="389" r:id="rId28"/>
    <p:sldId id="288" r:id="rId29"/>
    <p:sldId id="388" r:id="rId30"/>
    <p:sldId id="390" r:id="rId31"/>
    <p:sldId id="291" r:id="rId32"/>
    <p:sldId id="391" r:id="rId33"/>
    <p:sldId id="293" r:id="rId34"/>
    <p:sldId id="393" r:id="rId35"/>
    <p:sldId id="392" r:id="rId36"/>
    <p:sldId id="349" r:id="rId37"/>
    <p:sldId id="350" r:id="rId38"/>
    <p:sldId id="351" r:id="rId39"/>
    <p:sldId id="354" r:id="rId40"/>
    <p:sldId id="353" r:id="rId41"/>
    <p:sldId id="352" r:id="rId42"/>
    <p:sldId id="367" r:id="rId43"/>
    <p:sldId id="296" r:id="rId44"/>
    <p:sldId id="297" r:id="rId45"/>
    <p:sldId id="298" r:id="rId46"/>
    <p:sldId id="355" r:id="rId47"/>
    <p:sldId id="300" r:id="rId48"/>
    <p:sldId id="356" r:id="rId49"/>
    <p:sldId id="302" r:id="rId50"/>
    <p:sldId id="394" r:id="rId51"/>
    <p:sldId id="304" r:id="rId52"/>
    <p:sldId id="357" r:id="rId53"/>
    <p:sldId id="306" r:id="rId54"/>
    <p:sldId id="395" r:id="rId55"/>
    <p:sldId id="373" r:id="rId56"/>
    <p:sldId id="310" r:id="rId57"/>
    <p:sldId id="400" r:id="rId58"/>
    <p:sldId id="374" r:id="rId59"/>
    <p:sldId id="314" r:id="rId60"/>
    <p:sldId id="396" r:id="rId61"/>
    <p:sldId id="398" r:id="rId62"/>
    <p:sldId id="318" r:id="rId63"/>
    <p:sldId id="399" r:id="rId64"/>
    <p:sldId id="321" r:id="rId65"/>
    <p:sldId id="322" r:id="rId66"/>
    <p:sldId id="401" r:id="rId67"/>
    <p:sldId id="324" r:id="rId68"/>
    <p:sldId id="402" r:id="rId69"/>
    <p:sldId id="326" r:id="rId70"/>
    <p:sldId id="403" r:id="rId71"/>
    <p:sldId id="328" r:id="rId72"/>
    <p:sldId id="404" r:id="rId73"/>
    <p:sldId id="405" r:id="rId74"/>
    <p:sldId id="380" r:id="rId75"/>
    <p:sldId id="406" r:id="rId7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991E-CCD7-4C51-B727-C5F25962FB28}" type="datetimeFigureOut">
              <a:rPr lang="es-ES" smtClean="0"/>
              <a:pPr/>
              <a:t>12/01/2020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513A-90D4-4558-8748-4D10682AF16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2814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991E-CCD7-4C51-B727-C5F25962FB28}" type="datetimeFigureOut">
              <a:rPr lang="es-ES" smtClean="0"/>
              <a:pPr/>
              <a:t>12/01/2020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513A-90D4-4558-8748-4D10682AF16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6246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991E-CCD7-4C51-B727-C5F25962FB28}" type="datetimeFigureOut">
              <a:rPr lang="es-ES" smtClean="0"/>
              <a:pPr/>
              <a:t>12/01/2020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513A-90D4-4558-8748-4D10682AF16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194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991E-CCD7-4C51-B727-C5F25962FB28}" type="datetimeFigureOut">
              <a:rPr lang="es-ES" smtClean="0"/>
              <a:pPr/>
              <a:t>12/01/2020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513A-90D4-4558-8748-4D10682AF16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8211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991E-CCD7-4C51-B727-C5F25962FB28}" type="datetimeFigureOut">
              <a:rPr lang="es-ES" smtClean="0"/>
              <a:pPr/>
              <a:t>12/01/2020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513A-90D4-4558-8748-4D10682AF16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3200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991E-CCD7-4C51-B727-C5F25962FB28}" type="datetimeFigureOut">
              <a:rPr lang="es-ES" smtClean="0"/>
              <a:pPr/>
              <a:t>12/01/2020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513A-90D4-4558-8748-4D10682AF16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274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991E-CCD7-4C51-B727-C5F25962FB28}" type="datetimeFigureOut">
              <a:rPr lang="es-ES" smtClean="0"/>
              <a:pPr/>
              <a:t>12/01/2020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513A-90D4-4558-8748-4D10682AF16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3410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991E-CCD7-4C51-B727-C5F25962FB28}" type="datetimeFigureOut">
              <a:rPr lang="es-ES" smtClean="0"/>
              <a:pPr/>
              <a:t>12/01/2020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513A-90D4-4558-8748-4D10682AF16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2874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991E-CCD7-4C51-B727-C5F25962FB28}" type="datetimeFigureOut">
              <a:rPr lang="es-ES" smtClean="0"/>
              <a:pPr/>
              <a:t>12/01/2020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513A-90D4-4558-8748-4D10682AF16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3114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991E-CCD7-4C51-B727-C5F25962FB28}" type="datetimeFigureOut">
              <a:rPr lang="es-ES" smtClean="0"/>
              <a:pPr/>
              <a:t>12/01/2020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513A-90D4-4558-8748-4D10682AF16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0062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991E-CCD7-4C51-B727-C5F25962FB28}" type="datetimeFigureOut">
              <a:rPr lang="es-ES" smtClean="0"/>
              <a:pPr/>
              <a:t>12/01/2020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3513A-90D4-4558-8748-4D10682AF16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9847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0991E-CCD7-4C51-B727-C5F25962FB28}" type="datetimeFigureOut">
              <a:rPr lang="es-ES" smtClean="0"/>
              <a:pPr/>
              <a:t>12/01/2020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3513A-90D4-4558-8748-4D10682AF16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2466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EJEMPLO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Nómina de salario base con antigüedad y 4 pagas extras.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0275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Complementos salariales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Tiene una antigüedad de 45 euros.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nueva nómi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52" b="41129"/>
          <a:stretch>
            <a:fillRect/>
          </a:stretch>
        </p:blipFill>
        <p:spPr bwMode="auto">
          <a:xfrm>
            <a:off x="179388" y="1484784"/>
            <a:ext cx="8710612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DEVENGOS</a:t>
            </a:r>
            <a:endParaRPr lang="es-ES" dirty="0"/>
          </a:p>
        </p:txBody>
      </p:sp>
      <p:sp>
        <p:nvSpPr>
          <p:cNvPr id="2" name="1 CuadroTexto"/>
          <p:cNvSpPr txBox="1"/>
          <p:nvPr/>
        </p:nvSpPr>
        <p:spPr>
          <a:xfrm>
            <a:off x="7092280" y="189778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900</a:t>
            </a:r>
            <a:endParaRPr lang="es-ES" sz="2000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571472" y="228599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Antigüedad</a:t>
            </a:r>
            <a:endParaRPr lang="es-ES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7143768" y="2285992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45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343208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TOTAL DEVENGADO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altLang="es-ES" dirty="0" smtClean="0"/>
              <a:t>Ya sólo nos queda sumar todos los conceptos retributivos.</a:t>
            </a:r>
          </a:p>
          <a:p>
            <a:pPr eaLnBrk="1" hangingPunct="1"/>
            <a:r>
              <a:rPr lang="es-ES" altLang="es-ES" dirty="0" smtClean="0"/>
              <a:t>En este caso tenemos el Salario Base y antigüedad.</a:t>
            </a:r>
          </a:p>
        </p:txBody>
      </p:sp>
    </p:spTree>
    <p:extLst>
      <p:ext uri="{BB962C8B-B14F-4D97-AF65-F5344CB8AC3E}">
        <p14:creationId xmlns:p14="http://schemas.microsoft.com/office/powerpoint/2010/main" val="227812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nueva nómi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52" b="41129"/>
          <a:stretch>
            <a:fillRect/>
          </a:stretch>
        </p:blipFill>
        <p:spPr bwMode="auto">
          <a:xfrm>
            <a:off x="179388" y="1484784"/>
            <a:ext cx="8710612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DEVENGOS</a:t>
            </a:r>
            <a:endParaRPr lang="es-ES" dirty="0"/>
          </a:p>
        </p:txBody>
      </p:sp>
      <p:sp>
        <p:nvSpPr>
          <p:cNvPr id="2" name="1 CuadroTexto"/>
          <p:cNvSpPr txBox="1"/>
          <p:nvPr/>
        </p:nvSpPr>
        <p:spPr>
          <a:xfrm>
            <a:off x="7092280" y="189778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900</a:t>
            </a:r>
            <a:endParaRPr lang="es-ES" sz="2000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571472" y="228599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Antigüedad</a:t>
            </a:r>
            <a:endParaRPr lang="es-ES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7143768" y="2285992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45</a:t>
            </a:r>
            <a:endParaRPr lang="es-ES" sz="2000" b="1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897186" y="6066309"/>
            <a:ext cx="2034854" cy="28733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  <p:sp>
        <p:nvSpPr>
          <p:cNvPr id="9" name="8 CuadroTexto"/>
          <p:cNvSpPr txBox="1"/>
          <p:nvPr/>
        </p:nvSpPr>
        <p:spPr>
          <a:xfrm>
            <a:off x="7143768" y="5929330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945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343208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s-ES" altLang="es-ES" sz="4000" smtClean="0"/>
              <a:t>Determinar las Bases de cotización y la Base de IRPF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Antes de hacer las deducciones hay que hacer las Bases</a:t>
            </a:r>
          </a:p>
        </p:txBody>
      </p:sp>
    </p:spTree>
    <p:extLst>
      <p:ext uri="{BB962C8B-B14F-4D97-AF65-F5344CB8AC3E}">
        <p14:creationId xmlns:p14="http://schemas.microsoft.com/office/powerpoint/2010/main" val="204336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78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438" y="333375"/>
            <a:ext cx="4568825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543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81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1916113"/>
            <a:ext cx="8943975" cy="154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343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3" descr="nomina bas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1052513"/>
            <a:ext cx="8988425" cy="378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37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s-ES" altLang="es-ES" sz="4000" smtClean="0"/>
              <a:t>Base de cotización por contingencias comunes</a:t>
            </a:r>
          </a:p>
        </p:txBody>
      </p:sp>
      <p:sp>
        <p:nvSpPr>
          <p:cNvPr id="12390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La base de cotización por contingencias comunes es la suma de la remuneración mensual más la prorrata de pagas extraordinarias.</a:t>
            </a:r>
          </a:p>
        </p:txBody>
      </p:sp>
    </p:spTree>
    <p:extLst>
      <p:ext uri="{BB962C8B-B14F-4D97-AF65-F5344CB8AC3E}">
        <p14:creationId xmlns:p14="http://schemas.microsoft.com/office/powerpoint/2010/main" val="21311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Remuneración mensual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Son todas las percepciones salariales menos las horas extraordinarias.</a:t>
            </a:r>
          </a:p>
        </p:txBody>
      </p:sp>
    </p:spTree>
    <p:extLst>
      <p:ext uri="{BB962C8B-B14F-4D97-AF65-F5344CB8AC3E}">
        <p14:creationId xmlns:p14="http://schemas.microsoft.com/office/powerpoint/2010/main" val="17684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Ejemplo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altLang="es-ES" sz="2400" dirty="0" smtClean="0"/>
              <a:t>Un profesor con contrato indefinido tiene las siguientes remuneraciones en el mes de mayo: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ES" sz="2400" dirty="0" smtClean="0"/>
              <a:t>Un salario base de 900 euros al mes.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ES" sz="2400" dirty="0" smtClean="0"/>
              <a:t>Una antigüedad de 45 euros al mes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ES" sz="2400" dirty="0" smtClean="0"/>
              <a:t>Tiene derecho a 4 pagas extraordinarias de Salario base más antigüedad cada una de ellas. 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ES" sz="2400" dirty="0" smtClean="0"/>
              <a:t>Tiene un tipo de IRPF del 11%</a:t>
            </a:r>
          </a:p>
          <a:p>
            <a:pPr eaLnBrk="1" hangingPunct="1">
              <a:lnSpc>
                <a:spcPct val="90000"/>
              </a:lnSpc>
            </a:pPr>
            <a:endParaRPr lang="es-ES" altLang="es-ES" sz="2400" dirty="0" smtClean="0"/>
          </a:p>
        </p:txBody>
      </p:sp>
    </p:spTree>
    <p:extLst>
      <p:ext uri="{BB962C8B-B14F-4D97-AF65-F5344CB8AC3E}">
        <p14:creationId xmlns:p14="http://schemas.microsoft.com/office/powerpoint/2010/main" val="108593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nueva nómi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52" b="41129"/>
          <a:stretch>
            <a:fillRect/>
          </a:stretch>
        </p:blipFill>
        <p:spPr bwMode="auto">
          <a:xfrm>
            <a:off x="179388" y="1484784"/>
            <a:ext cx="8710612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DEVENGOS</a:t>
            </a:r>
            <a:endParaRPr lang="es-ES" dirty="0"/>
          </a:p>
        </p:txBody>
      </p:sp>
      <p:sp>
        <p:nvSpPr>
          <p:cNvPr id="2" name="1 CuadroTexto"/>
          <p:cNvSpPr txBox="1"/>
          <p:nvPr/>
        </p:nvSpPr>
        <p:spPr>
          <a:xfrm>
            <a:off x="7092280" y="189778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900</a:t>
            </a:r>
            <a:endParaRPr lang="es-ES" sz="2000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571472" y="228599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Antigüedad</a:t>
            </a:r>
            <a:endParaRPr lang="es-ES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7143768" y="2285992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45</a:t>
            </a:r>
            <a:endParaRPr lang="es-ES" sz="2000" b="1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897186" y="6066309"/>
            <a:ext cx="2034854" cy="28733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  <p:sp>
        <p:nvSpPr>
          <p:cNvPr id="9" name="8 CuadroTexto"/>
          <p:cNvSpPr txBox="1"/>
          <p:nvPr/>
        </p:nvSpPr>
        <p:spPr>
          <a:xfrm>
            <a:off x="7143768" y="5929330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945</a:t>
            </a:r>
            <a:endParaRPr lang="es-ES" sz="2000" b="1" dirty="0"/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263524" y="1700809"/>
            <a:ext cx="8484939" cy="1512168"/>
          </a:xfrm>
          <a:prstGeom prst="rect">
            <a:avLst/>
          </a:prstGeom>
          <a:noFill/>
          <a:ln w="63500">
            <a:solidFill>
              <a:srgbClr val="3399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</p:spTree>
    <p:extLst>
      <p:ext uri="{BB962C8B-B14F-4D97-AF65-F5344CB8AC3E}">
        <p14:creationId xmlns:p14="http://schemas.microsoft.com/office/powerpoint/2010/main" val="343208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3" descr="nomina bas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8840"/>
            <a:ext cx="8988425" cy="378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REMUNERACIÓN MENSUAL</a:t>
            </a:r>
            <a:endParaRPr lang="es-E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068960"/>
            <a:ext cx="3851920" cy="504056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</p:spTree>
    <p:extLst>
      <p:ext uri="{BB962C8B-B14F-4D97-AF65-F5344CB8AC3E}">
        <p14:creationId xmlns:p14="http://schemas.microsoft.com/office/powerpoint/2010/main" val="92702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3" descr="nomina bas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8840"/>
            <a:ext cx="8988425" cy="378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REMUNERACIÓN MENSUAL</a:t>
            </a:r>
            <a:endParaRPr lang="es-E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068960"/>
            <a:ext cx="2195736" cy="504056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  <p:sp>
        <p:nvSpPr>
          <p:cNvPr id="5" name="4 CuadroTexto"/>
          <p:cNvSpPr txBox="1"/>
          <p:nvPr/>
        </p:nvSpPr>
        <p:spPr>
          <a:xfrm>
            <a:off x="2339752" y="3120933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945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80898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" sz="4000" smtClean="0"/>
              <a:t>Prorrata de pagas extraordinarias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Prorratear es dividir. </a:t>
            </a:r>
          </a:p>
          <a:p>
            <a:pPr eaLnBrk="1" hangingPunct="1"/>
            <a:r>
              <a:rPr lang="es-ES" altLang="es-ES" smtClean="0"/>
              <a:t>Vamos a dividir el total de pagas extras de un año entre 12 para saber cuanto le correspondería de pagas extras en este mes.</a:t>
            </a:r>
          </a:p>
          <a:p>
            <a:pPr eaLnBrk="1" hangingPunct="1"/>
            <a:r>
              <a:rPr lang="es-ES" altLang="es-ES" smtClean="0"/>
              <a:t>Lo primero que tenemos que hacer es sumar todas las pagas extras del año.</a:t>
            </a:r>
          </a:p>
        </p:txBody>
      </p:sp>
    </p:spTree>
    <p:extLst>
      <p:ext uri="{BB962C8B-B14F-4D97-AF65-F5344CB8AC3E}">
        <p14:creationId xmlns:p14="http://schemas.microsoft.com/office/powerpoint/2010/main" val="403975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" sz="4000" smtClean="0"/>
              <a:t>Prorrata de pagas extraordinarias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altLang="es-ES" sz="2800" dirty="0" smtClean="0"/>
              <a:t>Tiene derecho a 4 pagas extraordinarias de Salario base más antigüedad.</a:t>
            </a:r>
          </a:p>
          <a:p>
            <a:pPr eaLnBrk="1" hangingPunct="1"/>
            <a:r>
              <a:rPr lang="es-ES" altLang="es-ES" sz="2800" dirty="0" smtClean="0"/>
              <a:t>Salario base 900 + Antigüedad 45 = 945</a:t>
            </a:r>
          </a:p>
          <a:p>
            <a:pPr eaLnBrk="1" hangingPunct="1"/>
            <a:r>
              <a:rPr lang="es-ES" altLang="es-ES" sz="2800" dirty="0" smtClean="0"/>
              <a:t>945 + 945 + 945 + 945 = 3.780</a:t>
            </a:r>
          </a:p>
          <a:p>
            <a:pPr eaLnBrk="1" hangingPunct="1"/>
            <a:r>
              <a:rPr lang="es-ES" altLang="es-ES" sz="2800" dirty="0" smtClean="0"/>
              <a:t>Ahora lo dividimos entre 12</a:t>
            </a:r>
          </a:p>
          <a:p>
            <a:pPr eaLnBrk="1" hangingPunct="1"/>
            <a:r>
              <a:rPr lang="es-ES" altLang="es-ES" sz="2800" dirty="0" smtClean="0"/>
              <a:t>3.780 : 12 = 315</a:t>
            </a:r>
          </a:p>
          <a:p>
            <a:pPr eaLnBrk="1" hangingPunct="1"/>
            <a:endParaRPr lang="es-ES" altLang="es-ES" sz="2800" dirty="0" smtClean="0"/>
          </a:p>
        </p:txBody>
      </p:sp>
    </p:spTree>
    <p:extLst>
      <p:ext uri="{BB962C8B-B14F-4D97-AF65-F5344CB8AC3E}">
        <p14:creationId xmlns:p14="http://schemas.microsoft.com/office/powerpoint/2010/main" val="146935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3" descr="nomina bas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8840"/>
            <a:ext cx="8988425" cy="378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Prorrata de pagas extraordinarias</a:t>
            </a:r>
            <a:endParaRPr lang="es-E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500438"/>
            <a:ext cx="2195736" cy="504056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  <p:sp>
        <p:nvSpPr>
          <p:cNvPr id="5" name="4 CuadroTexto"/>
          <p:cNvSpPr txBox="1"/>
          <p:nvPr/>
        </p:nvSpPr>
        <p:spPr>
          <a:xfrm>
            <a:off x="2339752" y="3120933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945</a:t>
            </a:r>
            <a:endParaRPr lang="es-ES" sz="2000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2357422" y="3500438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315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80898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Sumar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altLang="es-ES" dirty="0" smtClean="0"/>
              <a:t>Ahora sólo nos queda sumar la Remuneración mensual y la prorrata.</a:t>
            </a:r>
          </a:p>
          <a:p>
            <a:pPr eaLnBrk="1" hangingPunct="1"/>
            <a:r>
              <a:rPr lang="es-ES" altLang="es-ES" dirty="0" smtClean="0"/>
              <a:t>BCCC = RM + Prorrata.</a:t>
            </a:r>
          </a:p>
          <a:p>
            <a:pPr eaLnBrk="1" hangingPunct="1"/>
            <a:r>
              <a:rPr lang="es-ES" altLang="es-ES" dirty="0" smtClean="0"/>
              <a:t>BCCC = 945 + 315 = 1.260</a:t>
            </a:r>
          </a:p>
        </p:txBody>
      </p:sp>
    </p:spTree>
    <p:extLst>
      <p:ext uri="{BB962C8B-B14F-4D97-AF65-F5344CB8AC3E}">
        <p14:creationId xmlns:p14="http://schemas.microsoft.com/office/powerpoint/2010/main" val="333235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3" descr="nomina bas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8840"/>
            <a:ext cx="8988425" cy="378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Base de cotización por contingencias comunes</a:t>
            </a:r>
            <a:endParaRPr lang="es-E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14546" y="3857628"/>
            <a:ext cx="1785950" cy="285752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  <p:sp>
        <p:nvSpPr>
          <p:cNvPr id="5" name="4 CuadroTexto"/>
          <p:cNvSpPr txBox="1"/>
          <p:nvPr/>
        </p:nvSpPr>
        <p:spPr>
          <a:xfrm>
            <a:off x="2339752" y="3120933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945</a:t>
            </a:r>
            <a:endParaRPr lang="es-ES" sz="2000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2357422" y="3500438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315</a:t>
            </a:r>
            <a:endParaRPr lang="es-ES" sz="20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4143372" y="3786190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1.260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80898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" dirty="0" smtClean="0"/>
              <a:t>Base de Horas Extraordinarias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altLang="es-ES" dirty="0" smtClean="0"/>
              <a:t>Antes de hacer la Base de contingencias profesionales es mejor hacer la Base de horas extraordinarias.</a:t>
            </a:r>
          </a:p>
          <a:p>
            <a:pPr eaLnBrk="1" hangingPunct="1"/>
            <a:r>
              <a:rPr lang="es-ES" altLang="es-ES" dirty="0" smtClean="0"/>
              <a:t>La base de horas extraordinarias es igual a las horas extraordinarias.</a:t>
            </a:r>
          </a:p>
          <a:p>
            <a:pPr eaLnBrk="1" hangingPunct="1"/>
            <a:r>
              <a:rPr lang="es-ES" altLang="es-ES" dirty="0" smtClean="0"/>
              <a:t>En este caso no hay horas extraordinarias, por tanto, la base de horas Extras es igual a “0”.</a:t>
            </a:r>
          </a:p>
        </p:txBody>
      </p:sp>
    </p:spTree>
    <p:extLst>
      <p:ext uri="{BB962C8B-B14F-4D97-AF65-F5344CB8AC3E}">
        <p14:creationId xmlns:p14="http://schemas.microsoft.com/office/powerpoint/2010/main" val="140033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nueva nómi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52" b="41129"/>
          <a:stretch>
            <a:fillRect/>
          </a:stretch>
        </p:blipFill>
        <p:spPr bwMode="auto">
          <a:xfrm>
            <a:off x="142844" y="1428736"/>
            <a:ext cx="8710612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DEVENGOS</a:t>
            </a:r>
            <a:endParaRPr lang="es-ES" dirty="0"/>
          </a:p>
        </p:txBody>
      </p:sp>
      <p:sp>
        <p:nvSpPr>
          <p:cNvPr id="2" name="1 CuadroTexto"/>
          <p:cNvSpPr txBox="1"/>
          <p:nvPr/>
        </p:nvSpPr>
        <p:spPr>
          <a:xfrm>
            <a:off x="7092280" y="189778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900</a:t>
            </a:r>
            <a:endParaRPr lang="es-ES" sz="2000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571472" y="228599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Antigüedad</a:t>
            </a:r>
            <a:endParaRPr lang="es-ES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7143768" y="2285992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45</a:t>
            </a:r>
            <a:endParaRPr lang="es-ES" sz="2000" b="1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28596" y="3000372"/>
            <a:ext cx="2034854" cy="28733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  <p:sp>
        <p:nvSpPr>
          <p:cNvPr id="9" name="8 CuadroTexto"/>
          <p:cNvSpPr txBox="1"/>
          <p:nvPr/>
        </p:nvSpPr>
        <p:spPr>
          <a:xfrm>
            <a:off x="7143768" y="5929330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945</a:t>
            </a:r>
            <a:endParaRPr lang="es-ES" sz="2000" b="1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7215206" y="2928934"/>
            <a:ext cx="1463350" cy="28733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</p:spTree>
    <p:extLst>
      <p:ext uri="{BB962C8B-B14F-4D97-AF65-F5344CB8AC3E}">
        <p14:creationId xmlns:p14="http://schemas.microsoft.com/office/powerpoint/2010/main" val="343208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Datos personales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Lo primero que habría que hacer sería poner los datos de la empresa y del trabajador.</a:t>
            </a:r>
          </a:p>
        </p:txBody>
      </p:sp>
    </p:spTree>
    <p:extLst>
      <p:ext uri="{BB962C8B-B14F-4D97-AF65-F5344CB8AC3E}">
        <p14:creationId xmlns:p14="http://schemas.microsoft.com/office/powerpoint/2010/main" val="347044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3" descr="nomina bas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8840"/>
            <a:ext cx="8988425" cy="378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 smtClean="0"/>
              <a:t>Base de Horas Extraordinarias</a:t>
            </a:r>
            <a:endParaRPr lang="es-E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5072074"/>
            <a:ext cx="5857916" cy="285752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  <p:sp>
        <p:nvSpPr>
          <p:cNvPr id="5" name="4 CuadroTexto"/>
          <p:cNvSpPr txBox="1"/>
          <p:nvPr/>
        </p:nvSpPr>
        <p:spPr>
          <a:xfrm>
            <a:off x="2339752" y="3120933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945</a:t>
            </a:r>
            <a:endParaRPr lang="es-ES" sz="2000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2357422" y="3500438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315</a:t>
            </a:r>
            <a:endParaRPr lang="es-ES" sz="20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4143372" y="3786190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1.260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80898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s-ES" altLang="es-ES" sz="4000" dirty="0" smtClean="0"/>
              <a:t>Base de cotización por contingencias profesionales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altLang="es-ES" dirty="0" smtClean="0"/>
              <a:t>La Base de cotización por contingencias profesionales es la suma de la Base de cotización por contingencias comunes y la Base de Horas extraordinarias.</a:t>
            </a:r>
          </a:p>
          <a:p>
            <a:pPr eaLnBrk="1" hangingPunct="1"/>
            <a:r>
              <a:rPr lang="es-ES" altLang="es-ES" dirty="0" smtClean="0"/>
              <a:t>La BCCC (1.260) + BHE (0) = 1.260.</a:t>
            </a:r>
          </a:p>
          <a:p>
            <a:pPr eaLnBrk="1" hangingPunct="1"/>
            <a:r>
              <a:rPr lang="es-ES" altLang="es-ES" dirty="0" smtClean="0"/>
              <a:t>En este caso coinciden la BCCC y la BCCP porque las HE son “0”.</a:t>
            </a:r>
          </a:p>
        </p:txBody>
      </p:sp>
    </p:spTree>
    <p:extLst>
      <p:ext uri="{BB962C8B-B14F-4D97-AF65-F5344CB8AC3E}">
        <p14:creationId xmlns:p14="http://schemas.microsoft.com/office/powerpoint/2010/main" val="309009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3" descr="nomina bas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8840"/>
            <a:ext cx="8988425" cy="378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214818"/>
            <a:ext cx="2000232" cy="78581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  <p:sp>
        <p:nvSpPr>
          <p:cNvPr id="5" name="4 CuadroTexto"/>
          <p:cNvSpPr txBox="1"/>
          <p:nvPr/>
        </p:nvSpPr>
        <p:spPr>
          <a:xfrm>
            <a:off x="2339752" y="3120933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945</a:t>
            </a:r>
            <a:endParaRPr lang="es-ES" sz="2000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2357422" y="3500438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315</a:t>
            </a:r>
            <a:endParaRPr lang="es-ES" sz="20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4143372" y="3786190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1.260</a:t>
            </a:r>
            <a:endParaRPr lang="es-ES" sz="2000" b="1" dirty="0"/>
          </a:p>
        </p:txBody>
      </p:sp>
      <p:sp>
        <p:nvSpPr>
          <p:cNvPr id="10" name="9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altLang="es-ES" dirty="0" smtClean="0"/>
              <a:t>Base de cotización por contingencias profesionales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4143372" y="435769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1.260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80898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" sz="4000" smtClean="0"/>
              <a:t>Base sujeta a retención de IRPF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altLang="es-ES" dirty="0" smtClean="0"/>
              <a:t>La Base sujeta a retención de IRPF es generalmente igual al TOTAL DEVENGADO.</a:t>
            </a:r>
          </a:p>
          <a:p>
            <a:pPr eaLnBrk="1" hangingPunct="1"/>
            <a:r>
              <a:rPr lang="es-ES" altLang="es-ES" dirty="0" smtClean="0"/>
              <a:t>OJO, digo, “generalmente”, no siempre es igual.</a:t>
            </a:r>
          </a:p>
        </p:txBody>
      </p:sp>
    </p:spTree>
    <p:extLst>
      <p:ext uri="{BB962C8B-B14F-4D97-AF65-F5344CB8AC3E}">
        <p14:creationId xmlns:p14="http://schemas.microsoft.com/office/powerpoint/2010/main" val="337576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nueva nómi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52" b="41129"/>
          <a:stretch>
            <a:fillRect/>
          </a:stretch>
        </p:blipFill>
        <p:spPr bwMode="auto">
          <a:xfrm>
            <a:off x="142844" y="1428736"/>
            <a:ext cx="8710612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DEVENGOS</a:t>
            </a:r>
            <a:endParaRPr lang="es-ES" dirty="0"/>
          </a:p>
        </p:txBody>
      </p:sp>
      <p:sp>
        <p:nvSpPr>
          <p:cNvPr id="2" name="1 CuadroTexto"/>
          <p:cNvSpPr txBox="1"/>
          <p:nvPr/>
        </p:nvSpPr>
        <p:spPr>
          <a:xfrm>
            <a:off x="7092280" y="189778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900</a:t>
            </a:r>
            <a:endParaRPr lang="es-ES" sz="2000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571472" y="228599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Antigüedad</a:t>
            </a:r>
            <a:endParaRPr lang="es-ES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7143768" y="2285992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45</a:t>
            </a:r>
            <a:endParaRPr lang="es-ES" sz="2000" b="1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928926" y="6000768"/>
            <a:ext cx="2034854" cy="28733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  <p:sp>
        <p:nvSpPr>
          <p:cNvPr id="9" name="8 CuadroTexto"/>
          <p:cNvSpPr txBox="1"/>
          <p:nvPr/>
        </p:nvSpPr>
        <p:spPr>
          <a:xfrm>
            <a:off x="7143768" y="5929330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945</a:t>
            </a:r>
            <a:endParaRPr lang="es-ES" sz="2000" b="1" dirty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7143768" y="5929330"/>
            <a:ext cx="1571636" cy="42862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</p:spTree>
    <p:extLst>
      <p:ext uri="{BB962C8B-B14F-4D97-AF65-F5344CB8AC3E}">
        <p14:creationId xmlns:p14="http://schemas.microsoft.com/office/powerpoint/2010/main" val="343208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3" descr="nomina bas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8840"/>
            <a:ext cx="8988425" cy="378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5214950"/>
            <a:ext cx="2786082" cy="42862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  <p:sp>
        <p:nvSpPr>
          <p:cNvPr id="5" name="4 CuadroTexto"/>
          <p:cNvSpPr txBox="1"/>
          <p:nvPr/>
        </p:nvSpPr>
        <p:spPr>
          <a:xfrm>
            <a:off x="2339752" y="3120933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945</a:t>
            </a:r>
            <a:endParaRPr lang="es-ES" sz="2000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2357422" y="3500438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315</a:t>
            </a:r>
            <a:endParaRPr lang="es-ES" sz="20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4143372" y="3786190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1.260</a:t>
            </a:r>
            <a:endParaRPr lang="es-ES" sz="2000" b="1" dirty="0"/>
          </a:p>
        </p:txBody>
      </p:sp>
      <p:sp>
        <p:nvSpPr>
          <p:cNvPr id="10" name="9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altLang="es-ES" dirty="0" smtClean="0"/>
              <a:t>Base IRPF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4143372" y="435769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1.260</a:t>
            </a:r>
            <a:endParaRPr lang="es-ES" sz="20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4143372" y="5143512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945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80898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altLang="es-ES" smtClean="0"/>
              <a:t>CUOTAS EMPRESARIALES</a:t>
            </a:r>
          </a:p>
        </p:txBody>
      </p:sp>
    </p:spTree>
    <p:extLst>
      <p:ext uri="{BB962C8B-B14F-4D97-AF65-F5344CB8AC3E}">
        <p14:creationId xmlns:p14="http://schemas.microsoft.com/office/powerpoint/2010/main" val="248575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smtClean="0"/>
              <a:t>Cuotas empresariales</a:t>
            </a:r>
          </a:p>
        </p:txBody>
      </p:sp>
      <p:sp>
        <p:nvSpPr>
          <p:cNvPr id="75779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altLang="es-ES" smtClean="0"/>
              <a:t>Una vez halladas las Bases de Cotización podemos hacer los cálculos de las cotizaciones empresariales que se van a pagar por tener contratado al trabajador.</a:t>
            </a:r>
          </a:p>
        </p:txBody>
      </p:sp>
    </p:spTree>
    <p:extLst>
      <p:ext uri="{BB962C8B-B14F-4D97-AF65-F5344CB8AC3E}">
        <p14:creationId xmlns:p14="http://schemas.microsoft.com/office/powerpoint/2010/main" val="342333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smtClean="0"/>
              <a:t>El empresario paga por</a:t>
            </a:r>
          </a:p>
        </p:txBody>
      </p:sp>
      <p:sp>
        <p:nvSpPr>
          <p:cNvPr id="76803" name="2 Marcador de contenido"/>
          <p:cNvSpPr>
            <a:spLocks noGrp="1"/>
          </p:cNvSpPr>
          <p:nvPr>
            <p:ph idx="1"/>
          </p:nvPr>
        </p:nvSpPr>
        <p:spPr>
          <a:xfrm>
            <a:off x="395288" y="1268413"/>
            <a:ext cx="8229600" cy="4525962"/>
          </a:xfrm>
        </p:spPr>
        <p:txBody>
          <a:bodyPr>
            <a:normAutofit/>
          </a:bodyPr>
          <a:lstStyle/>
          <a:p>
            <a:r>
              <a:rPr lang="es-ES" altLang="es-ES" sz="2800" dirty="0" smtClean="0"/>
              <a:t>Contingencias comunes: 23,60%</a:t>
            </a:r>
          </a:p>
        </p:txBody>
      </p:sp>
    </p:spTree>
    <p:extLst>
      <p:ext uri="{BB962C8B-B14F-4D97-AF65-F5344CB8AC3E}">
        <p14:creationId xmlns:p14="http://schemas.microsoft.com/office/powerpoint/2010/main" val="381899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 smtClean="0"/>
              <a:t>El empresario paga por </a:t>
            </a:r>
            <a:r>
              <a:rPr lang="es-ES" altLang="es-ES" dirty="0" err="1" smtClean="0"/>
              <a:t>ATyEP</a:t>
            </a:r>
            <a:r>
              <a:rPr lang="es-ES" altLang="es-ES" dirty="0" smtClean="0"/>
              <a:t>…</a:t>
            </a:r>
          </a:p>
        </p:txBody>
      </p:sp>
      <p:sp>
        <p:nvSpPr>
          <p:cNvPr id="76803" name="2 Marcador de contenido"/>
          <p:cNvSpPr>
            <a:spLocks noGrp="1"/>
          </p:cNvSpPr>
          <p:nvPr>
            <p:ph idx="1"/>
          </p:nvPr>
        </p:nvSpPr>
        <p:spPr>
          <a:xfrm>
            <a:off x="395288" y="1268413"/>
            <a:ext cx="8229600" cy="1440507"/>
          </a:xfrm>
        </p:spPr>
        <p:txBody>
          <a:bodyPr>
            <a:normAutofit/>
          </a:bodyPr>
          <a:lstStyle/>
          <a:p>
            <a:r>
              <a:rPr lang="es-ES" altLang="es-ES" sz="2800" dirty="0" smtClean="0"/>
              <a:t>Un porcentaje que varia dependiendo de la profesión y que está recogido en la tabla de las tarifas por </a:t>
            </a:r>
            <a:r>
              <a:rPr lang="es-ES" altLang="es-ES" sz="2800" dirty="0" err="1" smtClean="0"/>
              <a:t>ATyEP</a:t>
            </a:r>
            <a:r>
              <a:rPr lang="es-ES" altLang="es-ES" sz="2800" dirty="0" smtClean="0"/>
              <a:t>.</a:t>
            </a:r>
          </a:p>
          <a:p>
            <a:endParaRPr lang="es-ES" altLang="es-ES" sz="2800" dirty="0" smtClean="0"/>
          </a:p>
          <a:p>
            <a:endParaRPr lang="es-ES" altLang="es-ES" sz="2800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708920"/>
            <a:ext cx="709612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16" y="3933056"/>
            <a:ext cx="8496944" cy="309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11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412875"/>
            <a:ext cx="8077200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27" name="Rectangle 5"/>
          <p:cNvSpPr>
            <a:spLocks noChangeArrowheads="1"/>
          </p:cNvSpPr>
          <p:nvPr/>
        </p:nvSpPr>
        <p:spPr bwMode="auto">
          <a:xfrm>
            <a:off x="468313" y="3068638"/>
            <a:ext cx="77755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  <p:sp>
        <p:nvSpPr>
          <p:cNvPr id="103428" name="Rectangle 6"/>
          <p:cNvSpPr>
            <a:spLocks noChangeArrowheads="1"/>
          </p:cNvSpPr>
          <p:nvPr/>
        </p:nvSpPr>
        <p:spPr bwMode="auto">
          <a:xfrm>
            <a:off x="539750" y="3068638"/>
            <a:ext cx="7848600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</p:spTree>
    <p:extLst>
      <p:ext uri="{BB962C8B-B14F-4D97-AF65-F5344CB8AC3E}">
        <p14:creationId xmlns:p14="http://schemas.microsoft.com/office/powerpoint/2010/main" val="171322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smtClean="0"/>
              <a:t>El empresario paga por</a:t>
            </a:r>
          </a:p>
        </p:txBody>
      </p:sp>
      <p:sp>
        <p:nvSpPr>
          <p:cNvPr id="76803" name="2 Marcador de contenido"/>
          <p:cNvSpPr>
            <a:spLocks noGrp="1"/>
          </p:cNvSpPr>
          <p:nvPr>
            <p:ph idx="1"/>
          </p:nvPr>
        </p:nvSpPr>
        <p:spPr>
          <a:xfrm>
            <a:off x="395288" y="1268413"/>
            <a:ext cx="8229600" cy="4525962"/>
          </a:xfrm>
        </p:spPr>
        <p:txBody>
          <a:bodyPr>
            <a:normAutofit/>
          </a:bodyPr>
          <a:lstStyle/>
          <a:p>
            <a:r>
              <a:rPr lang="es-ES" altLang="es-ES" sz="2800" dirty="0" smtClean="0"/>
              <a:t>Desempleo: Como el contrato es indefinido el 5,50%</a:t>
            </a:r>
          </a:p>
          <a:p>
            <a:r>
              <a:rPr lang="es-ES" altLang="es-ES" sz="2800" dirty="0" smtClean="0"/>
              <a:t>Formación profesional: 0,60%</a:t>
            </a:r>
          </a:p>
          <a:p>
            <a:r>
              <a:rPr lang="es-ES" altLang="es-ES" sz="2800" dirty="0" smtClean="0"/>
              <a:t>Fondo de Garantía Salarial: 0,20%</a:t>
            </a:r>
          </a:p>
          <a:p>
            <a:r>
              <a:rPr lang="es-ES" altLang="es-ES" sz="2800" dirty="0" smtClean="0"/>
              <a:t>Si hubiera Horas Extraordinarias:</a:t>
            </a:r>
          </a:p>
          <a:p>
            <a:pPr lvl="1"/>
            <a:r>
              <a:rPr lang="es-ES" altLang="es-ES" sz="2400" dirty="0" smtClean="0"/>
              <a:t>Fuerza Mayor: 12%</a:t>
            </a:r>
          </a:p>
          <a:p>
            <a:pPr lvl="1"/>
            <a:r>
              <a:rPr lang="es-ES" altLang="es-ES" sz="2400" dirty="0" smtClean="0"/>
              <a:t>Resto de horas: 23,60%</a:t>
            </a:r>
          </a:p>
        </p:txBody>
      </p:sp>
    </p:spTree>
    <p:extLst>
      <p:ext uri="{BB962C8B-B14F-4D97-AF65-F5344CB8AC3E}">
        <p14:creationId xmlns:p14="http://schemas.microsoft.com/office/powerpoint/2010/main" val="114507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3" descr="nomina bas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1052513"/>
            <a:ext cx="8988425" cy="378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6011863" y="1700213"/>
            <a:ext cx="1223962" cy="301625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77828" name="1 CuadroTexto"/>
          <p:cNvSpPr txBox="1">
            <a:spLocks noChangeArrowheads="1"/>
          </p:cNvSpPr>
          <p:nvPr/>
        </p:nvSpPr>
        <p:spPr bwMode="auto">
          <a:xfrm>
            <a:off x="6011863" y="2762250"/>
            <a:ext cx="1023937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s-ES" altLang="es-ES" b="1" dirty="0"/>
              <a:t>23,60%</a:t>
            </a:r>
          </a:p>
          <a:p>
            <a:pPr algn="r" eaLnBrk="1" hangingPunct="1"/>
            <a:r>
              <a:rPr lang="es-ES" altLang="es-ES" b="1" dirty="0" smtClean="0"/>
              <a:t>1 %</a:t>
            </a:r>
            <a:endParaRPr lang="es-ES" altLang="es-ES" b="1" dirty="0"/>
          </a:p>
          <a:p>
            <a:pPr algn="r" eaLnBrk="1" hangingPunct="1"/>
            <a:r>
              <a:rPr lang="es-ES" altLang="es-ES" b="1" dirty="0"/>
              <a:t>5,50%</a:t>
            </a:r>
          </a:p>
          <a:p>
            <a:pPr algn="r" eaLnBrk="1" hangingPunct="1"/>
            <a:r>
              <a:rPr lang="es-ES" altLang="es-ES" b="1" dirty="0"/>
              <a:t>0,60%</a:t>
            </a:r>
          </a:p>
          <a:p>
            <a:pPr algn="r" eaLnBrk="1" hangingPunct="1"/>
            <a:r>
              <a:rPr lang="es-ES" altLang="es-ES" b="1" dirty="0"/>
              <a:t>0,20%</a:t>
            </a:r>
          </a:p>
          <a:p>
            <a:pPr algn="r" eaLnBrk="1" hangingPunct="1"/>
            <a:r>
              <a:rPr lang="es-ES" altLang="es-ES" b="1" dirty="0" smtClean="0"/>
              <a:t>%</a:t>
            </a:r>
            <a:endParaRPr lang="es-ES" altLang="es-ES" b="1" dirty="0"/>
          </a:p>
          <a:p>
            <a:pPr eaLnBrk="1" hangingPunct="1"/>
            <a:endParaRPr lang="es-ES" alt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4143372" y="3357562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1.260</a:t>
            </a:r>
            <a:endParaRPr lang="es-ES" sz="20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4139952" y="2780353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1.260</a:t>
            </a:r>
            <a:endParaRPr lang="es-ES" sz="20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142331" y="427127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945</a:t>
            </a:r>
            <a:endParaRPr lang="es-ES" sz="20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2428860" y="221455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945</a:t>
            </a:r>
            <a:endParaRPr lang="es-ES" sz="2000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2428860" y="257174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315</a:t>
            </a:r>
            <a:endParaRPr lang="es-ES" sz="2000" b="1" dirty="0"/>
          </a:p>
        </p:txBody>
      </p:sp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7429520" y="2786058"/>
          <a:ext cx="1357322" cy="1643072"/>
        </p:xfrm>
        <a:graphic>
          <a:graphicData uri="http://schemas.openxmlformats.org/drawingml/2006/table">
            <a:tbl>
              <a:tblPr/>
              <a:tblGrid>
                <a:gridCol w="1357322"/>
              </a:tblGrid>
              <a:tr h="275595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297,36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097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12,60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595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69,30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595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595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595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11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7200" b="1" dirty="0" smtClean="0"/>
              <a:t>RECUERDA</a:t>
            </a:r>
            <a:endParaRPr lang="es-ES" sz="7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Para la aportación por contingencias comunes se toma la base de contingencias comunes.</a:t>
            </a:r>
          </a:p>
          <a:p>
            <a:r>
              <a:rPr lang="es-ES" dirty="0" smtClean="0"/>
              <a:t>Para las aportaciones de </a:t>
            </a:r>
            <a:r>
              <a:rPr lang="es-ES" dirty="0" err="1" smtClean="0"/>
              <a:t>ATyEP</a:t>
            </a:r>
            <a:r>
              <a:rPr lang="es-ES" dirty="0" smtClean="0"/>
              <a:t>, Desempleo, Formación Profesional y FOGASA se toma la Base de contingencias profesionales.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741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DEDUCCIONES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Una vez hechas las Bases podemos hacer las deducciones</a:t>
            </a:r>
          </a:p>
        </p:txBody>
      </p:sp>
    </p:spTree>
    <p:extLst>
      <p:ext uri="{BB962C8B-B14F-4D97-AF65-F5344CB8AC3E}">
        <p14:creationId xmlns:p14="http://schemas.microsoft.com/office/powerpoint/2010/main" val="64878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438" y="333375"/>
            <a:ext cx="4568825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121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1916113"/>
            <a:ext cx="8943975" cy="154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832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3" descr="nueva nómi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46"/>
          <a:stretch>
            <a:fillRect/>
          </a:stretch>
        </p:blipFill>
        <p:spPr bwMode="auto">
          <a:xfrm>
            <a:off x="203200" y="836613"/>
            <a:ext cx="8729663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095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Contingencias comunes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La primera deducción que debemos hacer es por contingencias comunes.</a:t>
            </a:r>
          </a:p>
          <a:p>
            <a:pPr eaLnBrk="1" hangingPunct="1"/>
            <a:endParaRPr lang="es-ES" altLang="es-ES" smtClean="0"/>
          </a:p>
        </p:txBody>
      </p:sp>
    </p:spTree>
    <p:extLst>
      <p:ext uri="{BB962C8B-B14F-4D97-AF65-F5344CB8AC3E}">
        <p14:creationId xmlns:p14="http://schemas.microsoft.com/office/powerpoint/2010/main" val="77251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3" descr="nueva nómi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46"/>
          <a:stretch>
            <a:fillRect/>
          </a:stretch>
        </p:blipFill>
        <p:spPr bwMode="auto">
          <a:xfrm>
            <a:off x="203200" y="836613"/>
            <a:ext cx="8729663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67544" y="1412776"/>
            <a:ext cx="1944688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</p:spTree>
    <p:extLst>
      <p:ext uri="{BB962C8B-B14F-4D97-AF65-F5344CB8AC3E}">
        <p14:creationId xmlns:p14="http://schemas.microsoft.com/office/powerpoint/2010/main" val="378642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Contingencias comunes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81100"/>
          </a:xfrm>
        </p:spPr>
        <p:txBody>
          <a:bodyPr/>
          <a:lstStyle/>
          <a:p>
            <a:pPr eaLnBrk="1" hangingPunct="1"/>
            <a:r>
              <a:rPr lang="es-ES" altLang="es-ES" smtClean="0"/>
              <a:t>Aplicamos a la Base de contingencias comunes un 4,7%.</a:t>
            </a:r>
          </a:p>
        </p:txBody>
      </p:sp>
    </p:spTree>
    <p:extLst>
      <p:ext uri="{BB962C8B-B14F-4D97-AF65-F5344CB8AC3E}">
        <p14:creationId xmlns:p14="http://schemas.microsoft.com/office/powerpoint/2010/main" val="211223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Periodo de liquidación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Ahora hay que poner la fecha de la nómina.</a:t>
            </a:r>
          </a:p>
          <a:p>
            <a:pPr eaLnBrk="1" hangingPunct="1"/>
            <a:r>
              <a:rPr lang="es-ES" altLang="es-ES" smtClean="0"/>
              <a:t>Normalmente será un mes natural</a:t>
            </a:r>
          </a:p>
        </p:txBody>
      </p:sp>
    </p:spTree>
    <p:extLst>
      <p:ext uri="{BB962C8B-B14F-4D97-AF65-F5344CB8AC3E}">
        <p14:creationId xmlns:p14="http://schemas.microsoft.com/office/powerpoint/2010/main" val="385643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3" descr="nomina bas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1052513"/>
            <a:ext cx="8988425" cy="378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4429124" y="2714620"/>
            <a:ext cx="1223962" cy="500066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77828" name="1 CuadroTexto"/>
          <p:cNvSpPr txBox="1">
            <a:spLocks noChangeArrowheads="1"/>
          </p:cNvSpPr>
          <p:nvPr/>
        </p:nvSpPr>
        <p:spPr bwMode="auto">
          <a:xfrm>
            <a:off x="6011863" y="2762250"/>
            <a:ext cx="1023937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s-ES" altLang="es-ES" b="1" dirty="0"/>
              <a:t>23,60%</a:t>
            </a:r>
          </a:p>
          <a:p>
            <a:pPr algn="r" eaLnBrk="1" hangingPunct="1"/>
            <a:r>
              <a:rPr lang="es-ES" altLang="es-ES" b="1" dirty="0" smtClean="0"/>
              <a:t>1 %</a:t>
            </a:r>
            <a:endParaRPr lang="es-ES" altLang="es-ES" b="1" dirty="0"/>
          </a:p>
          <a:p>
            <a:pPr algn="r" eaLnBrk="1" hangingPunct="1"/>
            <a:r>
              <a:rPr lang="es-ES" altLang="es-ES" b="1" dirty="0"/>
              <a:t>5,50%</a:t>
            </a:r>
          </a:p>
          <a:p>
            <a:pPr algn="r" eaLnBrk="1" hangingPunct="1"/>
            <a:r>
              <a:rPr lang="es-ES" altLang="es-ES" b="1" dirty="0"/>
              <a:t>0,60%</a:t>
            </a:r>
          </a:p>
          <a:p>
            <a:pPr algn="r" eaLnBrk="1" hangingPunct="1"/>
            <a:r>
              <a:rPr lang="es-ES" altLang="es-ES" b="1" dirty="0"/>
              <a:t>0,20%</a:t>
            </a:r>
          </a:p>
          <a:p>
            <a:pPr algn="r" eaLnBrk="1" hangingPunct="1"/>
            <a:r>
              <a:rPr lang="es-ES" altLang="es-ES" b="1" dirty="0" smtClean="0"/>
              <a:t>%</a:t>
            </a:r>
            <a:endParaRPr lang="es-ES" altLang="es-ES" b="1" dirty="0"/>
          </a:p>
          <a:p>
            <a:pPr eaLnBrk="1" hangingPunct="1"/>
            <a:endParaRPr lang="es-ES" alt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4143372" y="3357562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1.260</a:t>
            </a:r>
            <a:endParaRPr lang="es-ES" sz="20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4139952" y="2780353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1.260</a:t>
            </a:r>
            <a:endParaRPr lang="es-ES" sz="20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142331" y="427127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945</a:t>
            </a:r>
            <a:endParaRPr lang="es-ES" sz="20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2428860" y="221455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945</a:t>
            </a:r>
            <a:endParaRPr lang="es-ES" sz="2000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2428860" y="257174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315</a:t>
            </a:r>
            <a:endParaRPr lang="es-ES" sz="2000" b="1" dirty="0"/>
          </a:p>
        </p:txBody>
      </p:sp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7429520" y="2786058"/>
          <a:ext cx="1357322" cy="1643072"/>
        </p:xfrm>
        <a:graphic>
          <a:graphicData uri="http://schemas.openxmlformats.org/drawingml/2006/table">
            <a:tbl>
              <a:tblPr/>
              <a:tblGrid>
                <a:gridCol w="1357322"/>
              </a:tblGrid>
              <a:tr h="275595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297,36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097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12,60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595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69,30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595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595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595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11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Contingencias comunes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811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s-ES" altLang="es-ES" sz="3600" dirty="0" smtClean="0"/>
              <a:t>Aplicamos a la Base de cotización por contingencias comunes un 4,7%.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ES" sz="3600" dirty="0" smtClean="0"/>
              <a:t>BCCC = 1.260 x 4,7 / 100 = 59,22</a:t>
            </a:r>
          </a:p>
        </p:txBody>
      </p:sp>
    </p:spTree>
    <p:extLst>
      <p:ext uri="{BB962C8B-B14F-4D97-AF65-F5344CB8AC3E}">
        <p14:creationId xmlns:p14="http://schemas.microsoft.com/office/powerpoint/2010/main" val="1627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3" descr="nueva nómi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46"/>
          <a:stretch>
            <a:fillRect/>
          </a:stretch>
        </p:blipFill>
        <p:spPr bwMode="auto">
          <a:xfrm>
            <a:off x="203199" y="836612"/>
            <a:ext cx="8729663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67544" y="1412776"/>
            <a:ext cx="1944688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  <p:sp>
        <p:nvSpPr>
          <p:cNvPr id="2" name="1 CuadroTexto"/>
          <p:cNvSpPr txBox="1"/>
          <p:nvPr/>
        </p:nvSpPr>
        <p:spPr>
          <a:xfrm>
            <a:off x="4559646" y="1449211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4,7</a:t>
            </a:r>
            <a:endParaRPr lang="es-ES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5868144" y="1469728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59,22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78642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Desempleo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196952"/>
          </a:xfrm>
        </p:spPr>
        <p:txBody>
          <a:bodyPr>
            <a:normAutofit/>
          </a:bodyPr>
          <a:lstStyle/>
          <a:p>
            <a:pPr eaLnBrk="1" hangingPunct="1"/>
            <a:r>
              <a:rPr lang="es-ES" altLang="es-ES" sz="3600" dirty="0" smtClean="0"/>
              <a:t>Aplicamos a la Base de cotización por contingencias profesionales un 1,55%.</a:t>
            </a:r>
          </a:p>
          <a:p>
            <a:r>
              <a:rPr lang="es-ES" altLang="es-ES" sz="3600" dirty="0" smtClean="0"/>
              <a:t>BCCP = 1.260 x 1,55 / 100 = 19,53</a:t>
            </a:r>
          </a:p>
          <a:p>
            <a:pPr eaLnBrk="1" hangingPunct="1"/>
            <a:endParaRPr lang="es-ES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8037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3" descr="nomina bas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1052513"/>
            <a:ext cx="8988425" cy="378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2071670" y="3071810"/>
            <a:ext cx="3929090" cy="107157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77828" name="1 CuadroTexto"/>
          <p:cNvSpPr txBox="1">
            <a:spLocks noChangeArrowheads="1"/>
          </p:cNvSpPr>
          <p:nvPr/>
        </p:nvSpPr>
        <p:spPr bwMode="auto">
          <a:xfrm>
            <a:off x="6011863" y="2762250"/>
            <a:ext cx="1023937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s-ES" altLang="es-ES" b="1" dirty="0"/>
              <a:t>23,60%</a:t>
            </a:r>
          </a:p>
          <a:p>
            <a:pPr algn="r" eaLnBrk="1" hangingPunct="1"/>
            <a:r>
              <a:rPr lang="es-ES" altLang="es-ES" b="1" dirty="0" smtClean="0"/>
              <a:t>1 %</a:t>
            </a:r>
            <a:endParaRPr lang="es-ES" altLang="es-ES" b="1" dirty="0"/>
          </a:p>
          <a:p>
            <a:pPr algn="r" eaLnBrk="1" hangingPunct="1"/>
            <a:r>
              <a:rPr lang="es-ES" altLang="es-ES" b="1" dirty="0"/>
              <a:t>5,50%</a:t>
            </a:r>
          </a:p>
          <a:p>
            <a:pPr algn="r" eaLnBrk="1" hangingPunct="1"/>
            <a:r>
              <a:rPr lang="es-ES" altLang="es-ES" b="1" dirty="0"/>
              <a:t>0,60%</a:t>
            </a:r>
          </a:p>
          <a:p>
            <a:pPr algn="r" eaLnBrk="1" hangingPunct="1"/>
            <a:r>
              <a:rPr lang="es-ES" altLang="es-ES" b="1" dirty="0"/>
              <a:t>0,20%</a:t>
            </a:r>
          </a:p>
          <a:p>
            <a:pPr algn="r" eaLnBrk="1" hangingPunct="1"/>
            <a:r>
              <a:rPr lang="es-ES" altLang="es-ES" b="1" dirty="0" smtClean="0"/>
              <a:t>%</a:t>
            </a:r>
            <a:endParaRPr lang="es-ES" altLang="es-ES" b="1" dirty="0"/>
          </a:p>
          <a:p>
            <a:pPr eaLnBrk="1" hangingPunct="1"/>
            <a:endParaRPr lang="es-ES" alt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4143372" y="3357562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1.260</a:t>
            </a:r>
            <a:endParaRPr lang="es-ES" sz="20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4139952" y="2780353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1.260</a:t>
            </a:r>
            <a:endParaRPr lang="es-ES" sz="20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142331" y="427127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945</a:t>
            </a:r>
            <a:endParaRPr lang="es-ES" sz="20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2428860" y="221455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945</a:t>
            </a:r>
            <a:endParaRPr lang="es-ES" sz="2000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2428860" y="257174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315</a:t>
            </a:r>
            <a:endParaRPr lang="es-ES" sz="2000" b="1" dirty="0"/>
          </a:p>
        </p:txBody>
      </p:sp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7429520" y="2786058"/>
          <a:ext cx="1357322" cy="1643072"/>
        </p:xfrm>
        <a:graphic>
          <a:graphicData uri="http://schemas.openxmlformats.org/drawingml/2006/table">
            <a:tbl>
              <a:tblPr/>
              <a:tblGrid>
                <a:gridCol w="1357322"/>
              </a:tblGrid>
              <a:tr h="275595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297,36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097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12,60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595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69,30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595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595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595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11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3" descr="nueva nómi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46"/>
          <a:stretch>
            <a:fillRect/>
          </a:stretch>
        </p:blipFill>
        <p:spPr bwMode="auto">
          <a:xfrm>
            <a:off x="203199" y="836612"/>
            <a:ext cx="8729663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67544" y="1654395"/>
            <a:ext cx="1944688" cy="478462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  <p:sp>
        <p:nvSpPr>
          <p:cNvPr id="2" name="1 CuadroTexto"/>
          <p:cNvSpPr txBox="1"/>
          <p:nvPr/>
        </p:nvSpPr>
        <p:spPr>
          <a:xfrm>
            <a:off x="4559646" y="1449211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4,7</a:t>
            </a:r>
            <a:endParaRPr lang="es-ES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5868144" y="1469728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59,22</a:t>
            </a:r>
            <a:endParaRPr lang="es-ES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4559646" y="1708960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1,55</a:t>
            </a:r>
            <a:endParaRPr lang="es-ES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5850485" y="1708960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19,53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87988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Formación profesional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124944"/>
          </a:xfrm>
        </p:spPr>
        <p:txBody>
          <a:bodyPr>
            <a:normAutofit/>
          </a:bodyPr>
          <a:lstStyle/>
          <a:p>
            <a:pPr eaLnBrk="1" hangingPunct="1"/>
            <a:r>
              <a:rPr lang="es-ES" altLang="es-ES" dirty="0" smtClean="0"/>
              <a:t>Aplicamos a la Base de cotización por contingencias profesionales un 0,1%.</a:t>
            </a:r>
          </a:p>
          <a:p>
            <a:r>
              <a:rPr lang="es-ES" altLang="es-ES" dirty="0" smtClean="0"/>
              <a:t>BCCP = 1.260 x 0,1 / 100 = 1,26</a:t>
            </a:r>
          </a:p>
          <a:p>
            <a:pPr eaLnBrk="1" hangingPunct="1"/>
            <a:endParaRPr lang="es-ES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345178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3" descr="nomina bas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1052513"/>
            <a:ext cx="8988425" cy="378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2071670" y="3071810"/>
            <a:ext cx="3929090" cy="107157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77828" name="1 CuadroTexto"/>
          <p:cNvSpPr txBox="1">
            <a:spLocks noChangeArrowheads="1"/>
          </p:cNvSpPr>
          <p:nvPr/>
        </p:nvSpPr>
        <p:spPr bwMode="auto">
          <a:xfrm>
            <a:off x="6011863" y="2762250"/>
            <a:ext cx="1023937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s-ES" altLang="es-ES" b="1" dirty="0"/>
              <a:t>23,60%</a:t>
            </a:r>
          </a:p>
          <a:p>
            <a:pPr algn="r" eaLnBrk="1" hangingPunct="1"/>
            <a:r>
              <a:rPr lang="es-ES" altLang="es-ES" b="1" dirty="0" smtClean="0"/>
              <a:t>1 %</a:t>
            </a:r>
            <a:endParaRPr lang="es-ES" altLang="es-ES" b="1" dirty="0"/>
          </a:p>
          <a:p>
            <a:pPr algn="r" eaLnBrk="1" hangingPunct="1"/>
            <a:r>
              <a:rPr lang="es-ES" altLang="es-ES" b="1" dirty="0"/>
              <a:t>5,50%</a:t>
            </a:r>
          </a:p>
          <a:p>
            <a:pPr algn="r" eaLnBrk="1" hangingPunct="1"/>
            <a:r>
              <a:rPr lang="es-ES" altLang="es-ES" b="1" dirty="0"/>
              <a:t>0,60%</a:t>
            </a:r>
          </a:p>
          <a:p>
            <a:pPr algn="r" eaLnBrk="1" hangingPunct="1"/>
            <a:r>
              <a:rPr lang="es-ES" altLang="es-ES" b="1" dirty="0"/>
              <a:t>0,20%</a:t>
            </a:r>
          </a:p>
          <a:p>
            <a:pPr algn="r" eaLnBrk="1" hangingPunct="1"/>
            <a:r>
              <a:rPr lang="es-ES" altLang="es-ES" b="1" dirty="0" smtClean="0"/>
              <a:t>%</a:t>
            </a:r>
            <a:endParaRPr lang="es-ES" altLang="es-ES" b="1" dirty="0"/>
          </a:p>
          <a:p>
            <a:pPr eaLnBrk="1" hangingPunct="1"/>
            <a:endParaRPr lang="es-ES" alt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4143372" y="3357562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1.260</a:t>
            </a:r>
            <a:endParaRPr lang="es-ES" sz="20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4139952" y="2780353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1.260</a:t>
            </a:r>
            <a:endParaRPr lang="es-ES" sz="20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142331" y="427127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945</a:t>
            </a:r>
            <a:endParaRPr lang="es-ES" sz="20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2428860" y="221455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945</a:t>
            </a:r>
            <a:endParaRPr lang="es-ES" sz="2000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2428860" y="257174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315</a:t>
            </a:r>
            <a:endParaRPr lang="es-ES" sz="2000" b="1" dirty="0"/>
          </a:p>
        </p:txBody>
      </p:sp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7429520" y="2786058"/>
          <a:ext cx="1357322" cy="1643072"/>
        </p:xfrm>
        <a:graphic>
          <a:graphicData uri="http://schemas.openxmlformats.org/drawingml/2006/table">
            <a:tbl>
              <a:tblPr/>
              <a:tblGrid>
                <a:gridCol w="1357322"/>
              </a:tblGrid>
              <a:tr h="275595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297,36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097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12,60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595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69,30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595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595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595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11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3" descr="nueva nómi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46"/>
          <a:stretch>
            <a:fillRect/>
          </a:stretch>
        </p:blipFill>
        <p:spPr bwMode="auto">
          <a:xfrm>
            <a:off x="203199" y="836612"/>
            <a:ext cx="8729663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38347" y="1892667"/>
            <a:ext cx="1944688" cy="478462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  <p:sp>
        <p:nvSpPr>
          <p:cNvPr id="2" name="1 CuadroTexto"/>
          <p:cNvSpPr txBox="1"/>
          <p:nvPr/>
        </p:nvSpPr>
        <p:spPr>
          <a:xfrm>
            <a:off x="4559646" y="1449211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4,7</a:t>
            </a:r>
            <a:endParaRPr lang="es-ES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5868144" y="1469728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59,22</a:t>
            </a:r>
            <a:endParaRPr lang="es-ES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4581528" y="1708001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1,55</a:t>
            </a:r>
            <a:endParaRPr lang="es-ES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5867609" y="1708001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19,53</a:t>
            </a:r>
            <a:endParaRPr lang="es-ES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4550727" y="1947232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0,10</a:t>
            </a:r>
            <a:endParaRPr lang="es-ES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5867609" y="1947232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1,26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72917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Horas extraordinarias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81100"/>
          </a:xfrm>
        </p:spPr>
        <p:txBody>
          <a:bodyPr/>
          <a:lstStyle/>
          <a:p>
            <a:pPr eaLnBrk="1" hangingPunct="1"/>
            <a:r>
              <a:rPr lang="es-ES" altLang="es-ES" dirty="0" smtClean="0"/>
              <a:t>Aplicamos a la Base de Horas extras un 4,7 %.</a:t>
            </a:r>
          </a:p>
          <a:p>
            <a:pPr eaLnBrk="1" hangingPunct="1"/>
            <a:r>
              <a:rPr lang="es-ES" altLang="es-ES" dirty="0" smtClean="0"/>
              <a:t>En este caso es “0” por tanto nos dará “0”.</a:t>
            </a:r>
          </a:p>
        </p:txBody>
      </p:sp>
    </p:spTree>
    <p:extLst>
      <p:ext uri="{BB962C8B-B14F-4D97-AF65-F5344CB8AC3E}">
        <p14:creationId xmlns:p14="http://schemas.microsoft.com/office/powerpoint/2010/main" val="141578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9275"/>
            <a:ext cx="8640763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475" name="Rectangle 6"/>
          <p:cNvSpPr>
            <a:spLocks noGrp="1" noChangeArrowheads="1"/>
          </p:cNvSpPr>
          <p:nvPr>
            <p:ph type="title"/>
          </p:nvPr>
        </p:nvSpPr>
        <p:spPr>
          <a:xfrm>
            <a:off x="395288" y="141287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ES" altLang="es-ES" sz="4000" smtClean="0"/>
              <a:t>Como sabemos que estamos en el mes de marzo completamos</a:t>
            </a:r>
          </a:p>
        </p:txBody>
      </p:sp>
      <p:pic>
        <p:nvPicPr>
          <p:cNvPr id="105476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789363"/>
            <a:ext cx="8640763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477" name="Text Box 8"/>
          <p:cNvSpPr txBox="1">
            <a:spLocks noChangeArrowheads="1"/>
          </p:cNvSpPr>
          <p:nvPr/>
        </p:nvSpPr>
        <p:spPr bwMode="auto">
          <a:xfrm>
            <a:off x="2411413" y="3789363"/>
            <a:ext cx="288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ES" sz="1800"/>
              <a:t>1</a:t>
            </a:r>
          </a:p>
        </p:txBody>
      </p:sp>
      <p:sp>
        <p:nvSpPr>
          <p:cNvPr id="105478" name="Text Box 9"/>
          <p:cNvSpPr txBox="1">
            <a:spLocks noChangeArrowheads="1"/>
          </p:cNvSpPr>
          <p:nvPr/>
        </p:nvSpPr>
        <p:spPr bwMode="auto">
          <a:xfrm>
            <a:off x="2916238" y="3789363"/>
            <a:ext cx="863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ES" sz="1800" dirty="0" smtClean="0"/>
              <a:t>mayo</a:t>
            </a:r>
            <a:endParaRPr lang="es-ES" altLang="es-ES" sz="1800" dirty="0"/>
          </a:p>
        </p:txBody>
      </p:sp>
      <p:sp>
        <p:nvSpPr>
          <p:cNvPr id="105479" name="Text Box 10"/>
          <p:cNvSpPr txBox="1">
            <a:spLocks noChangeArrowheads="1"/>
          </p:cNvSpPr>
          <p:nvPr/>
        </p:nvSpPr>
        <p:spPr bwMode="auto">
          <a:xfrm>
            <a:off x="3851275" y="3789363"/>
            <a:ext cx="5762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ES" sz="1800"/>
              <a:t>31</a:t>
            </a:r>
          </a:p>
        </p:txBody>
      </p:sp>
      <p:sp>
        <p:nvSpPr>
          <p:cNvPr id="105480" name="Text Box 11"/>
          <p:cNvSpPr txBox="1">
            <a:spLocks noChangeArrowheads="1"/>
          </p:cNvSpPr>
          <p:nvPr/>
        </p:nvSpPr>
        <p:spPr bwMode="auto">
          <a:xfrm>
            <a:off x="4356100" y="3789363"/>
            <a:ext cx="863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ES" sz="1800" dirty="0" smtClean="0"/>
              <a:t>mayo</a:t>
            </a:r>
            <a:endParaRPr lang="es-ES" altLang="es-ES" sz="1800" dirty="0"/>
          </a:p>
        </p:txBody>
      </p:sp>
      <p:sp>
        <p:nvSpPr>
          <p:cNvPr id="105481" name="Text Box 12"/>
          <p:cNvSpPr txBox="1">
            <a:spLocks noChangeArrowheads="1"/>
          </p:cNvSpPr>
          <p:nvPr/>
        </p:nvSpPr>
        <p:spPr bwMode="auto">
          <a:xfrm>
            <a:off x="5219700" y="3789363"/>
            <a:ext cx="863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ES" sz="1800"/>
              <a:t>2011</a:t>
            </a:r>
          </a:p>
        </p:txBody>
      </p:sp>
      <p:sp>
        <p:nvSpPr>
          <p:cNvPr id="105482" name="Rectangle 13"/>
          <p:cNvSpPr>
            <a:spLocks noChangeArrowheads="1"/>
          </p:cNvSpPr>
          <p:nvPr/>
        </p:nvSpPr>
        <p:spPr bwMode="auto">
          <a:xfrm>
            <a:off x="395288" y="501332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400" dirty="0">
                <a:solidFill>
                  <a:schemeClr val="tx2"/>
                </a:solidFill>
              </a:rPr>
              <a:t>Recuerda: Si el trabajador tiene retribución mensual y ha estado de alta todo el mes, se pone siempre el total de 30 días ( independientemente de los días que tenga ese mes).</a:t>
            </a:r>
            <a:br>
              <a:rPr lang="es-ES" altLang="es-ES" sz="2400" dirty="0">
                <a:solidFill>
                  <a:schemeClr val="tx2"/>
                </a:solidFill>
              </a:rPr>
            </a:br>
            <a:endParaRPr lang="es-ES" altLang="es-ES" sz="2400" dirty="0">
              <a:solidFill>
                <a:schemeClr val="tx2"/>
              </a:solidFill>
            </a:endParaRPr>
          </a:p>
        </p:txBody>
      </p:sp>
      <p:sp>
        <p:nvSpPr>
          <p:cNvPr id="105483" name="Text Box 14"/>
          <p:cNvSpPr txBox="1">
            <a:spLocks noChangeArrowheads="1"/>
          </p:cNvSpPr>
          <p:nvPr/>
        </p:nvSpPr>
        <p:spPr bwMode="auto">
          <a:xfrm>
            <a:off x="7235825" y="3789363"/>
            <a:ext cx="6492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ES" sz="1800"/>
              <a:t>30</a:t>
            </a:r>
          </a:p>
        </p:txBody>
      </p:sp>
      <p:sp>
        <p:nvSpPr>
          <p:cNvPr id="105484" name="Line 15"/>
          <p:cNvSpPr>
            <a:spLocks noChangeShapeType="1"/>
          </p:cNvSpPr>
          <p:nvPr/>
        </p:nvSpPr>
        <p:spPr bwMode="auto">
          <a:xfrm flipV="1">
            <a:off x="6300788" y="4221163"/>
            <a:ext cx="792162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05485" name="Oval 16"/>
          <p:cNvSpPr>
            <a:spLocks noChangeArrowheads="1"/>
          </p:cNvSpPr>
          <p:nvPr/>
        </p:nvSpPr>
        <p:spPr bwMode="auto">
          <a:xfrm>
            <a:off x="7092950" y="3716338"/>
            <a:ext cx="1008063" cy="649287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</p:spTree>
    <p:extLst>
      <p:ext uri="{BB962C8B-B14F-4D97-AF65-F5344CB8AC3E}">
        <p14:creationId xmlns:p14="http://schemas.microsoft.com/office/powerpoint/2010/main" val="262814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3" descr="nomina bas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1052513"/>
            <a:ext cx="8988425" cy="378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214282" y="4000504"/>
            <a:ext cx="5857916" cy="42862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77828" name="1 CuadroTexto"/>
          <p:cNvSpPr txBox="1">
            <a:spLocks noChangeArrowheads="1"/>
          </p:cNvSpPr>
          <p:nvPr/>
        </p:nvSpPr>
        <p:spPr bwMode="auto">
          <a:xfrm>
            <a:off x="6011863" y="2762250"/>
            <a:ext cx="1023937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s-ES" altLang="es-ES" b="1" dirty="0"/>
              <a:t>23,60%</a:t>
            </a:r>
          </a:p>
          <a:p>
            <a:pPr algn="r" eaLnBrk="1" hangingPunct="1"/>
            <a:r>
              <a:rPr lang="es-ES" altLang="es-ES" b="1" dirty="0" smtClean="0"/>
              <a:t>1 %</a:t>
            </a:r>
            <a:endParaRPr lang="es-ES" altLang="es-ES" b="1" dirty="0"/>
          </a:p>
          <a:p>
            <a:pPr algn="r" eaLnBrk="1" hangingPunct="1"/>
            <a:r>
              <a:rPr lang="es-ES" altLang="es-ES" b="1" dirty="0"/>
              <a:t>5,50%</a:t>
            </a:r>
          </a:p>
          <a:p>
            <a:pPr algn="r" eaLnBrk="1" hangingPunct="1"/>
            <a:r>
              <a:rPr lang="es-ES" altLang="es-ES" b="1" dirty="0"/>
              <a:t>0,60%</a:t>
            </a:r>
          </a:p>
          <a:p>
            <a:pPr algn="r" eaLnBrk="1" hangingPunct="1"/>
            <a:r>
              <a:rPr lang="es-ES" altLang="es-ES" b="1" dirty="0"/>
              <a:t>0,20%</a:t>
            </a:r>
          </a:p>
          <a:p>
            <a:pPr algn="r" eaLnBrk="1" hangingPunct="1"/>
            <a:r>
              <a:rPr lang="es-ES" altLang="es-ES" b="1" dirty="0" smtClean="0"/>
              <a:t>%</a:t>
            </a:r>
            <a:endParaRPr lang="es-ES" altLang="es-ES" b="1" dirty="0"/>
          </a:p>
          <a:p>
            <a:pPr eaLnBrk="1" hangingPunct="1"/>
            <a:endParaRPr lang="es-ES" alt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4143372" y="3357562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1.260</a:t>
            </a:r>
            <a:endParaRPr lang="es-ES" sz="20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4139952" y="2780353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1.260</a:t>
            </a:r>
            <a:endParaRPr lang="es-ES" sz="20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142331" y="427127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945</a:t>
            </a:r>
            <a:endParaRPr lang="es-ES" sz="20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2428860" y="221455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945</a:t>
            </a:r>
            <a:endParaRPr lang="es-ES" sz="2000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2428860" y="257174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315</a:t>
            </a:r>
            <a:endParaRPr lang="es-ES" sz="2000" b="1" dirty="0"/>
          </a:p>
        </p:txBody>
      </p:sp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7429520" y="2786058"/>
          <a:ext cx="1357322" cy="1643072"/>
        </p:xfrm>
        <a:graphic>
          <a:graphicData uri="http://schemas.openxmlformats.org/drawingml/2006/table">
            <a:tbl>
              <a:tblPr/>
              <a:tblGrid>
                <a:gridCol w="1357322"/>
              </a:tblGrid>
              <a:tr h="275595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297,36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097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12,60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595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69,30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595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595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595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11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3" descr="nueva nómi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46"/>
          <a:stretch>
            <a:fillRect/>
          </a:stretch>
        </p:blipFill>
        <p:spPr bwMode="auto">
          <a:xfrm>
            <a:off x="214282" y="857232"/>
            <a:ext cx="8729663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28596" y="2143116"/>
            <a:ext cx="1944688" cy="478462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  <p:sp>
        <p:nvSpPr>
          <p:cNvPr id="2" name="1 CuadroTexto"/>
          <p:cNvSpPr txBox="1"/>
          <p:nvPr/>
        </p:nvSpPr>
        <p:spPr>
          <a:xfrm>
            <a:off x="4559646" y="1449211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4,7</a:t>
            </a:r>
            <a:endParaRPr lang="es-ES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5868144" y="1469728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59,22</a:t>
            </a:r>
            <a:endParaRPr lang="es-ES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4581528" y="1708001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1,55</a:t>
            </a:r>
            <a:endParaRPr lang="es-ES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5867609" y="1708001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19,53</a:t>
            </a:r>
            <a:endParaRPr lang="es-ES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4550727" y="1947232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0,10</a:t>
            </a:r>
            <a:endParaRPr lang="es-ES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5867609" y="1947232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1,26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72917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1 Título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TOTAL APORTACIONES</a:t>
            </a:r>
          </a:p>
        </p:txBody>
      </p:sp>
      <p:sp>
        <p:nvSpPr>
          <p:cNvPr id="163843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Ahora sumamos todas las aportaciones a la Seguridad Social del trabajador.</a:t>
            </a:r>
          </a:p>
        </p:txBody>
      </p:sp>
    </p:spTree>
    <p:extLst>
      <p:ext uri="{BB962C8B-B14F-4D97-AF65-F5344CB8AC3E}">
        <p14:creationId xmlns:p14="http://schemas.microsoft.com/office/powerpoint/2010/main" val="46378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3" descr="nueva nómi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46"/>
          <a:stretch>
            <a:fillRect/>
          </a:stretch>
        </p:blipFill>
        <p:spPr bwMode="auto">
          <a:xfrm>
            <a:off x="214282" y="857232"/>
            <a:ext cx="8729663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28596" y="2357430"/>
            <a:ext cx="2143140" cy="478462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  <p:sp>
        <p:nvSpPr>
          <p:cNvPr id="2" name="1 CuadroTexto"/>
          <p:cNvSpPr txBox="1"/>
          <p:nvPr/>
        </p:nvSpPr>
        <p:spPr>
          <a:xfrm>
            <a:off x="4559646" y="1449211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4,7</a:t>
            </a:r>
            <a:endParaRPr lang="es-ES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5868144" y="1469728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59,22</a:t>
            </a:r>
            <a:endParaRPr lang="es-ES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4581528" y="1708001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1,55</a:t>
            </a:r>
            <a:endParaRPr lang="es-ES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5867609" y="1708001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19,53</a:t>
            </a:r>
            <a:endParaRPr lang="es-ES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4550727" y="1947232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0,10</a:t>
            </a:r>
            <a:endParaRPr lang="es-ES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5867609" y="1947232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1,26</a:t>
            </a:r>
            <a:endParaRPr lang="es-ES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572396" y="2285992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80,01</a:t>
            </a:r>
            <a:endParaRPr lang="es-ES" b="1" dirty="0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7215206" y="2285992"/>
            <a:ext cx="1643074" cy="478462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</p:spTree>
    <p:extLst>
      <p:ext uri="{BB962C8B-B14F-4D97-AF65-F5344CB8AC3E}">
        <p14:creationId xmlns:p14="http://schemas.microsoft.com/office/powerpoint/2010/main" val="72917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ES" altLang="es-ES" sz="2400" b="1" smtClean="0"/>
              <a:t>Retención por Impuesto de la Renta de las Personas Físicas.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s-ES" altLang="es-ES" sz="2800" smtClean="0"/>
              <a:t>El empresario tiene la obligación de practicar la retención de IRPF que corresponda según la situación económica y familiar del trabajador.</a:t>
            </a:r>
          </a:p>
          <a:p>
            <a:pPr eaLnBrk="1" hangingPunct="1"/>
            <a:r>
              <a:rPr lang="es-ES" altLang="es-ES" sz="2800" smtClean="0"/>
              <a:t>Sobre la Base de IRPF se aplica el tipo de IRPF.</a:t>
            </a:r>
          </a:p>
          <a:p>
            <a:pPr eaLnBrk="1" hangingPunct="1"/>
            <a:r>
              <a:rPr lang="es-ES" altLang="es-ES" sz="2800" smtClean="0"/>
              <a:t>El tipo de IRPF depende de dos cosas fundamentalmente:</a:t>
            </a:r>
          </a:p>
          <a:p>
            <a:pPr lvl="1" eaLnBrk="1" hangingPunct="1"/>
            <a:r>
              <a:rPr lang="es-ES" altLang="es-ES" smtClean="0"/>
              <a:t>Ingresos.</a:t>
            </a:r>
          </a:p>
          <a:p>
            <a:pPr lvl="1" eaLnBrk="1" hangingPunct="1"/>
            <a:r>
              <a:rPr lang="es-ES" altLang="es-ES" smtClean="0"/>
              <a:t>Situación familiar.</a:t>
            </a:r>
          </a:p>
        </p:txBody>
      </p:sp>
    </p:spTree>
    <p:extLst>
      <p:ext uri="{BB962C8B-B14F-4D97-AF65-F5344CB8AC3E}">
        <p14:creationId xmlns:p14="http://schemas.microsoft.com/office/powerpoint/2010/main" val="416189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Ejemplo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altLang="es-ES" dirty="0" smtClean="0"/>
              <a:t>Un trabajador tiene las siguientes remuneraciones en el mes de marzo:</a:t>
            </a:r>
          </a:p>
          <a:p>
            <a:pPr eaLnBrk="1" hangingPunct="1"/>
            <a:r>
              <a:rPr lang="es-ES" altLang="es-ES" dirty="0" smtClean="0"/>
              <a:t>Tiene un tipo de IRPF del 11%</a:t>
            </a:r>
          </a:p>
          <a:p>
            <a:pPr eaLnBrk="1" hangingPunct="1"/>
            <a:endParaRPr lang="es-ES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301321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3" descr="nomina bas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1052513"/>
            <a:ext cx="8988425" cy="378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214282" y="4286256"/>
            <a:ext cx="5857916" cy="42862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77828" name="1 CuadroTexto"/>
          <p:cNvSpPr txBox="1">
            <a:spLocks noChangeArrowheads="1"/>
          </p:cNvSpPr>
          <p:nvPr/>
        </p:nvSpPr>
        <p:spPr bwMode="auto">
          <a:xfrm>
            <a:off x="6011863" y="2762250"/>
            <a:ext cx="1023937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s-ES" altLang="es-ES" b="1" dirty="0"/>
              <a:t>23,60%</a:t>
            </a:r>
          </a:p>
          <a:p>
            <a:pPr algn="r" eaLnBrk="1" hangingPunct="1"/>
            <a:r>
              <a:rPr lang="es-ES" altLang="es-ES" b="1" dirty="0" smtClean="0"/>
              <a:t>1 %</a:t>
            </a:r>
            <a:endParaRPr lang="es-ES" altLang="es-ES" b="1" dirty="0"/>
          </a:p>
          <a:p>
            <a:pPr algn="r" eaLnBrk="1" hangingPunct="1"/>
            <a:r>
              <a:rPr lang="es-ES" altLang="es-ES" b="1" dirty="0"/>
              <a:t>5,50%</a:t>
            </a:r>
          </a:p>
          <a:p>
            <a:pPr algn="r" eaLnBrk="1" hangingPunct="1"/>
            <a:r>
              <a:rPr lang="es-ES" altLang="es-ES" b="1" dirty="0"/>
              <a:t>0,60%</a:t>
            </a:r>
          </a:p>
          <a:p>
            <a:pPr algn="r" eaLnBrk="1" hangingPunct="1"/>
            <a:r>
              <a:rPr lang="es-ES" altLang="es-ES" b="1" dirty="0"/>
              <a:t>0,20%</a:t>
            </a:r>
          </a:p>
          <a:p>
            <a:pPr algn="r" eaLnBrk="1" hangingPunct="1"/>
            <a:r>
              <a:rPr lang="es-ES" altLang="es-ES" b="1" dirty="0" smtClean="0"/>
              <a:t>%</a:t>
            </a:r>
            <a:endParaRPr lang="es-ES" altLang="es-ES" b="1" dirty="0"/>
          </a:p>
          <a:p>
            <a:pPr eaLnBrk="1" hangingPunct="1"/>
            <a:endParaRPr lang="es-ES" alt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4143372" y="3357562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1.260</a:t>
            </a:r>
            <a:endParaRPr lang="es-ES" sz="20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4139952" y="2780353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1.260</a:t>
            </a:r>
            <a:endParaRPr lang="es-ES" sz="20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142331" y="427127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945</a:t>
            </a:r>
            <a:endParaRPr lang="es-ES" sz="20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2428860" y="221455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945</a:t>
            </a:r>
            <a:endParaRPr lang="es-ES" sz="2000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2428860" y="257174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315</a:t>
            </a:r>
            <a:endParaRPr lang="es-ES" sz="2000" b="1" dirty="0"/>
          </a:p>
        </p:txBody>
      </p:sp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7429520" y="2786058"/>
          <a:ext cx="1357322" cy="1643072"/>
        </p:xfrm>
        <a:graphic>
          <a:graphicData uri="http://schemas.openxmlformats.org/drawingml/2006/table">
            <a:tbl>
              <a:tblPr/>
              <a:tblGrid>
                <a:gridCol w="1357322"/>
              </a:tblGrid>
              <a:tr h="275595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297,36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097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12,60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595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69,30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595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595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595"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11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ES" altLang="es-ES" sz="2400" b="1" smtClean="0"/>
              <a:t>Retención por Impuesto de la Renta de las Personas Físicas.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s-ES" altLang="es-ES" dirty="0" smtClean="0"/>
              <a:t>A esa base de IRPF le aplicamos el 11%.</a:t>
            </a:r>
          </a:p>
          <a:p>
            <a:pPr eaLnBrk="1" hangingPunct="1"/>
            <a:r>
              <a:rPr lang="es-ES" altLang="es-ES" dirty="0" smtClean="0"/>
              <a:t>945 x 11/100 = 103,95</a:t>
            </a:r>
          </a:p>
          <a:p>
            <a:pPr eaLnBrk="1" hangingPunct="1"/>
            <a:endParaRPr lang="es-ES" altLang="es-ES" sz="3600" dirty="0" smtClean="0"/>
          </a:p>
        </p:txBody>
      </p:sp>
    </p:spTree>
    <p:extLst>
      <p:ext uri="{BB962C8B-B14F-4D97-AF65-F5344CB8AC3E}">
        <p14:creationId xmlns:p14="http://schemas.microsoft.com/office/powerpoint/2010/main" val="224189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3" descr="nueva nómi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46"/>
          <a:stretch>
            <a:fillRect/>
          </a:stretch>
        </p:blipFill>
        <p:spPr bwMode="auto">
          <a:xfrm>
            <a:off x="214282" y="857232"/>
            <a:ext cx="8729663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57158" y="2643182"/>
            <a:ext cx="4286280" cy="407024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  <p:sp>
        <p:nvSpPr>
          <p:cNvPr id="2" name="1 CuadroTexto"/>
          <p:cNvSpPr txBox="1"/>
          <p:nvPr/>
        </p:nvSpPr>
        <p:spPr>
          <a:xfrm>
            <a:off x="4559646" y="1449211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4,7</a:t>
            </a:r>
            <a:endParaRPr lang="es-ES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5868144" y="1469728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59,22</a:t>
            </a:r>
            <a:endParaRPr lang="es-ES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4581528" y="1708001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1,55</a:t>
            </a:r>
            <a:endParaRPr lang="es-ES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5867609" y="1708001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19,53</a:t>
            </a:r>
            <a:endParaRPr lang="es-ES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4550727" y="1947232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0,10</a:t>
            </a:r>
            <a:endParaRPr lang="es-ES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5867609" y="1947232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1,26</a:t>
            </a:r>
            <a:endParaRPr lang="es-ES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572396" y="2285992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80,01</a:t>
            </a:r>
            <a:endParaRPr lang="es-ES" b="1" dirty="0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7215206" y="2643182"/>
            <a:ext cx="1643074" cy="478462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  <p:sp>
        <p:nvSpPr>
          <p:cNvPr id="13" name="12 CuadroTexto"/>
          <p:cNvSpPr txBox="1"/>
          <p:nvPr/>
        </p:nvSpPr>
        <p:spPr>
          <a:xfrm>
            <a:off x="7500958" y="2786058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103,95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72917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B. TOTAL A DEDUCIR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Sólo nos queda sumar total aportaciones y la retención del IRPF</a:t>
            </a:r>
          </a:p>
        </p:txBody>
      </p:sp>
    </p:spTree>
    <p:extLst>
      <p:ext uri="{BB962C8B-B14F-4D97-AF65-F5344CB8AC3E}">
        <p14:creationId xmlns:p14="http://schemas.microsoft.com/office/powerpoint/2010/main" val="279140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nueva nómi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52" b="41129"/>
          <a:stretch>
            <a:fillRect/>
          </a:stretch>
        </p:blipFill>
        <p:spPr bwMode="auto">
          <a:xfrm>
            <a:off x="179388" y="1484784"/>
            <a:ext cx="8710612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DEVENGOS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8343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3" descr="nueva nómi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46"/>
          <a:stretch>
            <a:fillRect/>
          </a:stretch>
        </p:blipFill>
        <p:spPr bwMode="auto">
          <a:xfrm>
            <a:off x="214282" y="857232"/>
            <a:ext cx="8729663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071802" y="3571876"/>
            <a:ext cx="2500330" cy="407024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  <p:sp>
        <p:nvSpPr>
          <p:cNvPr id="2" name="1 CuadroTexto"/>
          <p:cNvSpPr txBox="1"/>
          <p:nvPr/>
        </p:nvSpPr>
        <p:spPr>
          <a:xfrm>
            <a:off x="4559646" y="1449211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4,7</a:t>
            </a:r>
            <a:endParaRPr lang="es-ES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5868144" y="1469728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59,22</a:t>
            </a:r>
            <a:endParaRPr lang="es-ES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4581528" y="1708001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1,55</a:t>
            </a:r>
            <a:endParaRPr lang="es-ES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5867609" y="1708001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19,53</a:t>
            </a:r>
            <a:endParaRPr lang="es-ES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4550727" y="1947232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0,10</a:t>
            </a:r>
            <a:endParaRPr lang="es-ES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5867609" y="1947232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1,26</a:t>
            </a:r>
            <a:endParaRPr lang="es-ES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572396" y="2285992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80,01</a:t>
            </a:r>
            <a:endParaRPr lang="es-ES" b="1" dirty="0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7215206" y="3357562"/>
            <a:ext cx="1643074" cy="478462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  <p:sp>
        <p:nvSpPr>
          <p:cNvPr id="13" name="12 CuadroTexto"/>
          <p:cNvSpPr txBox="1"/>
          <p:nvPr/>
        </p:nvSpPr>
        <p:spPr>
          <a:xfrm>
            <a:off x="7500958" y="2786058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103,95</a:t>
            </a:r>
            <a:endParaRPr lang="es-ES" b="1" dirty="0"/>
          </a:p>
        </p:txBody>
      </p:sp>
      <p:sp>
        <p:nvSpPr>
          <p:cNvPr id="14" name="13 CuadroTexto"/>
          <p:cNvSpPr txBox="1"/>
          <p:nvPr/>
        </p:nvSpPr>
        <p:spPr>
          <a:xfrm>
            <a:off x="7500958" y="3500438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183,96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72917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LÍQUIDO TOTAL A PERCIBIR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s-ES" altLang="es-ES" dirty="0" smtClean="0"/>
              <a:t>Para calcular el </a:t>
            </a:r>
          </a:p>
          <a:p>
            <a:pPr eaLnBrk="1" hangingPunct="1"/>
            <a:r>
              <a:rPr lang="es-ES" altLang="es-ES" dirty="0" smtClean="0"/>
              <a:t>LÍQUIDO TOTAL A PERCIBIR </a:t>
            </a:r>
            <a:r>
              <a:rPr lang="es-ES" altLang="es-ES" sz="3600" b="1" dirty="0" smtClean="0"/>
              <a:t>(A – B)</a:t>
            </a:r>
            <a:r>
              <a:rPr lang="es-ES" altLang="es-ES" dirty="0" smtClean="0"/>
              <a:t> restamos:</a:t>
            </a:r>
          </a:p>
          <a:p>
            <a:pPr eaLnBrk="1" hangingPunct="1"/>
            <a:r>
              <a:rPr lang="es-ES" altLang="es-ES" dirty="0" smtClean="0"/>
              <a:t> A.TOTAL DEVENGADO </a:t>
            </a:r>
          </a:p>
          <a:p>
            <a:pPr eaLnBrk="1" hangingPunct="1"/>
            <a:r>
              <a:rPr lang="es-ES" altLang="es-ES" dirty="0" smtClean="0"/>
              <a:t>menos el B. TOTAL A DEDUCIR.</a:t>
            </a:r>
          </a:p>
        </p:txBody>
      </p:sp>
    </p:spTree>
    <p:extLst>
      <p:ext uri="{BB962C8B-B14F-4D97-AF65-F5344CB8AC3E}">
        <p14:creationId xmlns:p14="http://schemas.microsoft.com/office/powerpoint/2010/main" val="6059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nueva nómi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52" b="41129"/>
          <a:stretch>
            <a:fillRect/>
          </a:stretch>
        </p:blipFill>
        <p:spPr bwMode="auto">
          <a:xfrm>
            <a:off x="142844" y="1428736"/>
            <a:ext cx="8710612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DEVENGOS</a:t>
            </a:r>
            <a:endParaRPr lang="es-ES" dirty="0"/>
          </a:p>
        </p:txBody>
      </p:sp>
      <p:sp>
        <p:nvSpPr>
          <p:cNvPr id="2" name="1 CuadroTexto"/>
          <p:cNvSpPr txBox="1"/>
          <p:nvPr/>
        </p:nvSpPr>
        <p:spPr>
          <a:xfrm>
            <a:off x="7092280" y="189778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900</a:t>
            </a:r>
            <a:endParaRPr lang="es-ES" sz="2000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571472" y="228599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Antigüedad</a:t>
            </a:r>
            <a:endParaRPr lang="es-ES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7143768" y="2285992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45</a:t>
            </a:r>
            <a:endParaRPr lang="es-ES" sz="2000" b="1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928926" y="6000768"/>
            <a:ext cx="2034854" cy="28733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  <p:sp>
        <p:nvSpPr>
          <p:cNvPr id="9" name="8 CuadroTexto"/>
          <p:cNvSpPr txBox="1"/>
          <p:nvPr/>
        </p:nvSpPr>
        <p:spPr>
          <a:xfrm>
            <a:off x="7143768" y="5929330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945</a:t>
            </a:r>
            <a:endParaRPr lang="es-ES" sz="2000" b="1" dirty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7143768" y="5929330"/>
            <a:ext cx="1571636" cy="42862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</p:spTree>
    <p:extLst>
      <p:ext uri="{BB962C8B-B14F-4D97-AF65-F5344CB8AC3E}">
        <p14:creationId xmlns:p14="http://schemas.microsoft.com/office/powerpoint/2010/main" val="343208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3" descr="nueva nómi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46"/>
          <a:stretch>
            <a:fillRect/>
          </a:stretch>
        </p:blipFill>
        <p:spPr bwMode="auto">
          <a:xfrm>
            <a:off x="214282" y="857232"/>
            <a:ext cx="8729663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071802" y="3571876"/>
            <a:ext cx="2500330" cy="407024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  <p:sp>
        <p:nvSpPr>
          <p:cNvPr id="2" name="1 CuadroTexto"/>
          <p:cNvSpPr txBox="1"/>
          <p:nvPr/>
        </p:nvSpPr>
        <p:spPr>
          <a:xfrm>
            <a:off x="4559646" y="1449211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4,7</a:t>
            </a:r>
            <a:endParaRPr lang="es-ES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5868144" y="1469728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59,22</a:t>
            </a:r>
            <a:endParaRPr lang="es-ES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4581528" y="1708001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1,55</a:t>
            </a:r>
            <a:endParaRPr lang="es-ES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5867609" y="1708001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19,53</a:t>
            </a:r>
            <a:endParaRPr lang="es-ES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4550727" y="1947232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0,10</a:t>
            </a:r>
            <a:endParaRPr lang="es-ES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5867609" y="1947232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1,26</a:t>
            </a:r>
            <a:endParaRPr lang="es-ES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572396" y="2285992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80,01</a:t>
            </a:r>
            <a:endParaRPr lang="es-ES" b="1" dirty="0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7215206" y="3357562"/>
            <a:ext cx="1643074" cy="478462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  <p:sp>
        <p:nvSpPr>
          <p:cNvPr id="13" name="12 CuadroTexto"/>
          <p:cNvSpPr txBox="1"/>
          <p:nvPr/>
        </p:nvSpPr>
        <p:spPr>
          <a:xfrm>
            <a:off x="7500958" y="2786058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103,95</a:t>
            </a:r>
            <a:endParaRPr lang="es-ES" b="1" dirty="0"/>
          </a:p>
        </p:txBody>
      </p:sp>
      <p:sp>
        <p:nvSpPr>
          <p:cNvPr id="14" name="13 CuadroTexto"/>
          <p:cNvSpPr txBox="1"/>
          <p:nvPr/>
        </p:nvSpPr>
        <p:spPr>
          <a:xfrm>
            <a:off x="7500958" y="3500438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183,96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72917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LÍQUIDO TOTAL A PERCIBIR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s-ES" altLang="es-ES" dirty="0" smtClean="0"/>
              <a:t>Para calcular el </a:t>
            </a:r>
          </a:p>
          <a:p>
            <a:pPr eaLnBrk="1" hangingPunct="1"/>
            <a:r>
              <a:rPr lang="es-ES" altLang="es-ES" dirty="0" smtClean="0"/>
              <a:t>LÍQUIDO TOTAL A PERCIBIR </a:t>
            </a:r>
            <a:r>
              <a:rPr lang="es-ES" altLang="es-ES" sz="3600" b="1" dirty="0" smtClean="0"/>
              <a:t>(A – B)</a:t>
            </a:r>
            <a:r>
              <a:rPr lang="es-ES" altLang="es-ES" dirty="0" smtClean="0"/>
              <a:t> restamos:</a:t>
            </a:r>
          </a:p>
          <a:p>
            <a:pPr eaLnBrk="1" hangingPunct="1"/>
            <a:r>
              <a:rPr lang="es-ES" altLang="es-ES" dirty="0" smtClean="0"/>
              <a:t> A.TOTAL DEVENGADO </a:t>
            </a:r>
          </a:p>
          <a:p>
            <a:pPr eaLnBrk="1" hangingPunct="1"/>
            <a:r>
              <a:rPr lang="es-ES" altLang="es-ES" dirty="0" smtClean="0"/>
              <a:t>menos el B. TOTAL A DEDUCIR.</a:t>
            </a:r>
          </a:p>
          <a:p>
            <a:pPr eaLnBrk="1" hangingPunct="1"/>
            <a:r>
              <a:rPr lang="es-ES" altLang="es-ES" dirty="0" smtClean="0"/>
              <a:t>Es decir, 945 – 183,96 = 761,04</a:t>
            </a:r>
          </a:p>
        </p:txBody>
      </p:sp>
    </p:spTree>
    <p:extLst>
      <p:ext uri="{BB962C8B-B14F-4D97-AF65-F5344CB8AC3E}">
        <p14:creationId xmlns:p14="http://schemas.microsoft.com/office/powerpoint/2010/main" val="18007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3" descr="nueva nómi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46"/>
          <a:stretch>
            <a:fillRect/>
          </a:stretch>
        </p:blipFill>
        <p:spPr bwMode="auto">
          <a:xfrm>
            <a:off x="214282" y="857232"/>
            <a:ext cx="8729663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071670" y="4000504"/>
            <a:ext cx="3429024" cy="407024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  <p:sp>
        <p:nvSpPr>
          <p:cNvPr id="2" name="1 CuadroTexto"/>
          <p:cNvSpPr txBox="1"/>
          <p:nvPr/>
        </p:nvSpPr>
        <p:spPr>
          <a:xfrm>
            <a:off x="4559646" y="1449211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4,7</a:t>
            </a:r>
            <a:endParaRPr lang="es-ES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5868144" y="1469728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59,22</a:t>
            </a:r>
            <a:endParaRPr lang="es-ES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4581528" y="1708001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1,55</a:t>
            </a:r>
            <a:endParaRPr lang="es-ES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5867609" y="1708001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19,53</a:t>
            </a:r>
            <a:endParaRPr lang="es-ES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4550727" y="1947232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0,10</a:t>
            </a:r>
            <a:endParaRPr lang="es-ES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5867609" y="1947232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1,26</a:t>
            </a:r>
            <a:endParaRPr lang="es-ES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572396" y="2285992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80,01</a:t>
            </a:r>
            <a:endParaRPr lang="es-ES" b="1" dirty="0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7072330" y="3857628"/>
            <a:ext cx="1643074" cy="478462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  <p:sp>
        <p:nvSpPr>
          <p:cNvPr id="13" name="12 CuadroTexto"/>
          <p:cNvSpPr txBox="1"/>
          <p:nvPr/>
        </p:nvSpPr>
        <p:spPr>
          <a:xfrm>
            <a:off x="7500958" y="2786058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103,95</a:t>
            </a:r>
            <a:endParaRPr lang="es-ES" b="1" dirty="0"/>
          </a:p>
        </p:txBody>
      </p:sp>
      <p:sp>
        <p:nvSpPr>
          <p:cNvPr id="14" name="13 CuadroTexto"/>
          <p:cNvSpPr txBox="1"/>
          <p:nvPr/>
        </p:nvSpPr>
        <p:spPr>
          <a:xfrm>
            <a:off x="7500958" y="3500438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183,96</a:t>
            </a:r>
            <a:endParaRPr lang="es-ES" b="1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429520" y="3929066"/>
            <a:ext cx="94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761,04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72917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Salario Base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altLang="es-ES" smtClean="0"/>
              <a:t>El primer concepto de los devengos es el salario base.</a:t>
            </a:r>
          </a:p>
          <a:p>
            <a:pPr eaLnBrk="1" hangingPunct="1"/>
            <a:r>
              <a:rPr lang="es-ES" altLang="es-ES" smtClean="0"/>
              <a:t>Debemos de poner cuanto es.</a:t>
            </a:r>
          </a:p>
        </p:txBody>
      </p:sp>
    </p:spTree>
    <p:extLst>
      <p:ext uri="{BB962C8B-B14F-4D97-AF65-F5344CB8AC3E}">
        <p14:creationId xmlns:p14="http://schemas.microsoft.com/office/powerpoint/2010/main" val="303942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nueva nómi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52" b="41129"/>
          <a:stretch>
            <a:fillRect/>
          </a:stretch>
        </p:blipFill>
        <p:spPr bwMode="auto">
          <a:xfrm>
            <a:off x="179388" y="1484784"/>
            <a:ext cx="8710612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DEVENGOS</a:t>
            </a:r>
            <a:endParaRPr lang="es-E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23429" y="1897784"/>
            <a:ext cx="1655763" cy="28733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  <p:sp>
        <p:nvSpPr>
          <p:cNvPr id="2" name="1 CuadroTexto"/>
          <p:cNvSpPr txBox="1"/>
          <p:nvPr/>
        </p:nvSpPr>
        <p:spPr>
          <a:xfrm>
            <a:off x="7092280" y="189778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900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343208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1273</Words>
  <Application>Microsoft Office PowerPoint</Application>
  <PresentationFormat>Presentación en pantalla (4:3)</PresentationFormat>
  <Paragraphs>342</Paragraphs>
  <Slides>75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75</vt:i4>
      </vt:variant>
    </vt:vector>
  </HeadingPairs>
  <TitlesOfParts>
    <vt:vector size="76" baseType="lpstr">
      <vt:lpstr>Tema de Office</vt:lpstr>
      <vt:lpstr>EJEMPLO</vt:lpstr>
      <vt:lpstr>Ejemplo</vt:lpstr>
      <vt:lpstr>Datos personales</vt:lpstr>
      <vt:lpstr>Presentación de PowerPoint</vt:lpstr>
      <vt:lpstr>Periodo de liquidación</vt:lpstr>
      <vt:lpstr>Como sabemos que estamos en el mes de marzo completamos</vt:lpstr>
      <vt:lpstr>DEVENGOS</vt:lpstr>
      <vt:lpstr>Salario Base</vt:lpstr>
      <vt:lpstr>DEVENGOS</vt:lpstr>
      <vt:lpstr>Complementos salariales</vt:lpstr>
      <vt:lpstr>DEVENGOS</vt:lpstr>
      <vt:lpstr>TOTAL DEVENGADO</vt:lpstr>
      <vt:lpstr>DEVENGOS</vt:lpstr>
      <vt:lpstr>Determinar las Bases de cotización y la Base de IRPF</vt:lpstr>
      <vt:lpstr>Presentación de PowerPoint</vt:lpstr>
      <vt:lpstr>Presentación de PowerPoint</vt:lpstr>
      <vt:lpstr>Presentación de PowerPoint</vt:lpstr>
      <vt:lpstr>Base de cotización por contingencias comunes</vt:lpstr>
      <vt:lpstr>Remuneración mensual</vt:lpstr>
      <vt:lpstr>DEVENGOS</vt:lpstr>
      <vt:lpstr>REMUNERACIÓN MENSUAL</vt:lpstr>
      <vt:lpstr>REMUNERACIÓN MENSUAL</vt:lpstr>
      <vt:lpstr>Prorrata de pagas extraordinarias</vt:lpstr>
      <vt:lpstr>Prorrata de pagas extraordinarias</vt:lpstr>
      <vt:lpstr>Prorrata de pagas extraordinarias</vt:lpstr>
      <vt:lpstr>Sumar</vt:lpstr>
      <vt:lpstr>Base de cotización por contingencias comunes</vt:lpstr>
      <vt:lpstr>Base de Horas Extraordinarias</vt:lpstr>
      <vt:lpstr>DEVENGOS</vt:lpstr>
      <vt:lpstr>Base de Horas Extraordinarias</vt:lpstr>
      <vt:lpstr>Base de cotización por contingencias profesionales</vt:lpstr>
      <vt:lpstr>Base de cotización por contingencias profesionales</vt:lpstr>
      <vt:lpstr>Base sujeta a retención de IRPF</vt:lpstr>
      <vt:lpstr>DEVENGOS</vt:lpstr>
      <vt:lpstr>Base IRPF</vt:lpstr>
      <vt:lpstr>CUOTAS EMPRESARIALES</vt:lpstr>
      <vt:lpstr>Cuotas empresariales</vt:lpstr>
      <vt:lpstr>El empresario paga por</vt:lpstr>
      <vt:lpstr>El empresario paga por ATyEP…</vt:lpstr>
      <vt:lpstr>El empresario paga por</vt:lpstr>
      <vt:lpstr>Presentación de PowerPoint</vt:lpstr>
      <vt:lpstr>RECUERDA</vt:lpstr>
      <vt:lpstr>DEDUCCIONES</vt:lpstr>
      <vt:lpstr>Presentación de PowerPoint</vt:lpstr>
      <vt:lpstr>Presentación de PowerPoint</vt:lpstr>
      <vt:lpstr>Presentación de PowerPoint</vt:lpstr>
      <vt:lpstr>Contingencias comunes</vt:lpstr>
      <vt:lpstr>Presentación de PowerPoint</vt:lpstr>
      <vt:lpstr>Contingencias comunes</vt:lpstr>
      <vt:lpstr>Presentación de PowerPoint</vt:lpstr>
      <vt:lpstr>Contingencias comunes</vt:lpstr>
      <vt:lpstr>Presentación de PowerPoint</vt:lpstr>
      <vt:lpstr>Desempleo</vt:lpstr>
      <vt:lpstr>Presentación de PowerPoint</vt:lpstr>
      <vt:lpstr>Presentación de PowerPoint</vt:lpstr>
      <vt:lpstr>Formación profesional</vt:lpstr>
      <vt:lpstr>Presentación de PowerPoint</vt:lpstr>
      <vt:lpstr>Presentación de PowerPoint</vt:lpstr>
      <vt:lpstr>Horas extraordinarias</vt:lpstr>
      <vt:lpstr>Presentación de PowerPoint</vt:lpstr>
      <vt:lpstr>Presentación de PowerPoint</vt:lpstr>
      <vt:lpstr>TOTAL APORTACIONES</vt:lpstr>
      <vt:lpstr>Presentación de PowerPoint</vt:lpstr>
      <vt:lpstr>Retención por Impuesto de la Renta de las Personas Físicas.</vt:lpstr>
      <vt:lpstr>Ejemplo</vt:lpstr>
      <vt:lpstr>Presentación de PowerPoint</vt:lpstr>
      <vt:lpstr>Retención por Impuesto de la Renta de las Personas Físicas.</vt:lpstr>
      <vt:lpstr>Presentación de PowerPoint</vt:lpstr>
      <vt:lpstr>B. TOTAL A DEDUCIR</vt:lpstr>
      <vt:lpstr>Presentación de PowerPoint</vt:lpstr>
      <vt:lpstr>LÍQUIDO TOTAL A PERCIBIR</vt:lpstr>
      <vt:lpstr>DEVENGOS</vt:lpstr>
      <vt:lpstr>Presentación de PowerPoint</vt:lpstr>
      <vt:lpstr>LÍQUIDO TOTAL A PERCIBIR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EJEMPLO</dc:title>
  <dc:creator>Usuario</dc:creator>
  <cp:lastModifiedBy>Nerea</cp:lastModifiedBy>
  <cp:revision>16</cp:revision>
  <dcterms:created xsi:type="dcterms:W3CDTF">2016-03-10T08:59:19Z</dcterms:created>
  <dcterms:modified xsi:type="dcterms:W3CDTF">2020-01-12T11:32:13Z</dcterms:modified>
</cp:coreProperties>
</file>