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71" r:id="rId3"/>
    <p:sldId id="27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0" r:id="rId21"/>
    <p:sldId id="326" r:id="rId22"/>
    <p:sldId id="327" r:id="rId23"/>
    <p:sldId id="329" r:id="rId24"/>
    <p:sldId id="331" r:id="rId25"/>
    <p:sldId id="321" r:id="rId26"/>
    <p:sldId id="330" r:id="rId27"/>
    <p:sldId id="323" r:id="rId28"/>
    <p:sldId id="324" r:id="rId29"/>
    <p:sldId id="325" r:id="rId30"/>
    <p:sldId id="332" r:id="rId31"/>
    <p:sldId id="333" r:id="rId32"/>
    <p:sldId id="264" r:id="rId33"/>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nhoa Zugadi Zulueta" initials="AZZ" lastIdx="2" clrIdx="0">
    <p:extLst>
      <p:ext uri="{19B8F6BF-5375-455C-9EA6-DF929625EA0E}">
        <p15:presenceInfo xmlns:p15="http://schemas.microsoft.com/office/powerpoint/2012/main" userId="Ainhoa Zugadi Zuluet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5274" autoAdjust="0"/>
  </p:normalViewPr>
  <p:slideViewPr>
    <p:cSldViewPr snapToGrid="0">
      <p:cViewPr varScale="1">
        <p:scale>
          <a:sx n="88" d="100"/>
          <a:sy n="88" d="100"/>
        </p:scale>
        <p:origin x="360" y="67"/>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8C0D4A-B5C5-4151-92A3-333857A75616}" type="datetimeFigureOut">
              <a:rPr lang="es-ES" smtClean="0"/>
              <a:t>20/11/2025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772D6D-09B2-47DD-8029-21571594B5BE}" type="slidenum">
              <a:rPr lang="es-ES" smtClean="0"/>
              <a:t>‹Nº›</a:t>
            </a:fld>
            <a:endParaRPr lang="es-ES"/>
          </a:p>
        </p:txBody>
      </p:sp>
    </p:spTree>
    <p:extLst>
      <p:ext uri="{BB962C8B-B14F-4D97-AF65-F5344CB8AC3E}">
        <p14:creationId xmlns:p14="http://schemas.microsoft.com/office/powerpoint/2010/main" val="2282732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a:t>
            </a:fld>
            <a:endParaRPr lang="es-ES"/>
          </a:p>
        </p:txBody>
      </p:sp>
    </p:spTree>
    <p:extLst>
      <p:ext uri="{BB962C8B-B14F-4D97-AF65-F5344CB8AC3E}">
        <p14:creationId xmlns:p14="http://schemas.microsoft.com/office/powerpoint/2010/main" val="39479732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11</a:t>
            </a:fld>
            <a:endParaRPr lang="es-ES"/>
          </a:p>
        </p:txBody>
      </p:sp>
    </p:spTree>
    <p:extLst>
      <p:ext uri="{BB962C8B-B14F-4D97-AF65-F5344CB8AC3E}">
        <p14:creationId xmlns:p14="http://schemas.microsoft.com/office/powerpoint/2010/main" val="2001423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12</a:t>
            </a:fld>
            <a:endParaRPr lang="es-ES"/>
          </a:p>
        </p:txBody>
      </p:sp>
    </p:spTree>
    <p:extLst>
      <p:ext uri="{BB962C8B-B14F-4D97-AF65-F5344CB8AC3E}">
        <p14:creationId xmlns:p14="http://schemas.microsoft.com/office/powerpoint/2010/main" val="11039124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13</a:t>
            </a:fld>
            <a:endParaRPr lang="es-ES"/>
          </a:p>
        </p:txBody>
      </p:sp>
    </p:spTree>
    <p:extLst>
      <p:ext uri="{BB962C8B-B14F-4D97-AF65-F5344CB8AC3E}">
        <p14:creationId xmlns:p14="http://schemas.microsoft.com/office/powerpoint/2010/main" val="288409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14</a:t>
            </a:fld>
            <a:endParaRPr lang="es-ES"/>
          </a:p>
        </p:txBody>
      </p:sp>
    </p:spTree>
    <p:extLst>
      <p:ext uri="{BB962C8B-B14F-4D97-AF65-F5344CB8AC3E}">
        <p14:creationId xmlns:p14="http://schemas.microsoft.com/office/powerpoint/2010/main" val="16277486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15</a:t>
            </a:fld>
            <a:endParaRPr lang="es-ES"/>
          </a:p>
        </p:txBody>
      </p:sp>
    </p:spTree>
    <p:extLst>
      <p:ext uri="{BB962C8B-B14F-4D97-AF65-F5344CB8AC3E}">
        <p14:creationId xmlns:p14="http://schemas.microsoft.com/office/powerpoint/2010/main" val="56149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16</a:t>
            </a:fld>
            <a:endParaRPr lang="es-ES"/>
          </a:p>
        </p:txBody>
      </p:sp>
    </p:spTree>
    <p:extLst>
      <p:ext uri="{BB962C8B-B14F-4D97-AF65-F5344CB8AC3E}">
        <p14:creationId xmlns:p14="http://schemas.microsoft.com/office/powerpoint/2010/main" val="3555578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17</a:t>
            </a:fld>
            <a:endParaRPr lang="es-ES"/>
          </a:p>
        </p:txBody>
      </p:sp>
    </p:spTree>
    <p:extLst>
      <p:ext uri="{BB962C8B-B14F-4D97-AF65-F5344CB8AC3E}">
        <p14:creationId xmlns:p14="http://schemas.microsoft.com/office/powerpoint/2010/main" val="2965558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18</a:t>
            </a:fld>
            <a:endParaRPr lang="es-ES"/>
          </a:p>
        </p:txBody>
      </p:sp>
    </p:spTree>
    <p:extLst>
      <p:ext uri="{BB962C8B-B14F-4D97-AF65-F5344CB8AC3E}">
        <p14:creationId xmlns:p14="http://schemas.microsoft.com/office/powerpoint/2010/main" val="4027939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19</a:t>
            </a:fld>
            <a:endParaRPr lang="es-ES"/>
          </a:p>
        </p:txBody>
      </p:sp>
    </p:spTree>
    <p:extLst>
      <p:ext uri="{BB962C8B-B14F-4D97-AF65-F5344CB8AC3E}">
        <p14:creationId xmlns:p14="http://schemas.microsoft.com/office/powerpoint/2010/main" val="37776534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20</a:t>
            </a:fld>
            <a:endParaRPr lang="es-ES"/>
          </a:p>
        </p:txBody>
      </p:sp>
    </p:spTree>
    <p:extLst>
      <p:ext uri="{BB962C8B-B14F-4D97-AF65-F5344CB8AC3E}">
        <p14:creationId xmlns:p14="http://schemas.microsoft.com/office/powerpoint/2010/main" val="3719785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3</a:t>
            </a:fld>
            <a:endParaRPr lang="es-ES"/>
          </a:p>
        </p:txBody>
      </p:sp>
    </p:spTree>
    <p:extLst>
      <p:ext uri="{BB962C8B-B14F-4D97-AF65-F5344CB8AC3E}">
        <p14:creationId xmlns:p14="http://schemas.microsoft.com/office/powerpoint/2010/main" val="2237668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21</a:t>
            </a:fld>
            <a:endParaRPr lang="es-ES"/>
          </a:p>
        </p:txBody>
      </p:sp>
    </p:spTree>
    <p:extLst>
      <p:ext uri="{BB962C8B-B14F-4D97-AF65-F5344CB8AC3E}">
        <p14:creationId xmlns:p14="http://schemas.microsoft.com/office/powerpoint/2010/main" val="13627777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22</a:t>
            </a:fld>
            <a:endParaRPr lang="es-ES"/>
          </a:p>
        </p:txBody>
      </p:sp>
    </p:spTree>
    <p:extLst>
      <p:ext uri="{BB962C8B-B14F-4D97-AF65-F5344CB8AC3E}">
        <p14:creationId xmlns:p14="http://schemas.microsoft.com/office/powerpoint/2010/main" val="8237606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23</a:t>
            </a:fld>
            <a:endParaRPr lang="es-ES"/>
          </a:p>
        </p:txBody>
      </p:sp>
    </p:spTree>
    <p:extLst>
      <p:ext uri="{BB962C8B-B14F-4D97-AF65-F5344CB8AC3E}">
        <p14:creationId xmlns:p14="http://schemas.microsoft.com/office/powerpoint/2010/main" val="33192147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24</a:t>
            </a:fld>
            <a:endParaRPr lang="es-ES"/>
          </a:p>
        </p:txBody>
      </p:sp>
    </p:spTree>
    <p:extLst>
      <p:ext uri="{BB962C8B-B14F-4D97-AF65-F5344CB8AC3E}">
        <p14:creationId xmlns:p14="http://schemas.microsoft.com/office/powerpoint/2010/main" val="3378346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25</a:t>
            </a:fld>
            <a:endParaRPr lang="es-ES"/>
          </a:p>
        </p:txBody>
      </p:sp>
    </p:spTree>
    <p:extLst>
      <p:ext uri="{BB962C8B-B14F-4D97-AF65-F5344CB8AC3E}">
        <p14:creationId xmlns:p14="http://schemas.microsoft.com/office/powerpoint/2010/main" val="39739682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26</a:t>
            </a:fld>
            <a:endParaRPr lang="es-ES"/>
          </a:p>
        </p:txBody>
      </p:sp>
    </p:spTree>
    <p:extLst>
      <p:ext uri="{BB962C8B-B14F-4D97-AF65-F5344CB8AC3E}">
        <p14:creationId xmlns:p14="http://schemas.microsoft.com/office/powerpoint/2010/main" val="12394908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27</a:t>
            </a:fld>
            <a:endParaRPr lang="es-ES"/>
          </a:p>
        </p:txBody>
      </p:sp>
    </p:spTree>
    <p:extLst>
      <p:ext uri="{BB962C8B-B14F-4D97-AF65-F5344CB8AC3E}">
        <p14:creationId xmlns:p14="http://schemas.microsoft.com/office/powerpoint/2010/main" val="15339031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28</a:t>
            </a:fld>
            <a:endParaRPr lang="es-ES"/>
          </a:p>
        </p:txBody>
      </p:sp>
    </p:spTree>
    <p:extLst>
      <p:ext uri="{BB962C8B-B14F-4D97-AF65-F5344CB8AC3E}">
        <p14:creationId xmlns:p14="http://schemas.microsoft.com/office/powerpoint/2010/main" val="26917640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29</a:t>
            </a:fld>
            <a:endParaRPr lang="es-ES"/>
          </a:p>
        </p:txBody>
      </p:sp>
    </p:spTree>
    <p:extLst>
      <p:ext uri="{BB962C8B-B14F-4D97-AF65-F5344CB8AC3E}">
        <p14:creationId xmlns:p14="http://schemas.microsoft.com/office/powerpoint/2010/main" val="5620563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30</a:t>
            </a:fld>
            <a:endParaRPr lang="es-ES"/>
          </a:p>
        </p:txBody>
      </p:sp>
    </p:spTree>
    <p:extLst>
      <p:ext uri="{BB962C8B-B14F-4D97-AF65-F5344CB8AC3E}">
        <p14:creationId xmlns:p14="http://schemas.microsoft.com/office/powerpoint/2010/main" val="3926410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4</a:t>
            </a:fld>
            <a:endParaRPr lang="es-ES"/>
          </a:p>
        </p:txBody>
      </p:sp>
    </p:spTree>
    <p:extLst>
      <p:ext uri="{BB962C8B-B14F-4D97-AF65-F5344CB8AC3E}">
        <p14:creationId xmlns:p14="http://schemas.microsoft.com/office/powerpoint/2010/main" val="1002239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31</a:t>
            </a:fld>
            <a:endParaRPr lang="es-ES"/>
          </a:p>
        </p:txBody>
      </p:sp>
    </p:spTree>
    <p:extLst>
      <p:ext uri="{BB962C8B-B14F-4D97-AF65-F5344CB8AC3E}">
        <p14:creationId xmlns:p14="http://schemas.microsoft.com/office/powerpoint/2010/main" val="890043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5</a:t>
            </a:fld>
            <a:endParaRPr lang="es-ES"/>
          </a:p>
        </p:txBody>
      </p:sp>
    </p:spTree>
    <p:extLst>
      <p:ext uri="{BB962C8B-B14F-4D97-AF65-F5344CB8AC3E}">
        <p14:creationId xmlns:p14="http://schemas.microsoft.com/office/powerpoint/2010/main" val="4120602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6</a:t>
            </a:fld>
            <a:endParaRPr lang="es-ES"/>
          </a:p>
        </p:txBody>
      </p:sp>
    </p:spTree>
    <p:extLst>
      <p:ext uri="{BB962C8B-B14F-4D97-AF65-F5344CB8AC3E}">
        <p14:creationId xmlns:p14="http://schemas.microsoft.com/office/powerpoint/2010/main" val="2192963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7</a:t>
            </a:fld>
            <a:endParaRPr lang="es-ES"/>
          </a:p>
        </p:txBody>
      </p:sp>
    </p:spTree>
    <p:extLst>
      <p:ext uri="{BB962C8B-B14F-4D97-AF65-F5344CB8AC3E}">
        <p14:creationId xmlns:p14="http://schemas.microsoft.com/office/powerpoint/2010/main" val="21177489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8</a:t>
            </a:fld>
            <a:endParaRPr lang="es-ES"/>
          </a:p>
        </p:txBody>
      </p:sp>
    </p:spTree>
    <p:extLst>
      <p:ext uri="{BB962C8B-B14F-4D97-AF65-F5344CB8AC3E}">
        <p14:creationId xmlns:p14="http://schemas.microsoft.com/office/powerpoint/2010/main" val="1712996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9</a:t>
            </a:fld>
            <a:endParaRPr lang="es-ES"/>
          </a:p>
        </p:txBody>
      </p:sp>
    </p:spTree>
    <p:extLst>
      <p:ext uri="{BB962C8B-B14F-4D97-AF65-F5344CB8AC3E}">
        <p14:creationId xmlns:p14="http://schemas.microsoft.com/office/powerpoint/2010/main" val="362048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228600" indent="-228600">
              <a:buAutoNum type="arabicPeriod"/>
            </a:pPr>
            <a:endParaRPr lang="es-ES" dirty="0"/>
          </a:p>
        </p:txBody>
      </p:sp>
      <p:sp>
        <p:nvSpPr>
          <p:cNvPr id="4" name="Marcador de número de diapositiva 3"/>
          <p:cNvSpPr>
            <a:spLocks noGrp="1"/>
          </p:cNvSpPr>
          <p:nvPr>
            <p:ph type="sldNum" sz="quarter" idx="10"/>
          </p:nvPr>
        </p:nvSpPr>
        <p:spPr/>
        <p:txBody>
          <a:bodyPr/>
          <a:lstStyle/>
          <a:p>
            <a:fld id="{5D772D6D-09B2-47DD-8029-21571594B5BE}" type="slidenum">
              <a:rPr lang="es-ES" smtClean="0"/>
              <a:t>10</a:t>
            </a:fld>
            <a:endParaRPr lang="es-ES"/>
          </a:p>
        </p:txBody>
      </p:sp>
    </p:spTree>
    <p:extLst>
      <p:ext uri="{BB962C8B-B14F-4D97-AF65-F5344CB8AC3E}">
        <p14:creationId xmlns:p14="http://schemas.microsoft.com/office/powerpoint/2010/main" val="6527967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ulua">
    <p:spTree>
      <p:nvGrpSpPr>
        <p:cNvPr id="1" name=""/>
        <p:cNvGrpSpPr/>
        <p:nvPr/>
      </p:nvGrpSpPr>
      <p:grpSpPr>
        <a:xfrm>
          <a:off x="0" y="0"/>
          <a:ext cx="0" cy="0"/>
          <a:chOff x="0" y="0"/>
          <a:chExt cx="0" cy="0"/>
        </a:xfrm>
      </p:grpSpPr>
      <p:sp>
        <p:nvSpPr>
          <p:cNvPr id="2" name="Titulua 1"/>
          <p:cNvSpPr>
            <a:spLocks noGrp="1"/>
          </p:cNvSpPr>
          <p:nvPr>
            <p:ph type="ctrTitle"/>
          </p:nvPr>
        </p:nvSpPr>
        <p:spPr>
          <a:xfrm>
            <a:off x="1524000" y="1122363"/>
            <a:ext cx="9144000" cy="2387600"/>
          </a:xfrm>
        </p:spPr>
        <p:txBody>
          <a:bodyPr anchor="b"/>
          <a:lstStyle>
            <a:lvl1pPr algn="ctr">
              <a:defRPr sz="6000"/>
            </a:lvl1pPr>
          </a:lstStyle>
          <a:p>
            <a:r>
              <a:rPr lang="eu-ES" smtClean="0"/>
              <a:t>Egin klik titulu maisuaren estiloa aldatzeko</a:t>
            </a:r>
            <a:endParaRPr lang="es-ES"/>
          </a:p>
        </p:txBody>
      </p:sp>
      <p:sp>
        <p:nvSpPr>
          <p:cNvPr id="3" name="Azpititulua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u-ES" smtClean="0"/>
              <a:t>Egin klik elementu nagusiaren azpititulu-estiloa editatzeko</a:t>
            </a:r>
            <a:endParaRPr lang="es-ES"/>
          </a:p>
        </p:txBody>
      </p:sp>
      <p:sp>
        <p:nvSpPr>
          <p:cNvPr id="4" name="Dataren leku-marka 3"/>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5" name="Orri-oinaren leku-marka 4"/>
          <p:cNvSpPr>
            <a:spLocks noGrp="1"/>
          </p:cNvSpPr>
          <p:nvPr>
            <p:ph type="ftr" sz="quarter" idx="11"/>
          </p:nvPr>
        </p:nvSpPr>
        <p:spPr/>
        <p:txBody>
          <a:bodyPr/>
          <a:lstStyle/>
          <a:p>
            <a:endParaRPr lang="es-ES" dirty="0"/>
          </a:p>
        </p:txBody>
      </p:sp>
      <p:sp>
        <p:nvSpPr>
          <p:cNvPr id="6" name="Diapositibaren zenbakiaren leku-marka 5"/>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1459958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ulua eta testu bertikala">
    <p:spTree>
      <p:nvGrpSpPr>
        <p:cNvPr id="1" name=""/>
        <p:cNvGrpSpPr/>
        <p:nvPr/>
      </p:nvGrpSpPr>
      <p:grpSpPr>
        <a:xfrm>
          <a:off x="0" y="0"/>
          <a:ext cx="0" cy="0"/>
          <a:chOff x="0" y="0"/>
          <a:chExt cx="0" cy="0"/>
        </a:xfrm>
      </p:grpSpPr>
      <p:sp>
        <p:nvSpPr>
          <p:cNvPr id="2" name="Titulua 1"/>
          <p:cNvSpPr>
            <a:spLocks noGrp="1"/>
          </p:cNvSpPr>
          <p:nvPr>
            <p:ph type="title"/>
          </p:nvPr>
        </p:nvSpPr>
        <p:spPr/>
        <p:txBody>
          <a:bodyPr/>
          <a:lstStyle/>
          <a:p>
            <a:r>
              <a:rPr lang="eu-ES" smtClean="0"/>
              <a:t>Egin klik titulu maisuaren estiloa aldatzeko</a:t>
            </a:r>
            <a:endParaRPr lang="es-ES"/>
          </a:p>
        </p:txBody>
      </p:sp>
      <p:sp>
        <p:nvSpPr>
          <p:cNvPr id="3" name="Testuaren leku-marka bertikala 2"/>
          <p:cNvSpPr>
            <a:spLocks noGrp="1"/>
          </p:cNvSpPr>
          <p:nvPr>
            <p:ph type="body" orient="vert" idx="1"/>
          </p:nvPr>
        </p:nvSpPr>
        <p:spPr/>
        <p:txBody>
          <a:bodyPr vert="eaVert"/>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4" name="Dataren leku-marka 3"/>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5" name="Orri-oinaren leku-marka 4"/>
          <p:cNvSpPr>
            <a:spLocks noGrp="1"/>
          </p:cNvSpPr>
          <p:nvPr>
            <p:ph type="ftr" sz="quarter" idx="11"/>
          </p:nvPr>
        </p:nvSpPr>
        <p:spPr/>
        <p:txBody>
          <a:bodyPr/>
          <a:lstStyle/>
          <a:p>
            <a:endParaRPr lang="es-ES" dirty="0"/>
          </a:p>
        </p:txBody>
      </p:sp>
      <p:sp>
        <p:nvSpPr>
          <p:cNvPr id="6" name="Diapositibaren zenbakiaren leku-marka 5"/>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2243711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ulu bertikala eta testua">
    <p:spTree>
      <p:nvGrpSpPr>
        <p:cNvPr id="1" name=""/>
        <p:cNvGrpSpPr/>
        <p:nvPr/>
      </p:nvGrpSpPr>
      <p:grpSpPr>
        <a:xfrm>
          <a:off x="0" y="0"/>
          <a:ext cx="0" cy="0"/>
          <a:chOff x="0" y="0"/>
          <a:chExt cx="0" cy="0"/>
        </a:xfrm>
      </p:grpSpPr>
      <p:sp>
        <p:nvSpPr>
          <p:cNvPr id="2" name="Titulu bertikala 1"/>
          <p:cNvSpPr>
            <a:spLocks noGrp="1"/>
          </p:cNvSpPr>
          <p:nvPr>
            <p:ph type="title" orient="vert"/>
          </p:nvPr>
        </p:nvSpPr>
        <p:spPr>
          <a:xfrm>
            <a:off x="8724900" y="365125"/>
            <a:ext cx="2628900" cy="5811838"/>
          </a:xfrm>
        </p:spPr>
        <p:txBody>
          <a:bodyPr vert="eaVert"/>
          <a:lstStyle/>
          <a:p>
            <a:r>
              <a:rPr lang="eu-ES" smtClean="0"/>
              <a:t>Egin klik titulu maisuaren estiloa aldatzeko</a:t>
            </a:r>
            <a:endParaRPr lang="es-ES"/>
          </a:p>
        </p:txBody>
      </p:sp>
      <p:sp>
        <p:nvSpPr>
          <p:cNvPr id="3" name="Testuaren leku-marka bertikala 2"/>
          <p:cNvSpPr>
            <a:spLocks noGrp="1"/>
          </p:cNvSpPr>
          <p:nvPr>
            <p:ph type="body" orient="vert" idx="1"/>
          </p:nvPr>
        </p:nvSpPr>
        <p:spPr>
          <a:xfrm>
            <a:off x="838200" y="365125"/>
            <a:ext cx="7734300" cy="5811838"/>
          </a:xfrm>
        </p:spPr>
        <p:txBody>
          <a:bodyPr vert="eaVert"/>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4" name="Dataren leku-marka 3"/>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5" name="Orri-oinaren leku-marka 4"/>
          <p:cNvSpPr>
            <a:spLocks noGrp="1"/>
          </p:cNvSpPr>
          <p:nvPr>
            <p:ph type="ftr" sz="quarter" idx="11"/>
          </p:nvPr>
        </p:nvSpPr>
        <p:spPr/>
        <p:txBody>
          <a:bodyPr/>
          <a:lstStyle/>
          <a:p>
            <a:endParaRPr lang="es-ES" dirty="0"/>
          </a:p>
        </p:txBody>
      </p:sp>
      <p:sp>
        <p:nvSpPr>
          <p:cNvPr id="6" name="Diapositibaren zenbakiaren leku-marka 5"/>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443568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ulua eta edukia">
    <p:spTree>
      <p:nvGrpSpPr>
        <p:cNvPr id="1" name=""/>
        <p:cNvGrpSpPr/>
        <p:nvPr/>
      </p:nvGrpSpPr>
      <p:grpSpPr>
        <a:xfrm>
          <a:off x="0" y="0"/>
          <a:ext cx="0" cy="0"/>
          <a:chOff x="0" y="0"/>
          <a:chExt cx="0" cy="0"/>
        </a:xfrm>
      </p:grpSpPr>
      <p:sp>
        <p:nvSpPr>
          <p:cNvPr id="2" name="Titulua 1"/>
          <p:cNvSpPr>
            <a:spLocks noGrp="1"/>
          </p:cNvSpPr>
          <p:nvPr>
            <p:ph type="title"/>
          </p:nvPr>
        </p:nvSpPr>
        <p:spPr/>
        <p:txBody>
          <a:bodyPr/>
          <a:lstStyle/>
          <a:p>
            <a:r>
              <a:rPr lang="eu-ES" smtClean="0"/>
              <a:t>Egin klik titulu maisuaren estiloa aldatzeko</a:t>
            </a:r>
            <a:endParaRPr lang="es-ES"/>
          </a:p>
        </p:txBody>
      </p:sp>
      <p:sp>
        <p:nvSpPr>
          <p:cNvPr id="3" name="Edukiaren leku-marka 2"/>
          <p:cNvSpPr>
            <a:spLocks noGrp="1"/>
          </p:cNvSpPr>
          <p:nvPr>
            <p:ph idx="1"/>
          </p:nvPr>
        </p:nvSpPr>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4" name="Dataren leku-marka 3"/>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5" name="Orri-oinaren leku-marka 4"/>
          <p:cNvSpPr>
            <a:spLocks noGrp="1"/>
          </p:cNvSpPr>
          <p:nvPr>
            <p:ph type="ftr" sz="quarter" idx="11"/>
          </p:nvPr>
        </p:nvSpPr>
        <p:spPr/>
        <p:txBody>
          <a:bodyPr/>
          <a:lstStyle/>
          <a:p>
            <a:endParaRPr lang="es-ES" dirty="0"/>
          </a:p>
        </p:txBody>
      </p:sp>
      <p:sp>
        <p:nvSpPr>
          <p:cNvPr id="6" name="Diapositibaren zenbakiaren leku-marka 5"/>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92578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talaren goiburua">
    <p:spTree>
      <p:nvGrpSpPr>
        <p:cNvPr id="1" name=""/>
        <p:cNvGrpSpPr/>
        <p:nvPr/>
      </p:nvGrpSpPr>
      <p:grpSpPr>
        <a:xfrm>
          <a:off x="0" y="0"/>
          <a:ext cx="0" cy="0"/>
          <a:chOff x="0" y="0"/>
          <a:chExt cx="0" cy="0"/>
        </a:xfrm>
      </p:grpSpPr>
      <p:sp>
        <p:nvSpPr>
          <p:cNvPr id="2" name="Titulua 1"/>
          <p:cNvSpPr>
            <a:spLocks noGrp="1"/>
          </p:cNvSpPr>
          <p:nvPr>
            <p:ph type="title"/>
          </p:nvPr>
        </p:nvSpPr>
        <p:spPr>
          <a:xfrm>
            <a:off x="831850" y="1709738"/>
            <a:ext cx="10515600" cy="2852737"/>
          </a:xfrm>
        </p:spPr>
        <p:txBody>
          <a:bodyPr anchor="b"/>
          <a:lstStyle>
            <a:lvl1pPr>
              <a:defRPr sz="6000"/>
            </a:lvl1pPr>
          </a:lstStyle>
          <a:p>
            <a:r>
              <a:rPr lang="eu-ES" smtClean="0"/>
              <a:t>Egin klik titulu maisuaren estiloa aldatzeko</a:t>
            </a:r>
            <a:endParaRPr lang="es-ES"/>
          </a:p>
        </p:txBody>
      </p:sp>
      <p:sp>
        <p:nvSpPr>
          <p:cNvPr id="3" name="Testuaren leku-mark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u-ES" smtClean="0"/>
              <a:t>Egin klik diapositiba nagusiaren testu-estiloak aldatzeko</a:t>
            </a:r>
          </a:p>
        </p:txBody>
      </p:sp>
      <p:sp>
        <p:nvSpPr>
          <p:cNvPr id="4" name="Dataren leku-marka 3"/>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5" name="Orri-oinaren leku-marka 4"/>
          <p:cNvSpPr>
            <a:spLocks noGrp="1"/>
          </p:cNvSpPr>
          <p:nvPr>
            <p:ph type="ftr" sz="quarter" idx="11"/>
          </p:nvPr>
        </p:nvSpPr>
        <p:spPr/>
        <p:txBody>
          <a:bodyPr/>
          <a:lstStyle/>
          <a:p>
            <a:endParaRPr lang="es-ES" dirty="0"/>
          </a:p>
        </p:txBody>
      </p:sp>
      <p:sp>
        <p:nvSpPr>
          <p:cNvPr id="6" name="Diapositibaren zenbakiaren leku-marka 5"/>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3346843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Bi eduki">
    <p:spTree>
      <p:nvGrpSpPr>
        <p:cNvPr id="1" name=""/>
        <p:cNvGrpSpPr/>
        <p:nvPr/>
      </p:nvGrpSpPr>
      <p:grpSpPr>
        <a:xfrm>
          <a:off x="0" y="0"/>
          <a:ext cx="0" cy="0"/>
          <a:chOff x="0" y="0"/>
          <a:chExt cx="0" cy="0"/>
        </a:xfrm>
      </p:grpSpPr>
      <p:sp>
        <p:nvSpPr>
          <p:cNvPr id="2" name="Titulua 1"/>
          <p:cNvSpPr>
            <a:spLocks noGrp="1"/>
          </p:cNvSpPr>
          <p:nvPr>
            <p:ph type="title"/>
          </p:nvPr>
        </p:nvSpPr>
        <p:spPr/>
        <p:txBody>
          <a:bodyPr/>
          <a:lstStyle/>
          <a:p>
            <a:r>
              <a:rPr lang="eu-ES" smtClean="0"/>
              <a:t>Egin klik titulu maisuaren estiloa aldatzeko</a:t>
            </a:r>
            <a:endParaRPr lang="es-ES"/>
          </a:p>
        </p:txBody>
      </p:sp>
      <p:sp>
        <p:nvSpPr>
          <p:cNvPr id="3" name="Edukiaren leku-marka 2"/>
          <p:cNvSpPr>
            <a:spLocks noGrp="1"/>
          </p:cNvSpPr>
          <p:nvPr>
            <p:ph sz="half" idx="1"/>
          </p:nvPr>
        </p:nvSpPr>
        <p:spPr>
          <a:xfrm>
            <a:off x="838200" y="1825625"/>
            <a:ext cx="5181600" cy="4351338"/>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4" name="Edukiaren leku-marka 3"/>
          <p:cNvSpPr>
            <a:spLocks noGrp="1"/>
          </p:cNvSpPr>
          <p:nvPr>
            <p:ph sz="half" idx="2"/>
          </p:nvPr>
        </p:nvSpPr>
        <p:spPr>
          <a:xfrm>
            <a:off x="6172200" y="1825625"/>
            <a:ext cx="5181600" cy="4351338"/>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5" name="Dataren leku-marka 4"/>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6" name="Orri-oinaren leku-marka 5"/>
          <p:cNvSpPr>
            <a:spLocks noGrp="1"/>
          </p:cNvSpPr>
          <p:nvPr>
            <p:ph type="ftr" sz="quarter" idx="11"/>
          </p:nvPr>
        </p:nvSpPr>
        <p:spPr/>
        <p:txBody>
          <a:bodyPr/>
          <a:lstStyle/>
          <a:p>
            <a:endParaRPr lang="es-ES" dirty="0"/>
          </a:p>
        </p:txBody>
      </p:sp>
      <p:sp>
        <p:nvSpPr>
          <p:cNvPr id="7" name="Diapositibaren zenbakiaren leku-marka 6"/>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26789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onparazioa">
    <p:spTree>
      <p:nvGrpSpPr>
        <p:cNvPr id="1" name=""/>
        <p:cNvGrpSpPr/>
        <p:nvPr/>
      </p:nvGrpSpPr>
      <p:grpSpPr>
        <a:xfrm>
          <a:off x="0" y="0"/>
          <a:ext cx="0" cy="0"/>
          <a:chOff x="0" y="0"/>
          <a:chExt cx="0" cy="0"/>
        </a:xfrm>
      </p:grpSpPr>
      <p:sp>
        <p:nvSpPr>
          <p:cNvPr id="2" name="Titulua 1"/>
          <p:cNvSpPr>
            <a:spLocks noGrp="1"/>
          </p:cNvSpPr>
          <p:nvPr>
            <p:ph type="title"/>
          </p:nvPr>
        </p:nvSpPr>
        <p:spPr>
          <a:xfrm>
            <a:off x="839788" y="365125"/>
            <a:ext cx="10515600" cy="1325563"/>
          </a:xfrm>
        </p:spPr>
        <p:txBody>
          <a:bodyPr/>
          <a:lstStyle/>
          <a:p>
            <a:r>
              <a:rPr lang="eu-ES" smtClean="0"/>
              <a:t>Egin klik titulu maisuaren estiloa aldatzeko</a:t>
            </a:r>
            <a:endParaRPr lang="es-ES"/>
          </a:p>
        </p:txBody>
      </p:sp>
      <p:sp>
        <p:nvSpPr>
          <p:cNvPr id="3" name="Testuaren leku-mark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4" name="Edukiaren leku-marka 3"/>
          <p:cNvSpPr>
            <a:spLocks noGrp="1"/>
          </p:cNvSpPr>
          <p:nvPr>
            <p:ph sz="half" idx="2"/>
          </p:nvPr>
        </p:nvSpPr>
        <p:spPr>
          <a:xfrm>
            <a:off x="839788" y="2505075"/>
            <a:ext cx="5157787" cy="3684588"/>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5" name="Testuaren leku-mark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u-ES" smtClean="0"/>
              <a:t>Egin klik diapositiba nagusiaren testu-estiloak aldatzeko</a:t>
            </a:r>
          </a:p>
        </p:txBody>
      </p:sp>
      <p:sp>
        <p:nvSpPr>
          <p:cNvPr id="6" name="Edukiaren leku-marka 5"/>
          <p:cNvSpPr>
            <a:spLocks noGrp="1"/>
          </p:cNvSpPr>
          <p:nvPr>
            <p:ph sz="quarter" idx="4"/>
          </p:nvPr>
        </p:nvSpPr>
        <p:spPr>
          <a:xfrm>
            <a:off x="6172200" y="2505075"/>
            <a:ext cx="5183188" cy="3684588"/>
          </a:xfrm>
        </p:spPr>
        <p:txBody>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7" name="Dataren leku-marka 6"/>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8" name="Orri-oinaren leku-marka 7"/>
          <p:cNvSpPr>
            <a:spLocks noGrp="1"/>
          </p:cNvSpPr>
          <p:nvPr>
            <p:ph type="ftr" sz="quarter" idx="11"/>
          </p:nvPr>
        </p:nvSpPr>
        <p:spPr/>
        <p:txBody>
          <a:bodyPr/>
          <a:lstStyle/>
          <a:p>
            <a:endParaRPr lang="es-ES" dirty="0"/>
          </a:p>
        </p:txBody>
      </p:sp>
      <p:sp>
        <p:nvSpPr>
          <p:cNvPr id="9" name="Diapositibaren zenbakiaren leku-marka 8"/>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1271170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ulua bakarrik">
    <p:spTree>
      <p:nvGrpSpPr>
        <p:cNvPr id="1" name=""/>
        <p:cNvGrpSpPr/>
        <p:nvPr/>
      </p:nvGrpSpPr>
      <p:grpSpPr>
        <a:xfrm>
          <a:off x="0" y="0"/>
          <a:ext cx="0" cy="0"/>
          <a:chOff x="0" y="0"/>
          <a:chExt cx="0" cy="0"/>
        </a:xfrm>
      </p:grpSpPr>
      <p:sp>
        <p:nvSpPr>
          <p:cNvPr id="2" name="Titulua 1"/>
          <p:cNvSpPr>
            <a:spLocks noGrp="1"/>
          </p:cNvSpPr>
          <p:nvPr>
            <p:ph type="title"/>
          </p:nvPr>
        </p:nvSpPr>
        <p:spPr/>
        <p:txBody>
          <a:bodyPr/>
          <a:lstStyle/>
          <a:p>
            <a:r>
              <a:rPr lang="eu-ES" smtClean="0"/>
              <a:t>Egin klik titulu maisuaren estiloa aldatzeko</a:t>
            </a:r>
            <a:endParaRPr lang="es-ES"/>
          </a:p>
        </p:txBody>
      </p:sp>
      <p:sp>
        <p:nvSpPr>
          <p:cNvPr id="3" name="Dataren leku-marka 2"/>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4" name="Orri-oinaren leku-marka 3"/>
          <p:cNvSpPr>
            <a:spLocks noGrp="1"/>
          </p:cNvSpPr>
          <p:nvPr>
            <p:ph type="ftr" sz="quarter" idx="11"/>
          </p:nvPr>
        </p:nvSpPr>
        <p:spPr/>
        <p:txBody>
          <a:bodyPr/>
          <a:lstStyle/>
          <a:p>
            <a:endParaRPr lang="es-ES" dirty="0"/>
          </a:p>
        </p:txBody>
      </p:sp>
      <p:sp>
        <p:nvSpPr>
          <p:cNvPr id="5" name="Diapositibaren zenbakiaren leku-marka 4"/>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290923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Hutsik">
    <p:spTree>
      <p:nvGrpSpPr>
        <p:cNvPr id="1" name=""/>
        <p:cNvGrpSpPr/>
        <p:nvPr/>
      </p:nvGrpSpPr>
      <p:grpSpPr>
        <a:xfrm>
          <a:off x="0" y="0"/>
          <a:ext cx="0" cy="0"/>
          <a:chOff x="0" y="0"/>
          <a:chExt cx="0" cy="0"/>
        </a:xfrm>
      </p:grpSpPr>
      <p:sp>
        <p:nvSpPr>
          <p:cNvPr id="2" name="Dataren leku-marka 1"/>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3" name="Orri-oinaren leku-marka 2"/>
          <p:cNvSpPr>
            <a:spLocks noGrp="1"/>
          </p:cNvSpPr>
          <p:nvPr>
            <p:ph type="ftr" sz="quarter" idx="11"/>
          </p:nvPr>
        </p:nvSpPr>
        <p:spPr/>
        <p:txBody>
          <a:bodyPr/>
          <a:lstStyle/>
          <a:p>
            <a:endParaRPr lang="es-ES" dirty="0"/>
          </a:p>
        </p:txBody>
      </p:sp>
      <p:sp>
        <p:nvSpPr>
          <p:cNvPr id="4" name="Diapositibaren zenbakiaren leku-marka 3"/>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3313289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Epigrafedun edukia">
    <p:spTree>
      <p:nvGrpSpPr>
        <p:cNvPr id="1" name=""/>
        <p:cNvGrpSpPr/>
        <p:nvPr/>
      </p:nvGrpSpPr>
      <p:grpSpPr>
        <a:xfrm>
          <a:off x="0" y="0"/>
          <a:ext cx="0" cy="0"/>
          <a:chOff x="0" y="0"/>
          <a:chExt cx="0" cy="0"/>
        </a:xfrm>
      </p:grpSpPr>
      <p:sp>
        <p:nvSpPr>
          <p:cNvPr id="2" name="Titulua 1"/>
          <p:cNvSpPr>
            <a:spLocks noGrp="1"/>
          </p:cNvSpPr>
          <p:nvPr>
            <p:ph type="title"/>
          </p:nvPr>
        </p:nvSpPr>
        <p:spPr>
          <a:xfrm>
            <a:off x="839788" y="457200"/>
            <a:ext cx="3932237" cy="1600200"/>
          </a:xfrm>
        </p:spPr>
        <p:txBody>
          <a:bodyPr anchor="b"/>
          <a:lstStyle>
            <a:lvl1pPr>
              <a:defRPr sz="3200"/>
            </a:lvl1pPr>
          </a:lstStyle>
          <a:p>
            <a:r>
              <a:rPr lang="eu-ES" smtClean="0"/>
              <a:t>Egin klik titulu maisuaren estiloa aldatzeko</a:t>
            </a:r>
            <a:endParaRPr lang="es-ES"/>
          </a:p>
        </p:txBody>
      </p:sp>
      <p:sp>
        <p:nvSpPr>
          <p:cNvPr id="3" name="Edukiaren leku-mark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4" name="Testuaren leku-mark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aren leku-marka 4"/>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6" name="Orri-oinaren leku-marka 5"/>
          <p:cNvSpPr>
            <a:spLocks noGrp="1"/>
          </p:cNvSpPr>
          <p:nvPr>
            <p:ph type="ftr" sz="quarter" idx="11"/>
          </p:nvPr>
        </p:nvSpPr>
        <p:spPr/>
        <p:txBody>
          <a:bodyPr/>
          <a:lstStyle/>
          <a:p>
            <a:endParaRPr lang="es-ES" dirty="0"/>
          </a:p>
        </p:txBody>
      </p:sp>
      <p:sp>
        <p:nvSpPr>
          <p:cNvPr id="7" name="Diapositibaren zenbakiaren leku-marka 6"/>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3223044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Epigrafedun irudia">
    <p:spTree>
      <p:nvGrpSpPr>
        <p:cNvPr id="1" name=""/>
        <p:cNvGrpSpPr/>
        <p:nvPr/>
      </p:nvGrpSpPr>
      <p:grpSpPr>
        <a:xfrm>
          <a:off x="0" y="0"/>
          <a:ext cx="0" cy="0"/>
          <a:chOff x="0" y="0"/>
          <a:chExt cx="0" cy="0"/>
        </a:xfrm>
      </p:grpSpPr>
      <p:sp>
        <p:nvSpPr>
          <p:cNvPr id="2" name="Titulua 1"/>
          <p:cNvSpPr>
            <a:spLocks noGrp="1"/>
          </p:cNvSpPr>
          <p:nvPr>
            <p:ph type="title"/>
          </p:nvPr>
        </p:nvSpPr>
        <p:spPr>
          <a:xfrm>
            <a:off x="839788" y="457200"/>
            <a:ext cx="3932237" cy="1600200"/>
          </a:xfrm>
        </p:spPr>
        <p:txBody>
          <a:bodyPr anchor="b"/>
          <a:lstStyle>
            <a:lvl1pPr>
              <a:defRPr sz="3200"/>
            </a:lvl1pPr>
          </a:lstStyle>
          <a:p>
            <a:r>
              <a:rPr lang="eu-ES" smtClean="0"/>
              <a:t>Egin klik titulu maisuaren estiloa aldatzeko</a:t>
            </a:r>
            <a:endParaRPr lang="es-ES"/>
          </a:p>
        </p:txBody>
      </p:sp>
      <p:sp>
        <p:nvSpPr>
          <p:cNvPr id="3" name="Irudiaren leku-marka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Testuaren leku-mark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u-ES" smtClean="0"/>
              <a:t>Egin klik diapositiba nagusiaren testu-estiloak aldatzeko</a:t>
            </a:r>
          </a:p>
        </p:txBody>
      </p:sp>
      <p:sp>
        <p:nvSpPr>
          <p:cNvPr id="5" name="Dataren leku-marka 4"/>
          <p:cNvSpPr>
            <a:spLocks noGrp="1"/>
          </p:cNvSpPr>
          <p:nvPr>
            <p:ph type="dt" sz="half" idx="10"/>
          </p:nvPr>
        </p:nvSpPr>
        <p:spPr/>
        <p:txBody>
          <a:bodyPr/>
          <a:lstStyle/>
          <a:p>
            <a:fld id="{5BC2A79B-C6DF-4088-9851-4A2D74749518}" type="datetimeFigureOut">
              <a:rPr lang="es-ES" smtClean="0"/>
              <a:t>20/11/2025</a:t>
            </a:fld>
            <a:endParaRPr lang="es-ES" dirty="0"/>
          </a:p>
        </p:txBody>
      </p:sp>
      <p:sp>
        <p:nvSpPr>
          <p:cNvPr id="6" name="Orri-oinaren leku-marka 5"/>
          <p:cNvSpPr>
            <a:spLocks noGrp="1"/>
          </p:cNvSpPr>
          <p:nvPr>
            <p:ph type="ftr" sz="quarter" idx="11"/>
          </p:nvPr>
        </p:nvSpPr>
        <p:spPr/>
        <p:txBody>
          <a:bodyPr/>
          <a:lstStyle/>
          <a:p>
            <a:endParaRPr lang="es-ES" dirty="0"/>
          </a:p>
        </p:txBody>
      </p:sp>
      <p:sp>
        <p:nvSpPr>
          <p:cNvPr id="7" name="Diapositibaren zenbakiaren leku-marka 6"/>
          <p:cNvSpPr>
            <a:spLocks noGrp="1"/>
          </p:cNvSpPr>
          <p:nvPr>
            <p:ph type="sldNum" sz="quarter" idx="12"/>
          </p:nvPr>
        </p:nvSpPr>
        <p:spPr/>
        <p:txBody>
          <a:bodyPr/>
          <a:lstStyle/>
          <a:p>
            <a:fld id="{E17C5BC6-1C82-412F-971B-BA7B310A686F}" type="slidenum">
              <a:rPr lang="es-ES" smtClean="0"/>
              <a:t>‹Nº›</a:t>
            </a:fld>
            <a:endParaRPr lang="es-ES" dirty="0"/>
          </a:p>
        </p:txBody>
      </p:sp>
    </p:spTree>
    <p:extLst>
      <p:ext uri="{BB962C8B-B14F-4D97-AF65-F5344CB8AC3E}">
        <p14:creationId xmlns:p14="http://schemas.microsoft.com/office/powerpoint/2010/main" val="3581883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Izenaren leku-mark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u-ES" smtClean="0"/>
              <a:t>Egin klik titulu maisuaren estiloa aldatzeko</a:t>
            </a:r>
            <a:endParaRPr lang="es-ES"/>
          </a:p>
        </p:txBody>
      </p:sp>
      <p:sp>
        <p:nvSpPr>
          <p:cNvPr id="3" name="Testuaren leku-mark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u-ES" smtClean="0"/>
              <a:t>Egin klik diapositiba nagusiaren testu-estiloak aldatzeko</a:t>
            </a:r>
          </a:p>
          <a:p>
            <a:pPr lvl="1"/>
            <a:r>
              <a:rPr lang="eu-ES" smtClean="0"/>
              <a:t>Bigarren maila</a:t>
            </a:r>
          </a:p>
          <a:p>
            <a:pPr lvl="2"/>
            <a:r>
              <a:rPr lang="eu-ES" smtClean="0"/>
              <a:t>Hirugarren maila</a:t>
            </a:r>
          </a:p>
          <a:p>
            <a:pPr lvl="3"/>
            <a:r>
              <a:rPr lang="eu-ES" smtClean="0"/>
              <a:t>Laugarren maila</a:t>
            </a:r>
          </a:p>
          <a:p>
            <a:pPr lvl="4"/>
            <a:r>
              <a:rPr lang="eu-ES" smtClean="0"/>
              <a:t>Bosgarren maila</a:t>
            </a:r>
            <a:endParaRPr lang="es-ES"/>
          </a:p>
        </p:txBody>
      </p:sp>
      <p:sp>
        <p:nvSpPr>
          <p:cNvPr id="4" name="Dataren leku-mark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2A79B-C6DF-4088-9851-4A2D74749518}" type="datetimeFigureOut">
              <a:rPr lang="es-ES" smtClean="0"/>
              <a:t>20/11/2025</a:t>
            </a:fld>
            <a:endParaRPr lang="es-ES" dirty="0"/>
          </a:p>
        </p:txBody>
      </p:sp>
      <p:sp>
        <p:nvSpPr>
          <p:cNvPr id="5" name="Orri-oinaren leku-mark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Diapositibaren zenbakiaren leku-mark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C5BC6-1C82-412F-971B-BA7B310A686F}" type="slidenum">
              <a:rPr lang="es-ES" smtClean="0"/>
              <a:t>‹Nº›</a:t>
            </a:fld>
            <a:endParaRPr lang="es-ES" dirty="0"/>
          </a:p>
        </p:txBody>
      </p:sp>
    </p:spTree>
    <p:extLst>
      <p:ext uri="{BB962C8B-B14F-4D97-AF65-F5344CB8AC3E}">
        <p14:creationId xmlns:p14="http://schemas.microsoft.com/office/powerpoint/2010/main" val="3680343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3.xml"/><Relationship Id="rId5" Type="http://schemas.openxmlformats.org/officeDocument/2006/relationships/image" Target="../media/image17.png"/><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2271028" y="680400"/>
            <a:ext cx="6896100" cy="5343525"/>
          </a:xfrm>
          <a:prstGeom prst="rect">
            <a:avLst/>
          </a:prstGeom>
        </p:spPr>
      </p:pic>
    </p:spTree>
    <p:extLst>
      <p:ext uri="{BB962C8B-B14F-4D97-AF65-F5344CB8AC3E}">
        <p14:creationId xmlns:p14="http://schemas.microsoft.com/office/powerpoint/2010/main" val="2171177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Operadores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a:solidFill>
                  <a:schemeClr val="accent5"/>
                </a:solidFill>
                <a:latin typeface="Arial Rounded MT Bold" panose="020F0704030504030204" pitchFamily="34" charset="0"/>
              </a:rPr>
              <a:t>Operadores </a:t>
            </a:r>
            <a:r>
              <a:rPr lang="es-ES" sz="2400" dirty="0" smtClean="0">
                <a:solidFill>
                  <a:schemeClr val="accent5"/>
                </a:solidFill>
                <a:latin typeface="Arial Rounded MT Bold" panose="020F0704030504030204" pitchFamily="34" charset="0"/>
              </a:rPr>
              <a:t>relacionales</a:t>
            </a:r>
            <a:endParaRPr lang="es-ES" sz="2400" dirty="0">
              <a:solidFill>
                <a:schemeClr val="accent5"/>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048111556"/>
              </p:ext>
            </p:extLst>
          </p:nvPr>
        </p:nvGraphicFramePr>
        <p:xfrm>
          <a:off x="1962426" y="2263522"/>
          <a:ext cx="8127999" cy="25958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32092034"/>
                    </a:ext>
                  </a:extLst>
                </a:gridCol>
                <a:gridCol w="2709333">
                  <a:extLst>
                    <a:ext uri="{9D8B030D-6E8A-4147-A177-3AD203B41FA5}">
                      <a16:colId xmlns:a16="http://schemas.microsoft.com/office/drawing/2014/main" val="1159917769"/>
                    </a:ext>
                  </a:extLst>
                </a:gridCol>
                <a:gridCol w="2709333">
                  <a:extLst>
                    <a:ext uri="{9D8B030D-6E8A-4147-A177-3AD203B41FA5}">
                      <a16:colId xmlns:a16="http://schemas.microsoft.com/office/drawing/2014/main" val="1065675225"/>
                    </a:ext>
                  </a:extLst>
                </a:gridCol>
              </a:tblGrid>
              <a:tr h="370840">
                <a:tc>
                  <a:txBody>
                    <a:bodyPr/>
                    <a:lstStyle/>
                    <a:p>
                      <a:r>
                        <a:rPr lang="es-ES" dirty="0" smtClean="0"/>
                        <a:t>Operador</a:t>
                      </a:r>
                      <a:endParaRPr lang="es-ES" dirty="0"/>
                    </a:p>
                  </a:txBody>
                  <a:tcPr/>
                </a:tc>
                <a:tc>
                  <a:txBody>
                    <a:bodyPr/>
                    <a:lstStyle/>
                    <a:p>
                      <a:r>
                        <a:rPr lang="es-ES" dirty="0" smtClean="0"/>
                        <a:t>Operación</a:t>
                      </a:r>
                      <a:endParaRPr lang="es-ES" dirty="0"/>
                    </a:p>
                  </a:txBody>
                  <a:tcPr/>
                </a:tc>
                <a:tc>
                  <a:txBody>
                    <a:bodyPr/>
                    <a:lstStyle/>
                    <a:p>
                      <a:r>
                        <a:rPr lang="es-ES" dirty="0" smtClean="0"/>
                        <a:t>Ejemplo</a:t>
                      </a:r>
                      <a:endParaRPr lang="es-ES" dirty="0"/>
                    </a:p>
                  </a:txBody>
                  <a:tcPr/>
                </a:tc>
                <a:extLst>
                  <a:ext uri="{0D108BD9-81ED-4DB2-BD59-A6C34878D82A}">
                    <a16:rowId xmlns:a16="http://schemas.microsoft.com/office/drawing/2014/main" val="2552426277"/>
                  </a:ext>
                </a:extLst>
              </a:tr>
              <a:tr h="370840">
                <a:tc>
                  <a:txBody>
                    <a:bodyPr/>
                    <a:lstStyle/>
                    <a:p>
                      <a:r>
                        <a:rPr lang="es-ES" dirty="0" smtClean="0"/>
                        <a:t>&lt;</a:t>
                      </a:r>
                      <a:endParaRPr lang="es-ES" dirty="0"/>
                    </a:p>
                  </a:txBody>
                  <a:tcPr/>
                </a:tc>
                <a:tc>
                  <a:txBody>
                    <a:bodyPr/>
                    <a:lstStyle/>
                    <a:p>
                      <a:r>
                        <a:rPr lang="es-ES" dirty="0" smtClean="0"/>
                        <a:t>Menor</a:t>
                      </a:r>
                      <a:r>
                        <a:rPr lang="es-ES" baseline="0" dirty="0" smtClean="0"/>
                        <a:t> que</a:t>
                      </a:r>
                      <a:endParaRPr lang="es-ES" dirty="0"/>
                    </a:p>
                  </a:txBody>
                  <a:tcPr/>
                </a:tc>
                <a:tc>
                  <a:txBody>
                    <a:bodyPr/>
                    <a:lstStyle/>
                    <a:p>
                      <a:r>
                        <a:rPr lang="es-ES" smtClean="0"/>
                        <a:t>5 &lt; 3</a:t>
                      </a:r>
                      <a:endParaRPr lang="es-ES" dirty="0"/>
                    </a:p>
                  </a:txBody>
                  <a:tcPr/>
                </a:tc>
                <a:extLst>
                  <a:ext uri="{0D108BD9-81ED-4DB2-BD59-A6C34878D82A}">
                    <a16:rowId xmlns:a16="http://schemas.microsoft.com/office/drawing/2014/main" val="2168901891"/>
                  </a:ext>
                </a:extLst>
              </a:tr>
              <a:tr h="370840">
                <a:tc>
                  <a:txBody>
                    <a:bodyPr/>
                    <a:lstStyle/>
                    <a:p>
                      <a:r>
                        <a:rPr lang="es-ES" dirty="0" smtClean="0"/>
                        <a:t>&lt;=</a:t>
                      </a:r>
                      <a:endParaRPr lang="es-ES" dirty="0"/>
                    </a:p>
                  </a:txBody>
                  <a:tcPr/>
                </a:tc>
                <a:tc>
                  <a:txBody>
                    <a:bodyPr/>
                    <a:lstStyle/>
                    <a:p>
                      <a:r>
                        <a:rPr lang="es-ES" dirty="0" smtClean="0"/>
                        <a:t>Menor</a:t>
                      </a:r>
                      <a:r>
                        <a:rPr lang="es-ES" baseline="0" dirty="0" smtClean="0"/>
                        <a:t> o igual que</a:t>
                      </a:r>
                      <a:endParaRPr lang="es-ES" dirty="0"/>
                    </a:p>
                  </a:txBody>
                  <a:tcPr/>
                </a:tc>
                <a:tc>
                  <a:txBody>
                    <a:bodyPr/>
                    <a:lstStyle/>
                    <a:p>
                      <a:r>
                        <a:rPr lang="es-ES" dirty="0" smtClean="0"/>
                        <a:t>5 &lt;= 3</a:t>
                      </a:r>
                      <a:endParaRPr lang="es-ES" dirty="0"/>
                    </a:p>
                  </a:txBody>
                  <a:tcPr/>
                </a:tc>
                <a:extLst>
                  <a:ext uri="{0D108BD9-81ED-4DB2-BD59-A6C34878D82A}">
                    <a16:rowId xmlns:a16="http://schemas.microsoft.com/office/drawing/2014/main" val="910394495"/>
                  </a:ext>
                </a:extLst>
              </a:tr>
              <a:tr h="370840">
                <a:tc>
                  <a:txBody>
                    <a:bodyPr/>
                    <a:lstStyle/>
                    <a:p>
                      <a:r>
                        <a:rPr lang="es-ES" dirty="0" smtClean="0"/>
                        <a:t>&gt;</a:t>
                      </a:r>
                      <a:endParaRPr lang="es-ES" dirty="0"/>
                    </a:p>
                  </a:txBody>
                  <a:tcPr/>
                </a:tc>
                <a:tc>
                  <a:txBody>
                    <a:bodyPr/>
                    <a:lstStyle/>
                    <a:p>
                      <a:r>
                        <a:rPr lang="es-ES" dirty="0" smtClean="0"/>
                        <a:t>Mayor</a:t>
                      </a:r>
                      <a:r>
                        <a:rPr lang="es-ES" baseline="0" dirty="0" smtClean="0"/>
                        <a:t> que</a:t>
                      </a:r>
                      <a:endParaRPr lang="es-ES" dirty="0"/>
                    </a:p>
                  </a:txBody>
                  <a:tcPr/>
                </a:tc>
                <a:tc>
                  <a:txBody>
                    <a:bodyPr/>
                    <a:lstStyle/>
                    <a:p>
                      <a:r>
                        <a:rPr lang="es-ES" dirty="0" smtClean="0"/>
                        <a:t>5 &gt; 3</a:t>
                      </a:r>
                      <a:endParaRPr lang="es-ES" dirty="0"/>
                    </a:p>
                  </a:txBody>
                  <a:tcPr/>
                </a:tc>
                <a:extLst>
                  <a:ext uri="{0D108BD9-81ED-4DB2-BD59-A6C34878D82A}">
                    <a16:rowId xmlns:a16="http://schemas.microsoft.com/office/drawing/2014/main" val="3389820359"/>
                  </a:ext>
                </a:extLst>
              </a:tr>
              <a:tr h="370840">
                <a:tc>
                  <a:txBody>
                    <a:bodyPr/>
                    <a:lstStyle/>
                    <a:p>
                      <a:r>
                        <a:rPr lang="es-ES" dirty="0" smtClean="0"/>
                        <a:t>&gt;=</a:t>
                      </a:r>
                      <a:endParaRPr lang="es-ES" dirty="0"/>
                    </a:p>
                  </a:txBody>
                  <a:tcPr/>
                </a:tc>
                <a:tc>
                  <a:txBody>
                    <a:bodyPr/>
                    <a:lstStyle/>
                    <a:p>
                      <a:r>
                        <a:rPr lang="es-ES" dirty="0" smtClean="0"/>
                        <a:t>Mayor</a:t>
                      </a:r>
                      <a:r>
                        <a:rPr lang="es-ES" baseline="0" dirty="0" smtClean="0"/>
                        <a:t> o igual que</a:t>
                      </a:r>
                      <a:endParaRPr lang="es-ES" dirty="0"/>
                    </a:p>
                  </a:txBody>
                  <a:tcPr/>
                </a:tc>
                <a:tc>
                  <a:txBody>
                    <a:bodyPr/>
                    <a:lstStyle/>
                    <a:p>
                      <a:r>
                        <a:rPr lang="es-ES" dirty="0" smtClean="0"/>
                        <a:t>5 &gt;= 3</a:t>
                      </a:r>
                      <a:endParaRPr lang="es-ES" dirty="0"/>
                    </a:p>
                  </a:txBody>
                  <a:tcPr/>
                </a:tc>
                <a:extLst>
                  <a:ext uri="{0D108BD9-81ED-4DB2-BD59-A6C34878D82A}">
                    <a16:rowId xmlns:a16="http://schemas.microsoft.com/office/drawing/2014/main" val="297444186"/>
                  </a:ext>
                </a:extLst>
              </a:tr>
              <a:tr h="370840">
                <a:tc>
                  <a:txBody>
                    <a:bodyPr/>
                    <a:lstStyle/>
                    <a:p>
                      <a:r>
                        <a:rPr lang="es-ES" dirty="0" smtClean="0"/>
                        <a:t>==</a:t>
                      </a:r>
                      <a:endParaRPr lang="es-ES" dirty="0"/>
                    </a:p>
                  </a:txBody>
                  <a:tcPr/>
                </a:tc>
                <a:tc>
                  <a:txBody>
                    <a:bodyPr/>
                    <a:lstStyle/>
                    <a:p>
                      <a:r>
                        <a:rPr lang="es-ES" dirty="0" smtClean="0"/>
                        <a:t>¿Es</a:t>
                      </a:r>
                      <a:r>
                        <a:rPr lang="es-ES" baseline="0" dirty="0" smtClean="0"/>
                        <a:t> igual?</a:t>
                      </a:r>
                      <a:endParaRPr lang="es-ES" dirty="0"/>
                    </a:p>
                  </a:txBody>
                  <a:tcPr/>
                </a:tc>
                <a:tc>
                  <a:txBody>
                    <a:bodyPr/>
                    <a:lstStyle/>
                    <a:p>
                      <a:r>
                        <a:rPr lang="es-ES" dirty="0" smtClean="0"/>
                        <a:t>5</a:t>
                      </a:r>
                      <a:r>
                        <a:rPr lang="es-ES" baseline="0" dirty="0" smtClean="0"/>
                        <a:t> == </a:t>
                      </a:r>
                      <a:r>
                        <a:rPr lang="es-ES" dirty="0" smtClean="0"/>
                        <a:t>3</a:t>
                      </a:r>
                      <a:endParaRPr lang="es-ES" dirty="0"/>
                    </a:p>
                  </a:txBody>
                  <a:tcPr/>
                </a:tc>
                <a:extLst>
                  <a:ext uri="{0D108BD9-81ED-4DB2-BD59-A6C34878D82A}">
                    <a16:rowId xmlns:a16="http://schemas.microsoft.com/office/drawing/2014/main" val="2391540741"/>
                  </a:ext>
                </a:extLst>
              </a:tr>
              <a:tr h="370840">
                <a:tc>
                  <a:txBody>
                    <a:bodyPr/>
                    <a:lstStyle/>
                    <a:p>
                      <a:r>
                        <a:rPr lang="es-ES" dirty="0" smtClean="0"/>
                        <a:t>!=</a:t>
                      </a:r>
                      <a:endParaRPr lang="es-ES" dirty="0"/>
                    </a:p>
                  </a:txBody>
                  <a:tcPr/>
                </a:tc>
                <a:tc>
                  <a:txBody>
                    <a:bodyPr/>
                    <a:lstStyle/>
                    <a:p>
                      <a:r>
                        <a:rPr lang="es-ES" dirty="0" smtClean="0"/>
                        <a:t>¿Es distinto?</a:t>
                      </a:r>
                      <a:endParaRPr lang="es-ES" dirty="0"/>
                    </a:p>
                  </a:txBody>
                  <a:tcPr/>
                </a:tc>
                <a:tc>
                  <a:txBody>
                    <a:bodyPr/>
                    <a:lstStyle/>
                    <a:p>
                      <a:r>
                        <a:rPr lang="es-ES" dirty="0" smtClean="0"/>
                        <a:t>5</a:t>
                      </a:r>
                      <a:r>
                        <a:rPr lang="es-ES" baseline="0" dirty="0" smtClean="0"/>
                        <a:t> != </a:t>
                      </a:r>
                      <a:r>
                        <a:rPr lang="es-ES" dirty="0" smtClean="0"/>
                        <a:t>3</a:t>
                      </a:r>
                      <a:endParaRPr lang="es-ES" dirty="0"/>
                    </a:p>
                  </a:txBody>
                  <a:tcPr/>
                </a:tc>
                <a:extLst>
                  <a:ext uri="{0D108BD9-81ED-4DB2-BD59-A6C34878D82A}">
                    <a16:rowId xmlns:a16="http://schemas.microsoft.com/office/drawing/2014/main" val="50813181"/>
                  </a:ext>
                </a:extLst>
              </a:tr>
            </a:tbl>
          </a:graphicData>
        </a:graphic>
      </p:graphicFrame>
    </p:spTree>
    <p:extLst>
      <p:ext uri="{BB962C8B-B14F-4D97-AF65-F5344CB8AC3E}">
        <p14:creationId xmlns:p14="http://schemas.microsoft.com/office/powerpoint/2010/main" val="11348073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Operadores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a:solidFill>
                  <a:schemeClr val="accent5"/>
                </a:solidFill>
                <a:latin typeface="Arial Rounded MT Bold" panose="020F0704030504030204" pitchFamily="34" charset="0"/>
              </a:rPr>
              <a:t>Operadores lógicos</a:t>
            </a:r>
          </a:p>
        </p:txBody>
      </p:sp>
      <p:graphicFrame>
        <p:nvGraphicFramePr>
          <p:cNvPr id="3" name="Tabla 2"/>
          <p:cNvGraphicFramePr>
            <a:graphicFrameLocks noGrp="1"/>
          </p:cNvGraphicFramePr>
          <p:nvPr>
            <p:extLst>
              <p:ext uri="{D42A27DB-BD31-4B8C-83A1-F6EECF244321}">
                <p14:modId xmlns:p14="http://schemas.microsoft.com/office/powerpoint/2010/main" val="303430658"/>
              </p:ext>
            </p:extLst>
          </p:nvPr>
        </p:nvGraphicFramePr>
        <p:xfrm>
          <a:off x="1962426" y="2263522"/>
          <a:ext cx="8127999" cy="18542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32092034"/>
                    </a:ext>
                  </a:extLst>
                </a:gridCol>
                <a:gridCol w="2709333">
                  <a:extLst>
                    <a:ext uri="{9D8B030D-6E8A-4147-A177-3AD203B41FA5}">
                      <a16:colId xmlns:a16="http://schemas.microsoft.com/office/drawing/2014/main" val="1159917769"/>
                    </a:ext>
                  </a:extLst>
                </a:gridCol>
                <a:gridCol w="2709333">
                  <a:extLst>
                    <a:ext uri="{9D8B030D-6E8A-4147-A177-3AD203B41FA5}">
                      <a16:colId xmlns:a16="http://schemas.microsoft.com/office/drawing/2014/main" val="1065675225"/>
                    </a:ext>
                  </a:extLst>
                </a:gridCol>
              </a:tblGrid>
              <a:tr h="370840">
                <a:tc>
                  <a:txBody>
                    <a:bodyPr/>
                    <a:lstStyle/>
                    <a:p>
                      <a:r>
                        <a:rPr lang="es-ES" dirty="0" smtClean="0"/>
                        <a:t>Operador</a:t>
                      </a:r>
                      <a:endParaRPr lang="es-ES" dirty="0"/>
                    </a:p>
                  </a:txBody>
                  <a:tcPr/>
                </a:tc>
                <a:tc>
                  <a:txBody>
                    <a:bodyPr/>
                    <a:lstStyle/>
                    <a:p>
                      <a:r>
                        <a:rPr lang="es-ES" dirty="0" smtClean="0"/>
                        <a:t>Operación</a:t>
                      </a:r>
                      <a:endParaRPr lang="es-ES" dirty="0"/>
                    </a:p>
                  </a:txBody>
                  <a:tcPr/>
                </a:tc>
                <a:tc>
                  <a:txBody>
                    <a:bodyPr/>
                    <a:lstStyle/>
                    <a:p>
                      <a:r>
                        <a:rPr lang="es-ES" dirty="0" smtClean="0"/>
                        <a:t>Ejemplo</a:t>
                      </a:r>
                      <a:endParaRPr lang="es-ES" dirty="0"/>
                    </a:p>
                  </a:txBody>
                  <a:tcPr/>
                </a:tc>
                <a:extLst>
                  <a:ext uri="{0D108BD9-81ED-4DB2-BD59-A6C34878D82A}">
                    <a16:rowId xmlns:a16="http://schemas.microsoft.com/office/drawing/2014/main" val="2552426277"/>
                  </a:ext>
                </a:extLst>
              </a:tr>
              <a:tr h="370840">
                <a:tc>
                  <a:txBody>
                    <a:bodyPr/>
                    <a:lstStyle/>
                    <a:p>
                      <a:r>
                        <a:rPr lang="es-ES" dirty="0" smtClean="0"/>
                        <a:t>x | y</a:t>
                      </a:r>
                      <a:endParaRPr lang="es-ES" dirty="0"/>
                    </a:p>
                  </a:txBody>
                  <a:tcPr/>
                </a:tc>
                <a:tc>
                  <a:txBody>
                    <a:bodyPr/>
                    <a:lstStyle/>
                    <a:p>
                      <a:r>
                        <a:rPr lang="es-ES" dirty="0" smtClean="0"/>
                        <a:t>x o y es verdadero</a:t>
                      </a:r>
                      <a:endParaRPr lang="es-ES" dirty="0"/>
                    </a:p>
                  </a:txBody>
                  <a:tcPr/>
                </a:tc>
                <a:tc>
                  <a:txBody>
                    <a:bodyPr/>
                    <a:lstStyle/>
                    <a:p>
                      <a:endParaRPr lang="es-ES" dirty="0"/>
                    </a:p>
                  </a:txBody>
                  <a:tcPr/>
                </a:tc>
                <a:extLst>
                  <a:ext uri="{0D108BD9-81ED-4DB2-BD59-A6C34878D82A}">
                    <a16:rowId xmlns:a16="http://schemas.microsoft.com/office/drawing/2014/main" val="2168901891"/>
                  </a:ext>
                </a:extLst>
              </a:tr>
              <a:tr h="370840">
                <a:tc>
                  <a:txBody>
                    <a:bodyPr/>
                    <a:lstStyle/>
                    <a:p>
                      <a:r>
                        <a:rPr lang="es-ES" dirty="0" smtClean="0"/>
                        <a:t>x &amp; y</a:t>
                      </a:r>
                      <a:endParaRPr lang="es-ES" dirty="0"/>
                    </a:p>
                  </a:txBody>
                  <a:tcPr/>
                </a:tc>
                <a:tc>
                  <a:txBody>
                    <a:bodyPr/>
                    <a:lstStyle/>
                    <a:p>
                      <a:r>
                        <a:rPr lang="es-ES" dirty="0" smtClean="0"/>
                        <a:t>x y </a:t>
                      </a:r>
                      <a:r>
                        <a:rPr lang="es-ES" dirty="0" err="1" smtClean="0"/>
                        <a:t>y</a:t>
                      </a:r>
                      <a:r>
                        <a:rPr lang="es-ES" dirty="0" smtClean="0"/>
                        <a:t> son verdaderos</a:t>
                      </a:r>
                      <a:endParaRPr lang="es-ES" dirty="0"/>
                    </a:p>
                  </a:txBody>
                  <a:tcPr/>
                </a:tc>
                <a:tc>
                  <a:txBody>
                    <a:bodyPr/>
                    <a:lstStyle/>
                    <a:p>
                      <a:endParaRPr lang="es-ES" dirty="0"/>
                    </a:p>
                  </a:txBody>
                  <a:tcPr/>
                </a:tc>
                <a:extLst>
                  <a:ext uri="{0D108BD9-81ED-4DB2-BD59-A6C34878D82A}">
                    <a16:rowId xmlns:a16="http://schemas.microsoft.com/office/drawing/2014/main" val="910394495"/>
                  </a:ext>
                </a:extLst>
              </a:tr>
              <a:tr h="370840">
                <a:tc>
                  <a:txBody>
                    <a:bodyPr/>
                    <a:lstStyle/>
                    <a:p>
                      <a:r>
                        <a:rPr lang="es-ES" dirty="0" smtClean="0"/>
                        <a:t>!x</a:t>
                      </a:r>
                      <a:endParaRPr lang="es-ES" dirty="0"/>
                    </a:p>
                  </a:txBody>
                  <a:tcPr/>
                </a:tc>
                <a:tc>
                  <a:txBody>
                    <a:bodyPr/>
                    <a:lstStyle/>
                    <a:p>
                      <a:r>
                        <a:rPr lang="es-ES" dirty="0" smtClean="0"/>
                        <a:t>x no es verdadero</a:t>
                      </a:r>
                      <a:endParaRPr lang="es-ES" dirty="0"/>
                    </a:p>
                  </a:txBody>
                  <a:tcPr/>
                </a:tc>
                <a:tc>
                  <a:txBody>
                    <a:bodyPr/>
                    <a:lstStyle/>
                    <a:p>
                      <a:endParaRPr lang="es-ES" dirty="0"/>
                    </a:p>
                  </a:txBody>
                  <a:tcPr/>
                </a:tc>
                <a:extLst>
                  <a:ext uri="{0D108BD9-81ED-4DB2-BD59-A6C34878D82A}">
                    <a16:rowId xmlns:a16="http://schemas.microsoft.com/office/drawing/2014/main" val="3389820359"/>
                  </a:ext>
                </a:extLst>
              </a:tr>
              <a:tr h="370840">
                <a:tc>
                  <a:txBody>
                    <a:bodyPr/>
                    <a:lstStyle/>
                    <a:p>
                      <a:r>
                        <a:rPr lang="es-ES" dirty="0" err="1" smtClean="0"/>
                        <a:t>isTRUE</a:t>
                      </a:r>
                      <a:r>
                        <a:rPr lang="es-ES" dirty="0" smtClean="0"/>
                        <a:t>(x)</a:t>
                      </a:r>
                      <a:endParaRPr lang="es-ES" dirty="0"/>
                    </a:p>
                  </a:txBody>
                  <a:tcPr/>
                </a:tc>
                <a:tc>
                  <a:txBody>
                    <a:bodyPr/>
                    <a:lstStyle/>
                    <a:p>
                      <a:r>
                        <a:rPr lang="es-ES" dirty="0" smtClean="0"/>
                        <a:t>x es verdadero</a:t>
                      </a:r>
                      <a:endParaRPr lang="es-ES" dirty="0"/>
                    </a:p>
                  </a:txBody>
                  <a:tcPr/>
                </a:tc>
                <a:tc>
                  <a:txBody>
                    <a:bodyPr/>
                    <a:lstStyle/>
                    <a:p>
                      <a:endParaRPr lang="es-ES" dirty="0"/>
                    </a:p>
                  </a:txBody>
                  <a:tcPr/>
                </a:tc>
                <a:extLst>
                  <a:ext uri="{0D108BD9-81ED-4DB2-BD59-A6C34878D82A}">
                    <a16:rowId xmlns:a16="http://schemas.microsoft.com/office/drawing/2014/main" val="297444186"/>
                  </a:ext>
                </a:extLst>
              </a:tr>
            </a:tbl>
          </a:graphicData>
        </a:graphic>
      </p:graphicFrame>
      <p:sp>
        <p:nvSpPr>
          <p:cNvPr id="2" name="Rectángulo 1"/>
          <p:cNvSpPr/>
          <p:nvPr/>
        </p:nvSpPr>
        <p:spPr>
          <a:xfrm>
            <a:off x="1097279" y="4516624"/>
            <a:ext cx="9370423" cy="369332"/>
          </a:xfrm>
          <a:prstGeom prst="rect">
            <a:avLst/>
          </a:prstGeom>
        </p:spPr>
        <p:txBody>
          <a:bodyPr wrap="square">
            <a:spAutoFit/>
          </a:bodyPr>
          <a:lstStyle/>
          <a:p>
            <a:r>
              <a:rPr lang="es-ES" dirty="0"/>
              <a:t>Estos operadores pueden ser usados con estos con datos de tipo numérico, lógico y complejo</a:t>
            </a:r>
          </a:p>
        </p:txBody>
      </p:sp>
    </p:spTree>
    <p:extLst>
      <p:ext uri="{BB962C8B-B14F-4D97-AF65-F5344CB8AC3E}">
        <p14:creationId xmlns:p14="http://schemas.microsoft.com/office/powerpoint/2010/main" val="3899654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Operadores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a:solidFill>
                  <a:schemeClr val="accent5"/>
                </a:solidFill>
                <a:latin typeface="Arial Rounded MT Bold" panose="020F0704030504030204" pitchFamily="34" charset="0"/>
              </a:rPr>
              <a:t>Operadores asignación</a:t>
            </a:r>
          </a:p>
        </p:txBody>
      </p:sp>
      <p:graphicFrame>
        <p:nvGraphicFramePr>
          <p:cNvPr id="3" name="Tabla 2"/>
          <p:cNvGraphicFramePr>
            <a:graphicFrameLocks noGrp="1"/>
          </p:cNvGraphicFramePr>
          <p:nvPr>
            <p:extLst>
              <p:ext uri="{D42A27DB-BD31-4B8C-83A1-F6EECF244321}">
                <p14:modId xmlns:p14="http://schemas.microsoft.com/office/powerpoint/2010/main" val="1965949872"/>
              </p:ext>
            </p:extLst>
          </p:nvPr>
        </p:nvGraphicFramePr>
        <p:xfrm>
          <a:off x="1962426" y="2263522"/>
          <a:ext cx="8127999" cy="11125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32092034"/>
                    </a:ext>
                  </a:extLst>
                </a:gridCol>
                <a:gridCol w="2709333">
                  <a:extLst>
                    <a:ext uri="{9D8B030D-6E8A-4147-A177-3AD203B41FA5}">
                      <a16:colId xmlns:a16="http://schemas.microsoft.com/office/drawing/2014/main" val="1159917769"/>
                    </a:ext>
                  </a:extLst>
                </a:gridCol>
                <a:gridCol w="2709333">
                  <a:extLst>
                    <a:ext uri="{9D8B030D-6E8A-4147-A177-3AD203B41FA5}">
                      <a16:colId xmlns:a16="http://schemas.microsoft.com/office/drawing/2014/main" val="1065675225"/>
                    </a:ext>
                  </a:extLst>
                </a:gridCol>
              </a:tblGrid>
              <a:tr h="370840">
                <a:tc>
                  <a:txBody>
                    <a:bodyPr/>
                    <a:lstStyle/>
                    <a:p>
                      <a:r>
                        <a:rPr lang="es-ES" dirty="0" smtClean="0"/>
                        <a:t>Operador</a:t>
                      </a:r>
                      <a:endParaRPr lang="es-ES" dirty="0"/>
                    </a:p>
                  </a:txBody>
                  <a:tcPr/>
                </a:tc>
                <a:tc>
                  <a:txBody>
                    <a:bodyPr/>
                    <a:lstStyle/>
                    <a:p>
                      <a:r>
                        <a:rPr lang="es-ES" dirty="0" smtClean="0"/>
                        <a:t>Operación</a:t>
                      </a:r>
                      <a:endParaRPr lang="es-ES" dirty="0"/>
                    </a:p>
                  </a:txBody>
                  <a:tcPr/>
                </a:tc>
                <a:tc>
                  <a:txBody>
                    <a:bodyPr/>
                    <a:lstStyle/>
                    <a:p>
                      <a:r>
                        <a:rPr lang="es-ES" dirty="0" smtClean="0"/>
                        <a:t>Ejemplo</a:t>
                      </a:r>
                      <a:endParaRPr lang="es-ES" dirty="0"/>
                    </a:p>
                  </a:txBody>
                  <a:tcPr/>
                </a:tc>
                <a:extLst>
                  <a:ext uri="{0D108BD9-81ED-4DB2-BD59-A6C34878D82A}">
                    <a16:rowId xmlns:a16="http://schemas.microsoft.com/office/drawing/2014/main" val="2552426277"/>
                  </a:ext>
                </a:extLst>
              </a:tr>
              <a:tr h="370840">
                <a:tc>
                  <a:txBody>
                    <a:bodyPr/>
                    <a:lstStyle/>
                    <a:p>
                      <a:r>
                        <a:rPr lang="es-ES" dirty="0" smtClean="0"/>
                        <a:t>&lt;-</a:t>
                      </a:r>
                      <a:endParaRPr lang="es-ES" dirty="0"/>
                    </a:p>
                  </a:txBody>
                  <a:tcPr/>
                </a:tc>
                <a:tc>
                  <a:txBody>
                    <a:bodyPr/>
                    <a:lstStyle/>
                    <a:p>
                      <a:r>
                        <a:rPr lang="es-ES" dirty="0" smtClean="0"/>
                        <a:t>Asigna valor a una variable</a:t>
                      </a:r>
                      <a:endParaRPr lang="es-ES" dirty="0"/>
                    </a:p>
                  </a:txBody>
                  <a:tcPr/>
                </a:tc>
                <a:tc>
                  <a:txBody>
                    <a:bodyPr/>
                    <a:lstStyle/>
                    <a:p>
                      <a:r>
                        <a:rPr lang="es-ES" dirty="0" smtClean="0"/>
                        <a:t>X&lt;-3</a:t>
                      </a:r>
                      <a:endParaRPr lang="es-ES" dirty="0"/>
                    </a:p>
                  </a:txBody>
                  <a:tcPr/>
                </a:tc>
                <a:extLst>
                  <a:ext uri="{0D108BD9-81ED-4DB2-BD59-A6C34878D82A}">
                    <a16:rowId xmlns:a16="http://schemas.microsoft.com/office/drawing/2014/main" val="2168901891"/>
                  </a:ext>
                </a:extLst>
              </a:tr>
              <a:tr h="370840">
                <a:tc>
                  <a:txBody>
                    <a:bodyPr/>
                    <a:lstStyle/>
                    <a:p>
                      <a:r>
                        <a:rPr lang="es-ES" dirty="0" smtClean="0"/>
                        <a:t>=</a:t>
                      </a:r>
                      <a:endParaRPr lang="es-ES" dirty="0"/>
                    </a:p>
                  </a:txBody>
                  <a:tcPr/>
                </a:tc>
                <a:tc>
                  <a:txBody>
                    <a:bodyPr/>
                    <a:lstStyle/>
                    <a:p>
                      <a:r>
                        <a:rPr lang="es-ES" dirty="0" smtClean="0"/>
                        <a:t>Asigna valor a una variable</a:t>
                      </a:r>
                      <a:endParaRPr lang="es-ES" dirty="0"/>
                    </a:p>
                  </a:txBody>
                  <a:tcPr/>
                </a:tc>
                <a:tc>
                  <a:txBody>
                    <a:bodyPr/>
                    <a:lstStyle/>
                    <a:p>
                      <a:r>
                        <a:rPr lang="es-ES" dirty="0" smtClean="0"/>
                        <a:t>X=3</a:t>
                      </a:r>
                      <a:endParaRPr lang="es-ES" dirty="0"/>
                    </a:p>
                  </a:txBody>
                  <a:tcPr/>
                </a:tc>
                <a:extLst>
                  <a:ext uri="{0D108BD9-81ED-4DB2-BD59-A6C34878D82A}">
                    <a16:rowId xmlns:a16="http://schemas.microsoft.com/office/drawing/2014/main" val="910394495"/>
                  </a:ext>
                </a:extLst>
              </a:tr>
            </a:tbl>
          </a:graphicData>
        </a:graphic>
      </p:graphicFrame>
      <p:sp>
        <p:nvSpPr>
          <p:cNvPr id="2" name="Rectángulo 1"/>
          <p:cNvSpPr/>
          <p:nvPr/>
        </p:nvSpPr>
        <p:spPr>
          <a:xfrm>
            <a:off x="786809" y="3624502"/>
            <a:ext cx="8950640" cy="1938992"/>
          </a:xfrm>
          <a:prstGeom prst="rect">
            <a:avLst/>
          </a:prstGeom>
        </p:spPr>
        <p:txBody>
          <a:bodyPr wrap="square">
            <a:spAutoFit/>
          </a:bodyPr>
          <a:lstStyle/>
          <a:p>
            <a:pPr marL="342900" indent="-342900">
              <a:buFont typeface="Arial" panose="020B0604020202020204" pitchFamily="34" charset="0"/>
              <a:buChar char="•"/>
            </a:pPr>
            <a:r>
              <a:rPr lang="es-ES" sz="2400" dirty="0">
                <a:solidFill>
                  <a:schemeClr val="accent5"/>
                </a:solidFill>
                <a:latin typeface="Arial Rounded MT Bold" panose="020F0704030504030204" pitchFamily="34" charset="0"/>
              </a:rPr>
              <a:t>Orden de </a:t>
            </a:r>
            <a:r>
              <a:rPr lang="es-ES" sz="2400" dirty="0" smtClean="0">
                <a:solidFill>
                  <a:schemeClr val="accent5"/>
                </a:solidFill>
                <a:latin typeface="Arial Rounded MT Bold" panose="020F0704030504030204" pitchFamily="34" charset="0"/>
              </a:rPr>
              <a:t>operaciones</a:t>
            </a:r>
          </a:p>
          <a:p>
            <a:pPr lvl="1"/>
            <a:r>
              <a:rPr lang="es-ES" sz="2400" dirty="0" smtClean="0"/>
              <a:t>1. </a:t>
            </a:r>
            <a:r>
              <a:rPr lang="es-ES" sz="2400" dirty="0"/>
              <a:t>^ </a:t>
            </a:r>
            <a:endParaRPr lang="es-ES" sz="2400" dirty="0" smtClean="0"/>
          </a:p>
          <a:p>
            <a:pPr lvl="1"/>
            <a:r>
              <a:rPr lang="es-ES" sz="2400" dirty="0" smtClean="0"/>
              <a:t>2. </a:t>
            </a:r>
            <a:r>
              <a:rPr lang="es-ES" sz="2400" dirty="0"/>
              <a:t>* / </a:t>
            </a:r>
            <a:endParaRPr lang="es-ES" sz="2400" dirty="0" smtClean="0"/>
          </a:p>
          <a:p>
            <a:pPr lvl="1"/>
            <a:r>
              <a:rPr lang="es-ES" sz="2400" dirty="0" smtClean="0"/>
              <a:t>3. </a:t>
            </a:r>
            <a:r>
              <a:rPr lang="es-ES" sz="2400" dirty="0"/>
              <a:t>+ - </a:t>
            </a:r>
            <a:endParaRPr lang="es-ES" sz="2400" dirty="0" smtClean="0"/>
          </a:p>
          <a:p>
            <a:pPr lvl="1"/>
            <a:r>
              <a:rPr lang="es-ES" sz="2400" dirty="0" smtClean="0"/>
              <a:t>4. </a:t>
            </a:r>
            <a:r>
              <a:rPr lang="es-ES" sz="2400" dirty="0"/>
              <a:t>&lt; &gt; &lt;= &gt;= == != </a:t>
            </a:r>
            <a:endParaRPr lang="es-ES" sz="2400" dirty="0" smtClean="0"/>
          </a:p>
        </p:txBody>
      </p:sp>
      <p:sp>
        <p:nvSpPr>
          <p:cNvPr id="5" name="Rectángulo 4"/>
          <p:cNvSpPr/>
          <p:nvPr/>
        </p:nvSpPr>
        <p:spPr>
          <a:xfrm>
            <a:off x="4876799" y="3993834"/>
            <a:ext cx="6096000" cy="1569660"/>
          </a:xfrm>
          <a:prstGeom prst="rect">
            <a:avLst/>
          </a:prstGeom>
        </p:spPr>
        <p:txBody>
          <a:bodyPr>
            <a:spAutoFit/>
          </a:bodyPr>
          <a:lstStyle/>
          <a:p>
            <a:r>
              <a:rPr lang="es-ES" sz="2400" dirty="0" smtClean="0"/>
              <a:t>5. </a:t>
            </a:r>
            <a:r>
              <a:rPr lang="es-ES" sz="2400" dirty="0"/>
              <a:t>! </a:t>
            </a:r>
          </a:p>
          <a:p>
            <a:r>
              <a:rPr lang="es-ES" sz="2400" dirty="0" smtClean="0"/>
              <a:t>6. </a:t>
            </a:r>
            <a:r>
              <a:rPr lang="es-ES" sz="2400" dirty="0"/>
              <a:t>&amp; </a:t>
            </a:r>
          </a:p>
          <a:p>
            <a:r>
              <a:rPr lang="es-ES" sz="2400" dirty="0" smtClean="0"/>
              <a:t>7. </a:t>
            </a:r>
            <a:r>
              <a:rPr lang="es-ES" sz="2400" dirty="0"/>
              <a:t>| </a:t>
            </a:r>
          </a:p>
          <a:p>
            <a:r>
              <a:rPr lang="es-ES" sz="2400" dirty="0" smtClean="0"/>
              <a:t>8. </a:t>
            </a:r>
            <a:r>
              <a:rPr lang="es-ES" sz="2400" dirty="0"/>
              <a:t>&lt;-</a:t>
            </a:r>
            <a:endParaRPr lang="es-ES" sz="2400" dirty="0">
              <a:solidFill>
                <a:schemeClr val="accent5"/>
              </a:solidFill>
              <a:latin typeface="Arial Rounded MT Bold" panose="020F0704030504030204" pitchFamily="34" charset="0"/>
            </a:endParaRPr>
          </a:p>
        </p:txBody>
      </p:sp>
      <p:sp>
        <p:nvSpPr>
          <p:cNvPr id="6" name="Rectángulo 5"/>
          <p:cNvSpPr/>
          <p:nvPr/>
        </p:nvSpPr>
        <p:spPr>
          <a:xfrm>
            <a:off x="931817" y="5769545"/>
            <a:ext cx="9231086" cy="646331"/>
          </a:xfrm>
          <a:prstGeom prst="rect">
            <a:avLst/>
          </a:prstGeom>
        </p:spPr>
        <p:txBody>
          <a:bodyPr wrap="square">
            <a:spAutoFit/>
          </a:bodyPr>
          <a:lstStyle/>
          <a:p>
            <a:r>
              <a:rPr lang="es-ES" dirty="0"/>
              <a:t>Si deseamos que una operación ocurra antes que otra, rompiendo este orden de evaluación, usamos paréntesis.</a:t>
            </a:r>
          </a:p>
        </p:txBody>
      </p:sp>
    </p:spTree>
    <p:extLst>
      <p:ext uri="{BB962C8B-B14F-4D97-AF65-F5344CB8AC3E}">
        <p14:creationId xmlns:p14="http://schemas.microsoft.com/office/powerpoint/2010/main" val="12087970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Tipos</a:t>
            </a:r>
            <a:endParaRPr lang="es-ES" sz="2400" dirty="0">
              <a:solidFill>
                <a:schemeClr val="accent5"/>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1786290729"/>
              </p:ext>
            </p:extLst>
          </p:nvPr>
        </p:nvGraphicFramePr>
        <p:xfrm>
          <a:off x="1962426" y="2263522"/>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32092034"/>
                    </a:ext>
                  </a:extLst>
                </a:gridCol>
                <a:gridCol w="2709333">
                  <a:extLst>
                    <a:ext uri="{9D8B030D-6E8A-4147-A177-3AD203B41FA5}">
                      <a16:colId xmlns:a16="http://schemas.microsoft.com/office/drawing/2014/main" val="1159917769"/>
                    </a:ext>
                  </a:extLst>
                </a:gridCol>
                <a:gridCol w="2709333">
                  <a:extLst>
                    <a:ext uri="{9D8B030D-6E8A-4147-A177-3AD203B41FA5}">
                      <a16:colId xmlns:a16="http://schemas.microsoft.com/office/drawing/2014/main" val="1065675225"/>
                    </a:ext>
                  </a:extLst>
                </a:gridCol>
              </a:tblGrid>
              <a:tr h="370840">
                <a:tc>
                  <a:txBody>
                    <a:bodyPr/>
                    <a:lstStyle/>
                    <a:p>
                      <a:r>
                        <a:rPr lang="es-ES" dirty="0" smtClean="0"/>
                        <a:t>Dimensiones</a:t>
                      </a:r>
                      <a:endParaRPr lang="es-ES" dirty="0"/>
                    </a:p>
                  </a:txBody>
                  <a:tcPr/>
                </a:tc>
                <a:tc>
                  <a:txBody>
                    <a:bodyPr/>
                    <a:lstStyle/>
                    <a:p>
                      <a:r>
                        <a:rPr lang="es-ES" dirty="0" smtClean="0"/>
                        <a:t>Homogéneas</a:t>
                      </a:r>
                      <a:endParaRPr lang="es-ES" dirty="0"/>
                    </a:p>
                  </a:txBody>
                  <a:tcPr/>
                </a:tc>
                <a:tc>
                  <a:txBody>
                    <a:bodyPr/>
                    <a:lstStyle/>
                    <a:p>
                      <a:r>
                        <a:rPr lang="es-ES" dirty="0" smtClean="0"/>
                        <a:t>Heterogéneas</a:t>
                      </a:r>
                      <a:endParaRPr lang="es-ES" dirty="0"/>
                    </a:p>
                  </a:txBody>
                  <a:tcPr/>
                </a:tc>
                <a:extLst>
                  <a:ext uri="{0D108BD9-81ED-4DB2-BD59-A6C34878D82A}">
                    <a16:rowId xmlns:a16="http://schemas.microsoft.com/office/drawing/2014/main" val="2552426277"/>
                  </a:ext>
                </a:extLst>
              </a:tr>
              <a:tr h="370840">
                <a:tc>
                  <a:txBody>
                    <a:bodyPr/>
                    <a:lstStyle/>
                    <a:p>
                      <a:r>
                        <a:rPr lang="es-ES" dirty="0" smtClean="0"/>
                        <a:t>1</a:t>
                      </a:r>
                      <a:endParaRPr lang="es-ES" dirty="0"/>
                    </a:p>
                  </a:txBody>
                  <a:tcPr/>
                </a:tc>
                <a:tc>
                  <a:txBody>
                    <a:bodyPr/>
                    <a:lstStyle/>
                    <a:p>
                      <a:r>
                        <a:rPr lang="es-ES" dirty="0" smtClean="0"/>
                        <a:t>Vector</a:t>
                      </a:r>
                      <a:endParaRPr lang="es-ES" dirty="0"/>
                    </a:p>
                  </a:txBody>
                  <a:tcPr/>
                </a:tc>
                <a:tc>
                  <a:txBody>
                    <a:bodyPr/>
                    <a:lstStyle/>
                    <a:p>
                      <a:r>
                        <a:rPr lang="es-ES" dirty="0" smtClean="0"/>
                        <a:t>Listas</a:t>
                      </a:r>
                      <a:endParaRPr lang="es-ES" dirty="0"/>
                    </a:p>
                  </a:txBody>
                  <a:tcPr/>
                </a:tc>
                <a:extLst>
                  <a:ext uri="{0D108BD9-81ED-4DB2-BD59-A6C34878D82A}">
                    <a16:rowId xmlns:a16="http://schemas.microsoft.com/office/drawing/2014/main" val="2168901891"/>
                  </a:ext>
                </a:extLst>
              </a:tr>
              <a:tr h="370840">
                <a:tc>
                  <a:txBody>
                    <a:bodyPr/>
                    <a:lstStyle/>
                    <a:p>
                      <a:r>
                        <a:rPr lang="es-ES" dirty="0" smtClean="0"/>
                        <a:t>2</a:t>
                      </a:r>
                      <a:endParaRPr lang="es-ES" dirty="0"/>
                    </a:p>
                  </a:txBody>
                  <a:tcPr/>
                </a:tc>
                <a:tc>
                  <a:txBody>
                    <a:bodyPr/>
                    <a:lstStyle/>
                    <a:p>
                      <a:r>
                        <a:rPr lang="es-ES" dirty="0" smtClean="0"/>
                        <a:t>Matriz</a:t>
                      </a:r>
                      <a:endParaRPr lang="es-ES" dirty="0"/>
                    </a:p>
                  </a:txBody>
                  <a:tcPr/>
                </a:tc>
                <a:tc>
                  <a:txBody>
                    <a:bodyPr/>
                    <a:lstStyle/>
                    <a:p>
                      <a:r>
                        <a:rPr lang="es-ES" dirty="0" smtClean="0"/>
                        <a:t>Data </a:t>
                      </a:r>
                      <a:r>
                        <a:rPr lang="es-ES" dirty="0" err="1" smtClean="0"/>
                        <a:t>frame</a:t>
                      </a:r>
                      <a:endParaRPr lang="es-ES" dirty="0"/>
                    </a:p>
                  </a:txBody>
                  <a:tcPr/>
                </a:tc>
                <a:extLst>
                  <a:ext uri="{0D108BD9-81ED-4DB2-BD59-A6C34878D82A}">
                    <a16:rowId xmlns:a16="http://schemas.microsoft.com/office/drawing/2014/main" val="910394495"/>
                  </a:ext>
                </a:extLst>
              </a:tr>
              <a:tr h="370840">
                <a:tc>
                  <a:txBody>
                    <a:bodyPr/>
                    <a:lstStyle/>
                    <a:p>
                      <a:r>
                        <a:rPr lang="es-ES" dirty="0" smtClean="0"/>
                        <a:t>n</a:t>
                      </a:r>
                      <a:endParaRPr lang="es-ES" dirty="0"/>
                    </a:p>
                  </a:txBody>
                  <a:tcPr/>
                </a:tc>
                <a:tc>
                  <a:txBody>
                    <a:bodyPr/>
                    <a:lstStyle/>
                    <a:p>
                      <a:r>
                        <a:rPr lang="es-ES" dirty="0" err="1" smtClean="0"/>
                        <a:t>Array</a:t>
                      </a:r>
                      <a:endParaRPr lang="es-ES" dirty="0"/>
                    </a:p>
                  </a:txBody>
                  <a:tcPr/>
                </a:tc>
                <a:tc>
                  <a:txBody>
                    <a:bodyPr/>
                    <a:lstStyle/>
                    <a:p>
                      <a:endParaRPr lang="es-ES" dirty="0"/>
                    </a:p>
                  </a:txBody>
                  <a:tcPr/>
                </a:tc>
                <a:extLst>
                  <a:ext uri="{0D108BD9-81ED-4DB2-BD59-A6C34878D82A}">
                    <a16:rowId xmlns:a16="http://schemas.microsoft.com/office/drawing/2014/main" val="3389820359"/>
                  </a:ext>
                </a:extLst>
              </a:tr>
            </a:tbl>
          </a:graphicData>
        </a:graphic>
      </p:graphicFrame>
    </p:spTree>
    <p:extLst>
      <p:ext uri="{BB962C8B-B14F-4D97-AF65-F5344CB8AC3E}">
        <p14:creationId xmlns:p14="http://schemas.microsoft.com/office/powerpoint/2010/main" val="8424794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Vector</a:t>
            </a:r>
            <a:endParaRPr lang="es-ES" sz="2400" dirty="0">
              <a:solidFill>
                <a:schemeClr val="accent5"/>
              </a:solidFill>
              <a:latin typeface="Arial Rounded MT Bold" panose="020F0704030504030204" pitchFamily="34" charset="0"/>
            </a:endParaRPr>
          </a:p>
        </p:txBody>
      </p:sp>
      <p:sp>
        <p:nvSpPr>
          <p:cNvPr id="5" name="Rectángulo 4"/>
          <p:cNvSpPr/>
          <p:nvPr/>
        </p:nvSpPr>
        <p:spPr>
          <a:xfrm>
            <a:off x="1477684" y="1967165"/>
            <a:ext cx="8505277" cy="923330"/>
          </a:xfrm>
          <a:prstGeom prst="rect">
            <a:avLst/>
          </a:prstGeom>
        </p:spPr>
        <p:txBody>
          <a:bodyPr wrap="square">
            <a:spAutoFit/>
          </a:bodyPr>
          <a:lstStyle/>
          <a:p>
            <a:pPr marL="285750" indent="-285750">
              <a:lnSpc>
                <a:spcPct val="150000"/>
              </a:lnSpc>
              <a:buFont typeface="Arial" panose="020B0604020202020204" pitchFamily="34" charset="0"/>
              <a:buChar char="•"/>
            </a:pPr>
            <a:r>
              <a:rPr lang="es-ES" b="1" dirty="0"/>
              <a:t>Tipo</a:t>
            </a:r>
            <a:r>
              <a:rPr lang="es-ES" dirty="0"/>
              <a:t>. </a:t>
            </a:r>
            <a:r>
              <a:rPr lang="es-ES" dirty="0" smtClean="0"/>
              <a:t>Mismo </a:t>
            </a:r>
            <a:r>
              <a:rPr lang="es-ES" dirty="0"/>
              <a:t>tipo que los datos que </a:t>
            </a:r>
            <a:r>
              <a:rPr lang="es-ES" dirty="0" smtClean="0"/>
              <a:t>contiene.  (atómicos)</a:t>
            </a:r>
          </a:p>
          <a:p>
            <a:pPr marL="285750" indent="-285750">
              <a:lnSpc>
                <a:spcPct val="150000"/>
              </a:lnSpc>
              <a:buFont typeface="Arial" panose="020B0604020202020204" pitchFamily="34" charset="0"/>
              <a:buChar char="•"/>
            </a:pPr>
            <a:r>
              <a:rPr lang="es-ES" b="1" dirty="0" smtClean="0"/>
              <a:t>Largo</a:t>
            </a:r>
            <a:r>
              <a:rPr lang="es-ES" b="1" dirty="0"/>
              <a:t>.</a:t>
            </a:r>
            <a:r>
              <a:rPr lang="es-ES" dirty="0"/>
              <a:t> </a:t>
            </a:r>
            <a:r>
              <a:rPr lang="es-ES" dirty="0" smtClean="0"/>
              <a:t>Una dimensión.</a:t>
            </a:r>
          </a:p>
        </p:txBody>
      </p:sp>
      <p:sp>
        <p:nvSpPr>
          <p:cNvPr id="8" name="Rectángulo 7"/>
          <p:cNvSpPr/>
          <p:nvPr/>
        </p:nvSpPr>
        <p:spPr>
          <a:xfrm>
            <a:off x="786809" y="2890495"/>
            <a:ext cx="10307782" cy="3600986"/>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Operaciones con vectores</a:t>
            </a:r>
          </a:p>
          <a:p>
            <a:pPr marL="742950" lvl="1" indent="-285750">
              <a:lnSpc>
                <a:spcPct val="200000"/>
              </a:lnSpc>
              <a:buFont typeface="Arial" panose="020B0604020202020204" pitchFamily="34" charset="0"/>
              <a:buChar char="•"/>
            </a:pPr>
            <a:r>
              <a:rPr lang="es-ES" dirty="0"/>
              <a:t>Comprobar si es un vector: </a:t>
            </a:r>
            <a:r>
              <a:rPr lang="es-ES" dirty="0" err="1" smtClean="0"/>
              <a:t>is.vector</a:t>
            </a:r>
            <a:r>
              <a:rPr lang="es-ES" dirty="0" smtClean="0"/>
              <a:t>(x)</a:t>
            </a:r>
          </a:p>
          <a:p>
            <a:pPr marL="742950" lvl="1" indent="-285750">
              <a:lnSpc>
                <a:spcPct val="200000"/>
              </a:lnSpc>
              <a:buFont typeface="Arial" panose="020B0604020202020204" pitchFamily="34" charset="0"/>
              <a:buChar char="•"/>
            </a:pPr>
            <a:r>
              <a:rPr lang="es-ES" dirty="0"/>
              <a:t>Crear: </a:t>
            </a:r>
            <a:r>
              <a:rPr lang="es-ES" dirty="0" smtClean="0"/>
              <a:t> c(1</a:t>
            </a:r>
            <a:r>
              <a:rPr lang="es-ES" dirty="0"/>
              <a:t>, 2, 3, 5, 8, 13</a:t>
            </a:r>
            <a:r>
              <a:rPr lang="es-ES" dirty="0" smtClean="0"/>
              <a:t>)   </a:t>
            </a:r>
            <a:r>
              <a:rPr lang="es-ES" dirty="0"/>
              <a:t>c("</a:t>
            </a:r>
            <a:r>
              <a:rPr lang="es-ES" dirty="0" err="1"/>
              <a:t>arbol</a:t>
            </a:r>
            <a:r>
              <a:rPr lang="es-ES" dirty="0"/>
              <a:t>", "casa", "persona</a:t>
            </a:r>
            <a:r>
              <a:rPr lang="es-ES" dirty="0" smtClean="0"/>
              <a:t>")</a:t>
            </a:r>
          </a:p>
          <a:p>
            <a:pPr marL="742950" lvl="1" indent="-285750">
              <a:lnSpc>
                <a:spcPct val="200000"/>
              </a:lnSpc>
              <a:buFont typeface="Arial" panose="020B0604020202020204" pitchFamily="34" charset="0"/>
              <a:buChar char="•"/>
            </a:pPr>
            <a:r>
              <a:rPr lang="es-ES" dirty="0"/>
              <a:t>Asignación: </a:t>
            </a:r>
            <a:r>
              <a:rPr lang="es-ES" dirty="0" err="1"/>
              <a:t>mi_vector</a:t>
            </a:r>
            <a:r>
              <a:rPr lang="es-ES" dirty="0"/>
              <a:t> &lt;- c(TRUE, FALSE, TRUE</a:t>
            </a:r>
            <a:r>
              <a:rPr lang="es-ES" dirty="0" smtClean="0"/>
              <a:t>)</a:t>
            </a:r>
          </a:p>
          <a:p>
            <a:pPr marL="742950" lvl="1" indent="-285750">
              <a:lnSpc>
                <a:spcPct val="200000"/>
              </a:lnSpc>
              <a:buFont typeface="Arial" panose="020B0604020202020204" pitchFamily="34" charset="0"/>
              <a:buChar char="•"/>
            </a:pPr>
            <a:r>
              <a:rPr lang="es-ES" dirty="0" smtClean="0"/>
              <a:t>Vector </a:t>
            </a:r>
            <a:r>
              <a:rPr lang="es-ES" dirty="0"/>
              <a:t>de vectores: mi_vector_3 &lt;- c(mi_vector_1, mi_vector_2</a:t>
            </a:r>
            <a:r>
              <a:rPr lang="es-ES" dirty="0" smtClean="0"/>
              <a:t>)</a:t>
            </a:r>
          </a:p>
          <a:p>
            <a:pPr marL="742950" lvl="1" indent="-285750">
              <a:lnSpc>
                <a:spcPct val="200000"/>
              </a:lnSpc>
              <a:buFont typeface="Arial" panose="020B0604020202020204" pitchFamily="34" charset="0"/>
              <a:buChar char="•"/>
            </a:pPr>
            <a:r>
              <a:rPr lang="es-ES" dirty="0" smtClean="0"/>
              <a:t>Comprobar el tipo de vector: </a:t>
            </a:r>
            <a:r>
              <a:rPr lang="es-ES" dirty="0" err="1" smtClean="0"/>
              <a:t>class</a:t>
            </a:r>
            <a:r>
              <a:rPr lang="es-ES" dirty="0" smtClean="0"/>
              <a:t>(</a:t>
            </a:r>
            <a:r>
              <a:rPr lang="es-ES" dirty="0" err="1" smtClean="0"/>
              <a:t>mi_vector</a:t>
            </a:r>
            <a:r>
              <a:rPr lang="es-ES" dirty="0" smtClean="0"/>
              <a:t>) #</a:t>
            </a:r>
            <a:r>
              <a:rPr lang="es-ES" dirty="0" err="1" smtClean="0"/>
              <a:t>character</a:t>
            </a:r>
            <a:endParaRPr lang="es-ES" dirty="0"/>
          </a:p>
        </p:txBody>
      </p:sp>
    </p:spTree>
    <p:extLst>
      <p:ext uri="{BB962C8B-B14F-4D97-AF65-F5344CB8AC3E}">
        <p14:creationId xmlns:p14="http://schemas.microsoft.com/office/powerpoint/2010/main" val="16638981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786809" y="1052945"/>
            <a:ext cx="10307782" cy="3600986"/>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Operaciones con vectores</a:t>
            </a:r>
          </a:p>
          <a:p>
            <a:pPr marL="742950" lvl="1" indent="-285750">
              <a:lnSpc>
                <a:spcPct val="200000"/>
              </a:lnSpc>
              <a:buFont typeface="Arial" panose="020B0604020202020204" pitchFamily="34" charset="0"/>
              <a:buChar char="•"/>
            </a:pPr>
            <a:r>
              <a:rPr lang="es-ES" dirty="0" err="1" smtClean="0"/>
              <a:t>mi_vector_mezcla</a:t>
            </a:r>
            <a:r>
              <a:rPr lang="es-ES" dirty="0" smtClean="0"/>
              <a:t> </a:t>
            </a:r>
            <a:r>
              <a:rPr lang="es-ES" dirty="0"/>
              <a:t>&lt;- c(FALSE, 2, "tercero", 4.00)  </a:t>
            </a:r>
            <a:r>
              <a:rPr lang="es-ES" dirty="0" err="1" smtClean="0"/>
              <a:t>class</a:t>
            </a:r>
            <a:r>
              <a:rPr lang="es-ES" dirty="0" smtClean="0"/>
              <a:t>(</a:t>
            </a:r>
            <a:r>
              <a:rPr lang="es-ES" dirty="0" err="1" smtClean="0"/>
              <a:t>mi_vector_mezcla</a:t>
            </a:r>
            <a:r>
              <a:rPr lang="es-ES" dirty="0" smtClean="0"/>
              <a:t>) </a:t>
            </a:r>
          </a:p>
          <a:p>
            <a:pPr marL="742950" lvl="1" indent="-285750">
              <a:lnSpc>
                <a:spcPct val="200000"/>
              </a:lnSpc>
              <a:buFont typeface="Arial" panose="020B0604020202020204" pitchFamily="34" charset="0"/>
              <a:buChar char="•"/>
            </a:pPr>
            <a:r>
              <a:rPr lang="es-ES" dirty="0" smtClean="0"/>
              <a:t>Ascendente: x &lt;- c(1:4)  [1] 1 2 3 4</a:t>
            </a:r>
          </a:p>
          <a:p>
            <a:pPr marL="742950" lvl="1" indent="-285750">
              <a:lnSpc>
                <a:spcPct val="200000"/>
              </a:lnSpc>
              <a:buFont typeface="Arial" panose="020B0604020202020204" pitchFamily="34" charset="0"/>
              <a:buChar char="•"/>
            </a:pPr>
            <a:r>
              <a:rPr lang="es-ES" dirty="0" smtClean="0"/>
              <a:t>Descendente: x &lt;- c(4: 1)</a:t>
            </a:r>
          </a:p>
          <a:p>
            <a:pPr marL="742950" lvl="1" indent="-285750">
              <a:lnSpc>
                <a:spcPct val="200000"/>
              </a:lnSpc>
              <a:buFont typeface="Arial" panose="020B0604020202020204" pitchFamily="34" charset="0"/>
              <a:buChar char="•"/>
            </a:pPr>
            <a:r>
              <a:rPr lang="es-ES" dirty="0" smtClean="0"/>
              <a:t>Negativos: x &lt;- c(-43:-30) </a:t>
            </a:r>
          </a:p>
          <a:p>
            <a:pPr marL="742950" lvl="1" indent="-285750">
              <a:lnSpc>
                <a:spcPct val="200000"/>
              </a:lnSpc>
              <a:buFont typeface="Arial" panose="020B0604020202020204" pitchFamily="34" charset="0"/>
              <a:buChar char="•"/>
            </a:pPr>
            <a:r>
              <a:rPr lang="es-ES" dirty="0" smtClean="0"/>
              <a:t>Decimales:</a:t>
            </a:r>
            <a:endParaRPr lang="es-ES" dirty="0"/>
          </a:p>
        </p:txBody>
      </p:sp>
      <p:pic>
        <p:nvPicPr>
          <p:cNvPr id="2" name="Imagen 1"/>
          <p:cNvPicPr>
            <a:picLocks noChangeAspect="1"/>
          </p:cNvPicPr>
          <p:nvPr/>
        </p:nvPicPr>
        <p:blipFill>
          <a:blip r:embed="rId3"/>
          <a:stretch>
            <a:fillRect/>
          </a:stretch>
        </p:blipFill>
        <p:spPr>
          <a:xfrm>
            <a:off x="3045172" y="4383605"/>
            <a:ext cx="2461473" cy="1661304"/>
          </a:xfrm>
          <a:prstGeom prst="rect">
            <a:avLst/>
          </a:prstGeom>
        </p:spPr>
      </p:pic>
    </p:spTree>
    <p:extLst>
      <p:ext uri="{BB962C8B-B14F-4D97-AF65-F5344CB8AC3E}">
        <p14:creationId xmlns:p14="http://schemas.microsoft.com/office/powerpoint/2010/main" val="1469496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786809" y="1052945"/>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err="1" smtClean="0">
                <a:solidFill>
                  <a:schemeClr val="accent5"/>
                </a:solidFill>
                <a:latin typeface="Arial Rounded MT Bold" panose="020F0704030504030204" pitchFamily="34" charset="0"/>
              </a:rPr>
              <a:t>Vectorización</a:t>
            </a:r>
            <a:r>
              <a:rPr lang="es-ES" sz="2400" dirty="0" smtClean="0">
                <a:solidFill>
                  <a:schemeClr val="accent5"/>
                </a:solidFill>
                <a:latin typeface="Arial Rounded MT Bold" panose="020F0704030504030204" pitchFamily="34" charset="0"/>
              </a:rPr>
              <a:t> de operaciones</a:t>
            </a:r>
          </a:p>
        </p:txBody>
      </p:sp>
      <p:pic>
        <p:nvPicPr>
          <p:cNvPr id="3" name="Imagen 2"/>
          <p:cNvPicPr>
            <a:picLocks noChangeAspect="1"/>
          </p:cNvPicPr>
          <p:nvPr/>
        </p:nvPicPr>
        <p:blipFill>
          <a:blip r:embed="rId3"/>
          <a:stretch>
            <a:fillRect/>
          </a:stretch>
        </p:blipFill>
        <p:spPr>
          <a:xfrm>
            <a:off x="1065484" y="2054584"/>
            <a:ext cx="9592292" cy="3318605"/>
          </a:xfrm>
          <a:prstGeom prst="rect">
            <a:avLst/>
          </a:prstGeom>
        </p:spPr>
      </p:pic>
    </p:spTree>
    <p:extLst>
      <p:ext uri="{BB962C8B-B14F-4D97-AF65-F5344CB8AC3E}">
        <p14:creationId xmlns:p14="http://schemas.microsoft.com/office/powerpoint/2010/main" val="2040335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Matriz</a:t>
            </a:r>
            <a:endParaRPr lang="es-ES" sz="2400" dirty="0">
              <a:solidFill>
                <a:schemeClr val="accent5"/>
              </a:solidFill>
              <a:latin typeface="Arial Rounded MT Bold" panose="020F0704030504030204" pitchFamily="34" charset="0"/>
            </a:endParaRPr>
          </a:p>
        </p:txBody>
      </p:sp>
      <p:pic>
        <p:nvPicPr>
          <p:cNvPr id="2" name="Imagen 1"/>
          <p:cNvPicPr>
            <a:picLocks noChangeAspect="1"/>
          </p:cNvPicPr>
          <p:nvPr/>
        </p:nvPicPr>
        <p:blipFill>
          <a:blip r:embed="rId3"/>
          <a:stretch>
            <a:fillRect/>
          </a:stretch>
        </p:blipFill>
        <p:spPr>
          <a:xfrm>
            <a:off x="944734" y="2167728"/>
            <a:ext cx="3353091" cy="2331922"/>
          </a:xfrm>
          <a:prstGeom prst="rect">
            <a:avLst/>
          </a:prstGeom>
          <a:ln>
            <a:noFill/>
          </a:ln>
          <a:effectLst>
            <a:outerShdw blurRad="292100" dist="139700" dir="2700000" algn="tl" rotWithShape="0">
              <a:srgbClr val="333333">
                <a:alpha val="65000"/>
              </a:srgbClr>
            </a:outerShdw>
          </a:effectLst>
        </p:spPr>
      </p:pic>
      <p:pic>
        <p:nvPicPr>
          <p:cNvPr id="4" name="Imagen 3"/>
          <p:cNvPicPr>
            <a:picLocks noChangeAspect="1"/>
          </p:cNvPicPr>
          <p:nvPr/>
        </p:nvPicPr>
        <p:blipFill>
          <a:blip r:embed="rId4"/>
          <a:stretch>
            <a:fillRect/>
          </a:stretch>
        </p:blipFill>
        <p:spPr>
          <a:xfrm>
            <a:off x="4453790" y="2167728"/>
            <a:ext cx="2309060" cy="2987299"/>
          </a:xfrm>
          <a:prstGeom prst="rect">
            <a:avLst/>
          </a:prstGeom>
          <a:ln>
            <a:noFill/>
          </a:ln>
          <a:effectLst>
            <a:outerShdw blurRad="292100" dist="139700" dir="2700000" algn="tl" rotWithShape="0">
              <a:srgbClr val="333333">
                <a:alpha val="65000"/>
              </a:srgbClr>
            </a:outerShdw>
          </a:effectLst>
        </p:spPr>
      </p:pic>
      <p:pic>
        <p:nvPicPr>
          <p:cNvPr id="6" name="Imagen 5"/>
          <p:cNvPicPr>
            <a:picLocks noChangeAspect="1"/>
          </p:cNvPicPr>
          <p:nvPr/>
        </p:nvPicPr>
        <p:blipFill>
          <a:blip r:embed="rId5"/>
          <a:stretch>
            <a:fillRect/>
          </a:stretch>
        </p:blipFill>
        <p:spPr>
          <a:xfrm>
            <a:off x="6855605" y="2157326"/>
            <a:ext cx="5029636" cy="303302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314107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1815882"/>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Matriz: unión de vectores</a:t>
            </a:r>
          </a:p>
          <a:p>
            <a:pPr marL="742950" lvl="1" indent="-285750">
              <a:lnSpc>
                <a:spcPct val="200000"/>
              </a:lnSpc>
              <a:buFont typeface="Arial" panose="020B0604020202020204" pitchFamily="34" charset="0"/>
              <a:buChar char="•"/>
            </a:pPr>
            <a:r>
              <a:rPr lang="es-ES" sz="1600" dirty="0" err="1"/>
              <a:t>cbind</a:t>
            </a:r>
            <a:r>
              <a:rPr lang="es-ES" sz="1600" dirty="0"/>
              <a:t>() para unir vectores, usando cada uno como una columna</a:t>
            </a:r>
            <a:r>
              <a:rPr lang="es-ES" sz="1600" dirty="0" smtClean="0"/>
              <a:t>.</a:t>
            </a:r>
          </a:p>
          <a:p>
            <a:pPr marL="742950" lvl="1" indent="-285750">
              <a:lnSpc>
                <a:spcPct val="200000"/>
              </a:lnSpc>
              <a:buFont typeface="Arial" panose="020B0604020202020204" pitchFamily="34" charset="0"/>
              <a:buChar char="•"/>
            </a:pPr>
            <a:r>
              <a:rPr lang="es-ES" sz="1600" dirty="0" err="1"/>
              <a:t>rbind</a:t>
            </a:r>
            <a:r>
              <a:rPr lang="es-ES" sz="1600" dirty="0"/>
              <a:t>() para unir vectores, usando cada uno como </a:t>
            </a:r>
            <a:r>
              <a:rPr lang="es-ES" sz="1600" dirty="0" smtClean="0"/>
              <a:t>una fila.</a:t>
            </a:r>
            <a:endParaRPr lang="es-ES" sz="1600" dirty="0">
              <a:solidFill>
                <a:schemeClr val="accent5"/>
              </a:solidFill>
              <a:latin typeface="Arial Rounded MT Bold" panose="020F0704030504030204" pitchFamily="34" charset="0"/>
            </a:endParaRPr>
          </a:p>
        </p:txBody>
      </p:sp>
      <p:pic>
        <p:nvPicPr>
          <p:cNvPr id="3" name="Imagen 2"/>
          <p:cNvPicPr>
            <a:picLocks noChangeAspect="1"/>
          </p:cNvPicPr>
          <p:nvPr/>
        </p:nvPicPr>
        <p:blipFill>
          <a:blip r:embed="rId3"/>
          <a:stretch>
            <a:fillRect/>
          </a:stretch>
        </p:blipFill>
        <p:spPr>
          <a:xfrm>
            <a:off x="2776943" y="3069390"/>
            <a:ext cx="5496199" cy="341788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76247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Matriz: selección</a:t>
            </a:r>
          </a:p>
        </p:txBody>
      </p:sp>
      <p:pic>
        <p:nvPicPr>
          <p:cNvPr id="2" name="Imagen 1"/>
          <p:cNvPicPr>
            <a:picLocks noChangeAspect="1"/>
          </p:cNvPicPr>
          <p:nvPr/>
        </p:nvPicPr>
        <p:blipFill>
          <a:blip r:embed="rId3"/>
          <a:stretch>
            <a:fillRect/>
          </a:stretch>
        </p:blipFill>
        <p:spPr>
          <a:xfrm>
            <a:off x="2756133" y="2167728"/>
            <a:ext cx="4829033" cy="367105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266559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Rectángulo redondeado 1"/>
          <p:cNvSpPr/>
          <p:nvPr/>
        </p:nvSpPr>
        <p:spPr>
          <a:xfrm>
            <a:off x="935665" y="314036"/>
            <a:ext cx="10591612"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Índice de contenido</a:t>
            </a:r>
            <a:endParaRPr lang="es-ES" sz="3200" dirty="0"/>
          </a:p>
        </p:txBody>
      </p:sp>
      <p:sp>
        <p:nvSpPr>
          <p:cNvPr id="6" name="Rectángulo 5"/>
          <p:cNvSpPr/>
          <p:nvPr/>
        </p:nvSpPr>
        <p:spPr>
          <a:xfrm>
            <a:off x="935665" y="1394269"/>
            <a:ext cx="10591612" cy="4524315"/>
          </a:xfrm>
          <a:prstGeom prst="rect">
            <a:avLst/>
          </a:prstGeom>
        </p:spPr>
        <p:txBody>
          <a:bodyPr wrap="square">
            <a:spAutoFit/>
          </a:bodyPr>
          <a:lstStyle/>
          <a:p>
            <a:pPr marL="342900" indent="-342900">
              <a:lnSpc>
                <a:spcPct val="200000"/>
              </a:lnSpc>
              <a:buFont typeface="+mj-lt"/>
              <a:buAutoNum type="arabicPeriod"/>
            </a:pPr>
            <a:r>
              <a:rPr lang="es-ES" sz="3600" dirty="0" smtClean="0"/>
              <a:t> Conceptos básicos</a:t>
            </a:r>
            <a:endParaRPr lang="es-ES" sz="3600" dirty="0"/>
          </a:p>
          <a:p>
            <a:pPr marL="342900" indent="-342900">
              <a:lnSpc>
                <a:spcPct val="200000"/>
              </a:lnSpc>
              <a:buFont typeface="+mj-lt"/>
              <a:buAutoNum type="arabicPeriod"/>
            </a:pPr>
            <a:r>
              <a:rPr lang="es-ES" sz="3600" dirty="0" smtClean="0"/>
              <a:t> Tipos de datos</a:t>
            </a:r>
            <a:endParaRPr lang="es-ES" sz="3600" dirty="0"/>
          </a:p>
          <a:p>
            <a:pPr marL="342900" indent="-342900">
              <a:lnSpc>
                <a:spcPct val="200000"/>
              </a:lnSpc>
              <a:buFont typeface="+mj-lt"/>
              <a:buAutoNum type="arabicPeriod"/>
            </a:pPr>
            <a:r>
              <a:rPr lang="es-ES" sz="3600" dirty="0" smtClean="0"/>
              <a:t> Operadores</a:t>
            </a:r>
          </a:p>
          <a:p>
            <a:pPr marL="342900" indent="-342900">
              <a:lnSpc>
                <a:spcPct val="200000"/>
              </a:lnSpc>
              <a:buFont typeface="+mj-lt"/>
              <a:buAutoNum type="arabicPeriod"/>
            </a:pPr>
            <a:r>
              <a:rPr lang="es-ES" sz="3600" dirty="0" smtClean="0"/>
              <a:t>Estructura de datos</a:t>
            </a:r>
            <a:endParaRPr lang="es-ES" sz="3600" dirty="0"/>
          </a:p>
        </p:txBody>
      </p:sp>
    </p:spTree>
    <p:extLst>
      <p:ext uri="{BB962C8B-B14F-4D97-AF65-F5344CB8AC3E}">
        <p14:creationId xmlns:p14="http://schemas.microsoft.com/office/powerpoint/2010/main" val="3269307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Matriz: operaciones</a:t>
            </a:r>
          </a:p>
        </p:txBody>
      </p:sp>
      <p:pic>
        <p:nvPicPr>
          <p:cNvPr id="3" name="Imagen 2"/>
          <p:cNvPicPr>
            <a:picLocks noChangeAspect="1"/>
          </p:cNvPicPr>
          <p:nvPr/>
        </p:nvPicPr>
        <p:blipFill>
          <a:blip r:embed="rId3"/>
          <a:stretch>
            <a:fillRect/>
          </a:stretch>
        </p:blipFill>
        <p:spPr>
          <a:xfrm>
            <a:off x="5547784" y="1170891"/>
            <a:ext cx="3734124" cy="562404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248449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786809" y="1052945"/>
            <a:ext cx="10307782" cy="3231654"/>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Factores</a:t>
            </a:r>
          </a:p>
          <a:p>
            <a:pPr marL="742950" lvl="1" indent="-285750">
              <a:lnSpc>
                <a:spcPct val="200000"/>
              </a:lnSpc>
              <a:buFont typeface="Arial" panose="020B0604020202020204" pitchFamily="34" charset="0"/>
              <a:buChar char="•"/>
            </a:pPr>
            <a:r>
              <a:rPr lang="es-ES" dirty="0"/>
              <a:t>Un factor es un tipo de </a:t>
            </a:r>
            <a:r>
              <a:rPr lang="es-ES" b="1" dirty="0"/>
              <a:t>dato categórico</a:t>
            </a:r>
            <a:r>
              <a:rPr lang="es-ES" dirty="0"/>
              <a:t> que se usa para representar datos </a:t>
            </a:r>
            <a:r>
              <a:rPr lang="es-ES" b="1" dirty="0"/>
              <a:t>cualitativos</a:t>
            </a:r>
            <a:r>
              <a:rPr lang="es-ES" dirty="0"/>
              <a:t>. Los factores son útiles para analizar datos con categorías como "bajo", "medio", "alto" o "sí/no</a:t>
            </a:r>
            <a:r>
              <a:rPr lang="es-ES" dirty="0" smtClean="0"/>
              <a:t>".</a:t>
            </a:r>
          </a:p>
          <a:p>
            <a:pPr marL="742950" lvl="1" indent="-285750">
              <a:lnSpc>
                <a:spcPct val="200000"/>
              </a:lnSpc>
              <a:buFont typeface="Arial" panose="020B0604020202020204" pitchFamily="34" charset="0"/>
              <a:buChar char="•"/>
            </a:pPr>
            <a:r>
              <a:rPr lang="es-ES" kern="150" dirty="0">
                <a:solidFill>
                  <a:srgbClr val="000000"/>
                </a:solidFill>
                <a:ea typeface="Segoe UI" panose="020B0502040204020203" pitchFamily="34" charset="0"/>
                <a:cs typeface="Tahoma" panose="020B0604030504040204" pitchFamily="34" charset="0"/>
              </a:rPr>
              <a:t>Los factores tienen niveles, que representan las categorías </a:t>
            </a:r>
            <a:r>
              <a:rPr lang="es-ES" kern="150" dirty="0" smtClean="0">
                <a:solidFill>
                  <a:srgbClr val="000000"/>
                </a:solidFill>
                <a:ea typeface="Segoe UI" panose="020B0502040204020203" pitchFamily="34" charset="0"/>
                <a:cs typeface="Tahoma" panose="020B0604030504040204" pitchFamily="34" charset="0"/>
              </a:rPr>
              <a:t>únicas.</a:t>
            </a:r>
            <a:endParaRPr lang="es-ES" dirty="0"/>
          </a:p>
          <a:p>
            <a:pPr marL="285750" indent="-285750">
              <a:lnSpc>
                <a:spcPct val="200000"/>
              </a:lnSpc>
              <a:buFont typeface="Arial" panose="020B0604020202020204" pitchFamily="34" charset="0"/>
              <a:buChar char="•"/>
            </a:pPr>
            <a:endParaRPr lang="es-ES" sz="2400" dirty="0" smtClean="0">
              <a:solidFill>
                <a:schemeClr val="accent5"/>
              </a:solidFill>
              <a:latin typeface="Arial Rounded MT Bold" panose="020F0704030504030204" pitchFamily="34" charset="0"/>
            </a:endParaRPr>
          </a:p>
        </p:txBody>
      </p:sp>
      <p:pic>
        <p:nvPicPr>
          <p:cNvPr id="7" name="Imagen 6"/>
          <p:cNvPicPr/>
          <p:nvPr/>
        </p:nvPicPr>
        <p:blipFill>
          <a:blip r:embed="rId3"/>
          <a:stretch>
            <a:fillRect/>
          </a:stretch>
        </p:blipFill>
        <p:spPr>
          <a:xfrm>
            <a:off x="3236668" y="3996343"/>
            <a:ext cx="5696317" cy="133898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914365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786809" y="1052945"/>
            <a:ext cx="10307782" cy="2677656"/>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Factores</a:t>
            </a:r>
          </a:p>
          <a:p>
            <a:pPr marL="742950" lvl="1" indent="-285750">
              <a:lnSpc>
                <a:spcPct val="200000"/>
              </a:lnSpc>
              <a:buFont typeface="Arial" panose="020B0604020202020204" pitchFamily="34" charset="0"/>
              <a:buChar char="•"/>
            </a:pPr>
            <a:r>
              <a:rPr lang="es-ES" dirty="0"/>
              <a:t>Por ejemplo, supongamos que se ha registrado la producción de </a:t>
            </a:r>
            <a:r>
              <a:rPr lang="es-ES" b="1" dirty="0"/>
              <a:t>tres máquinas </a:t>
            </a:r>
            <a:r>
              <a:rPr lang="es-ES" dirty="0"/>
              <a:t>(identificadas como 27, 32 y 55) durante cinco días sucesivos, dando como resultado los siguientes datos</a:t>
            </a:r>
            <a:r>
              <a:rPr lang="es-ES" dirty="0" smtClean="0"/>
              <a:t>:</a:t>
            </a:r>
          </a:p>
          <a:p>
            <a:pPr marL="742950" lvl="1" indent="-285750">
              <a:lnSpc>
                <a:spcPct val="200000"/>
              </a:lnSpc>
              <a:buFont typeface="Arial" panose="020B0604020202020204" pitchFamily="34" charset="0"/>
              <a:buChar char="•"/>
            </a:pPr>
            <a:endParaRPr lang="es-ES" sz="2400" dirty="0" smtClean="0">
              <a:solidFill>
                <a:schemeClr val="accent5"/>
              </a:solidFill>
              <a:latin typeface="Arial Rounded MT Bold" panose="020F0704030504030204" pitchFamily="34" charset="0"/>
            </a:endParaRPr>
          </a:p>
        </p:txBody>
      </p:sp>
      <p:pic>
        <p:nvPicPr>
          <p:cNvPr id="3" name="Imagen 2"/>
          <p:cNvPicPr>
            <a:picLocks noChangeAspect="1"/>
          </p:cNvPicPr>
          <p:nvPr/>
        </p:nvPicPr>
        <p:blipFill>
          <a:blip r:embed="rId3"/>
          <a:stretch>
            <a:fillRect/>
          </a:stretch>
        </p:blipFill>
        <p:spPr>
          <a:xfrm>
            <a:off x="2851390" y="3186782"/>
            <a:ext cx="5715495" cy="313971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1919597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786809" y="1052945"/>
            <a:ext cx="10307782" cy="4339650"/>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Factores - Ejemplo</a:t>
            </a:r>
          </a:p>
          <a:p>
            <a:pPr marL="742950" lvl="1" indent="-285750">
              <a:lnSpc>
                <a:spcPct val="200000"/>
              </a:lnSpc>
              <a:buFont typeface="Arial" panose="020B0604020202020204" pitchFamily="34" charset="0"/>
              <a:buChar char="•"/>
            </a:pPr>
            <a:r>
              <a:rPr lang="es-ES" dirty="0"/>
              <a:t>Si se pretende evaluar la producción de estas tres máquinas a lo largo de estos días, es evidente que sus números de identificación (27, 32 y 55) son simples etiquetas sin que su valor intrínseco tenga ningún sentido en el problema. En este caso resulta razonable (y, como veremos, en el ajuste de modelos de análisis de la varianza es además necesario) convertir esta variable en factor. Para ello simplemente ejecutamos</a:t>
            </a:r>
            <a:r>
              <a:rPr lang="es-ES" dirty="0" smtClean="0"/>
              <a:t>:</a:t>
            </a:r>
          </a:p>
          <a:p>
            <a:pPr marL="742950" lvl="1" indent="-285750">
              <a:lnSpc>
                <a:spcPct val="200000"/>
              </a:lnSpc>
              <a:buFont typeface="Arial" panose="020B0604020202020204" pitchFamily="34" charset="0"/>
              <a:buChar char="•"/>
            </a:pPr>
            <a:endParaRPr lang="es-ES" sz="2400" dirty="0" smtClean="0">
              <a:solidFill>
                <a:schemeClr val="accent5"/>
              </a:solidFill>
              <a:latin typeface="Arial Rounded MT Bold" panose="020F0704030504030204" pitchFamily="34" charset="0"/>
            </a:endParaRPr>
          </a:p>
        </p:txBody>
      </p:sp>
      <p:pic>
        <p:nvPicPr>
          <p:cNvPr id="4" name="Imagen 3"/>
          <p:cNvPicPr>
            <a:picLocks noChangeAspect="1"/>
          </p:cNvPicPr>
          <p:nvPr/>
        </p:nvPicPr>
        <p:blipFill>
          <a:blip r:embed="rId3"/>
          <a:stretch>
            <a:fillRect/>
          </a:stretch>
        </p:blipFill>
        <p:spPr>
          <a:xfrm>
            <a:off x="2761784" y="4870068"/>
            <a:ext cx="6719075" cy="1261436"/>
          </a:xfrm>
          <a:prstGeom prst="rect">
            <a:avLst/>
          </a:prstGeom>
        </p:spPr>
      </p:pic>
    </p:spTree>
    <p:extLst>
      <p:ext uri="{BB962C8B-B14F-4D97-AF65-F5344CB8AC3E}">
        <p14:creationId xmlns:p14="http://schemas.microsoft.com/office/powerpoint/2010/main" val="33138662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8" name="Rectángulo 7"/>
          <p:cNvSpPr/>
          <p:nvPr/>
        </p:nvSpPr>
        <p:spPr>
          <a:xfrm>
            <a:off x="786809" y="1052945"/>
            <a:ext cx="10307782" cy="4339650"/>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Factores – Otro ejemplo</a:t>
            </a:r>
          </a:p>
          <a:p>
            <a:pPr marL="742950" lvl="1" indent="-285750">
              <a:lnSpc>
                <a:spcPct val="200000"/>
              </a:lnSpc>
              <a:buFont typeface="Arial" panose="020B0604020202020204" pitchFamily="34" charset="0"/>
              <a:buChar char="•"/>
            </a:pPr>
            <a:r>
              <a:rPr lang="es-ES" dirty="0"/>
              <a:t>Supongamos que leemos la siguiente variable, que corresponde al nivel de cierto contaminante en 10 muestras de </a:t>
            </a:r>
            <a:r>
              <a:rPr lang="es-ES" dirty="0" smtClean="0"/>
              <a:t>agua.</a:t>
            </a:r>
          </a:p>
          <a:p>
            <a:pPr marL="742950" lvl="1" indent="-285750">
              <a:lnSpc>
                <a:spcPct val="200000"/>
              </a:lnSpc>
              <a:buFont typeface="Arial" panose="020B0604020202020204" pitchFamily="34" charset="0"/>
              <a:buChar char="•"/>
            </a:pPr>
            <a:r>
              <a:rPr lang="es-ES" dirty="0"/>
              <a:t>Si la convertimos en factor y obtenemos una tabla de frecuencias de sus valores</a:t>
            </a:r>
            <a:r>
              <a:rPr lang="es-ES" dirty="0" smtClean="0"/>
              <a:t>:</a:t>
            </a:r>
          </a:p>
          <a:p>
            <a:pPr marL="742950" lvl="1" indent="-285750">
              <a:lnSpc>
                <a:spcPct val="200000"/>
              </a:lnSpc>
              <a:buFont typeface="Arial" panose="020B0604020202020204" pitchFamily="34" charset="0"/>
              <a:buChar char="•"/>
            </a:pPr>
            <a:endParaRPr lang="es-ES" dirty="0" smtClean="0"/>
          </a:p>
          <a:p>
            <a:pPr marL="742950" lvl="1" indent="-285750">
              <a:lnSpc>
                <a:spcPct val="200000"/>
              </a:lnSpc>
              <a:buFont typeface="Arial" panose="020B0604020202020204" pitchFamily="34" charset="0"/>
              <a:buChar char="•"/>
            </a:pPr>
            <a:endParaRPr lang="es-ES" dirty="0" smtClean="0"/>
          </a:p>
          <a:p>
            <a:pPr marL="742950" lvl="1" indent="-285750">
              <a:lnSpc>
                <a:spcPct val="200000"/>
              </a:lnSpc>
              <a:buFont typeface="Arial" panose="020B0604020202020204" pitchFamily="34" charset="0"/>
              <a:buChar char="•"/>
            </a:pPr>
            <a:endParaRPr lang="es-ES" sz="2400" dirty="0" smtClean="0">
              <a:solidFill>
                <a:schemeClr val="accent5"/>
              </a:solidFill>
              <a:latin typeface="Arial Rounded MT Bold" panose="020F0704030504030204" pitchFamily="34" charset="0"/>
            </a:endParaRPr>
          </a:p>
        </p:txBody>
      </p:sp>
      <p:pic>
        <p:nvPicPr>
          <p:cNvPr id="5" name="Imagen 4"/>
          <p:cNvPicPr>
            <a:picLocks noChangeAspect="1"/>
          </p:cNvPicPr>
          <p:nvPr/>
        </p:nvPicPr>
        <p:blipFill>
          <a:blip r:embed="rId3"/>
          <a:stretch>
            <a:fillRect/>
          </a:stretch>
        </p:blipFill>
        <p:spPr>
          <a:xfrm>
            <a:off x="673497" y="3679201"/>
            <a:ext cx="5727303" cy="1730742"/>
          </a:xfrm>
          <a:prstGeom prst="rect">
            <a:avLst/>
          </a:prstGeom>
          <a:ln>
            <a:noFill/>
          </a:ln>
          <a:effectLst>
            <a:outerShdw blurRad="292100" dist="139700" dir="2700000" algn="tl" rotWithShape="0">
              <a:srgbClr val="333333">
                <a:alpha val="65000"/>
              </a:srgbClr>
            </a:outerShdw>
          </a:effectLst>
        </p:spPr>
      </p:pic>
      <p:pic>
        <p:nvPicPr>
          <p:cNvPr id="6" name="Imagen 5"/>
          <p:cNvPicPr>
            <a:picLocks noChangeAspect="1"/>
          </p:cNvPicPr>
          <p:nvPr/>
        </p:nvPicPr>
        <p:blipFill>
          <a:blip r:embed="rId4"/>
          <a:stretch>
            <a:fillRect/>
          </a:stretch>
        </p:blipFill>
        <p:spPr>
          <a:xfrm>
            <a:off x="6514112" y="3679201"/>
            <a:ext cx="4936428" cy="1713394"/>
          </a:xfrm>
          <a:prstGeom prst="rect">
            <a:avLst/>
          </a:prstGeom>
          <a:ln>
            <a:noFill/>
          </a:ln>
          <a:effectLst>
            <a:outerShdw blurRad="292100" dist="139700" dir="2700000" algn="tl" rotWithShape="0">
              <a:srgbClr val="333333">
                <a:alpha val="65000"/>
              </a:srgbClr>
            </a:outerShdw>
          </a:effectLst>
        </p:spPr>
      </p:pic>
      <p:pic>
        <p:nvPicPr>
          <p:cNvPr id="7" name="Imagen 6"/>
          <p:cNvPicPr>
            <a:picLocks noChangeAspect="1"/>
          </p:cNvPicPr>
          <p:nvPr/>
        </p:nvPicPr>
        <p:blipFill>
          <a:blip r:embed="rId5"/>
          <a:stretch>
            <a:fillRect/>
          </a:stretch>
        </p:blipFill>
        <p:spPr>
          <a:xfrm>
            <a:off x="5151011" y="5670454"/>
            <a:ext cx="2499577" cy="9221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929200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3046988"/>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Data </a:t>
            </a:r>
            <a:r>
              <a:rPr lang="es-ES" sz="2400" dirty="0" err="1" smtClean="0">
                <a:solidFill>
                  <a:schemeClr val="accent5"/>
                </a:solidFill>
                <a:latin typeface="Arial Rounded MT Bold" panose="020F0704030504030204" pitchFamily="34" charset="0"/>
              </a:rPr>
              <a:t>frame</a:t>
            </a:r>
            <a:r>
              <a:rPr lang="es-ES" sz="2400" dirty="0" smtClean="0">
                <a:solidFill>
                  <a:schemeClr val="accent5"/>
                </a:solidFill>
                <a:latin typeface="Arial Rounded MT Bold" panose="020F0704030504030204" pitchFamily="34" charset="0"/>
              </a:rPr>
              <a:t>: </a:t>
            </a:r>
          </a:p>
          <a:p>
            <a:pPr marL="742950" lvl="1" indent="-285750">
              <a:lnSpc>
                <a:spcPct val="200000"/>
              </a:lnSpc>
              <a:buFont typeface="Arial" panose="020B0604020202020204" pitchFamily="34" charset="0"/>
              <a:buChar char="•"/>
            </a:pPr>
            <a:r>
              <a:rPr lang="es-ES" sz="2400" dirty="0" smtClean="0"/>
              <a:t>Un </a:t>
            </a:r>
            <a:r>
              <a:rPr lang="es-ES" sz="2400" dirty="0"/>
              <a:t>data </a:t>
            </a:r>
            <a:r>
              <a:rPr lang="es-ES" sz="2400" dirty="0" err="1"/>
              <a:t>frame</a:t>
            </a:r>
            <a:r>
              <a:rPr lang="es-ES" sz="2400" dirty="0"/>
              <a:t> está compuesto por vectores</a:t>
            </a:r>
            <a:r>
              <a:rPr lang="es-ES" sz="2400" dirty="0" smtClean="0"/>
              <a:t>.</a:t>
            </a:r>
          </a:p>
          <a:p>
            <a:pPr marL="742950" lvl="1" indent="-285750">
              <a:lnSpc>
                <a:spcPct val="200000"/>
              </a:lnSpc>
              <a:buFont typeface="Arial" panose="020B0604020202020204" pitchFamily="34" charset="0"/>
              <a:buChar char="•"/>
            </a:pPr>
            <a:r>
              <a:rPr lang="es-ES" sz="2400" dirty="0" smtClean="0"/>
              <a:t>Podemos </a:t>
            </a:r>
            <a:r>
              <a:rPr lang="es-ES" sz="2400" dirty="0"/>
              <a:t>asignar un nombre a cada </a:t>
            </a:r>
            <a:r>
              <a:rPr lang="es-ES" sz="2400" dirty="0" smtClean="0"/>
              <a:t>vector (nombre </a:t>
            </a:r>
            <a:r>
              <a:rPr lang="es-ES" sz="2400" dirty="0"/>
              <a:t>de la </a:t>
            </a:r>
            <a:r>
              <a:rPr lang="es-ES" sz="2400" dirty="0" smtClean="0"/>
              <a:t>columna)</a:t>
            </a:r>
          </a:p>
          <a:p>
            <a:pPr lvl="1">
              <a:lnSpc>
                <a:spcPct val="200000"/>
              </a:lnSpc>
            </a:pPr>
            <a:r>
              <a:rPr lang="es-ES" sz="2400" dirty="0" smtClean="0"/>
              <a:t> </a:t>
            </a:r>
            <a:endParaRPr lang="es-ES" sz="2400" dirty="0" smtClean="0">
              <a:solidFill>
                <a:schemeClr val="accent5"/>
              </a:solidFill>
              <a:latin typeface="Arial Rounded MT Bold" panose="020F0704030504030204" pitchFamily="34" charset="0"/>
            </a:endParaRPr>
          </a:p>
        </p:txBody>
      </p:sp>
      <p:pic>
        <p:nvPicPr>
          <p:cNvPr id="2" name="Imagen 1"/>
          <p:cNvPicPr>
            <a:picLocks noChangeAspect="1"/>
          </p:cNvPicPr>
          <p:nvPr/>
        </p:nvPicPr>
        <p:blipFill>
          <a:blip r:embed="rId3"/>
          <a:stretch>
            <a:fillRect/>
          </a:stretch>
        </p:blipFill>
        <p:spPr>
          <a:xfrm>
            <a:off x="2640385" y="3594202"/>
            <a:ext cx="6851505" cy="268350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4614605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4524315"/>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Data </a:t>
            </a:r>
            <a:r>
              <a:rPr lang="es-ES" sz="2400" dirty="0" err="1" smtClean="0">
                <a:solidFill>
                  <a:schemeClr val="accent5"/>
                </a:solidFill>
                <a:latin typeface="Arial Rounded MT Bold" panose="020F0704030504030204" pitchFamily="34" charset="0"/>
              </a:rPr>
              <a:t>frame</a:t>
            </a:r>
            <a:r>
              <a:rPr lang="es-ES" sz="2400" dirty="0" smtClean="0">
                <a:solidFill>
                  <a:schemeClr val="accent5"/>
                </a:solidFill>
                <a:latin typeface="Arial Rounded MT Bold" panose="020F0704030504030204" pitchFamily="34" charset="0"/>
              </a:rPr>
              <a:t>: </a:t>
            </a:r>
          </a:p>
          <a:p>
            <a:pPr marL="742950" lvl="1" indent="-285750">
              <a:lnSpc>
                <a:spcPct val="200000"/>
              </a:lnSpc>
              <a:buFont typeface="Arial" panose="020B0604020202020204" pitchFamily="34" charset="0"/>
              <a:buChar char="•"/>
            </a:pPr>
            <a:r>
              <a:rPr lang="es-ES" sz="2400" dirty="0" smtClean="0"/>
              <a:t>Dimensión: </a:t>
            </a:r>
            <a:r>
              <a:rPr lang="es-ES" sz="2400" dirty="0" err="1" smtClean="0"/>
              <a:t>dim</a:t>
            </a:r>
            <a:r>
              <a:rPr lang="es-ES" sz="2400" dirty="0" smtClean="0"/>
              <a:t>(</a:t>
            </a:r>
            <a:r>
              <a:rPr lang="es-ES" sz="2400" dirty="0" err="1" smtClean="0"/>
              <a:t>mi_df</a:t>
            </a:r>
            <a:r>
              <a:rPr lang="es-ES" sz="2400" dirty="0"/>
              <a:t>)</a:t>
            </a:r>
          </a:p>
          <a:p>
            <a:pPr marL="742950" lvl="1" indent="-285750">
              <a:lnSpc>
                <a:spcPct val="200000"/>
              </a:lnSpc>
              <a:buFont typeface="Arial" panose="020B0604020202020204" pitchFamily="34" charset="0"/>
              <a:buChar char="•"/>
            </a:pPr>
            <a:r>
              <a:rPr lang="es-ES" sz="2400" dirty="0" smtClean="0"/>
              <a:t>Número de columnas: </a:t>
            </a:r>
            <a:r>
              <a:rPr lang="es-ES" sz="2400" dirty="0" err="1" smtClean="0"/>
              <a:t>length</a:t>
            </a:r>
            <a:r>
              <a:rPr lang="es-ES" sz="2400" dirty="0" smtClean="0"/>
              <a:t>(</a:t>
            </a:r>
            <a:r>
              <a:rPr lang="es-ES" sz="2400" dirty="0" err="1" smtClean="0"/>
              <a:t>mi_df</a:t>
            </a:r>
            <a:r>
              <a:rPr lang="es-ES" sz="2400" dirty="0"/>
              <a:t>)</a:t>
            </a:r>
          </a:p>
          <a:p>
            <a:pPr marL="742950" lvl="1" indent="-285750">
              <a:lnSpc>
                <a:spcPct val="200000"/>
              </a:lnSpc>
              <a:buFont typeface="Arial" panose="020B0604020202020204" pitchFamily="34" charset="0"/>
              <a:buChar char="•"/>
            </a:pPr>
            <a:r>
              <a:rPr lang="es-ES" sz="2400" dirty="0" smtClean="0"/>
              <a:t>Nombre de los columnas (largo): </a:t>
            </a:r>
            <a:r>
              <a:rPr lang="es-ES" sz="2400" dirty="0" err="1" smtClean="0"/>
              <a:t>names</a:t>
            </a:r>
            <a:r>
              <a:rPr lang="es-ES" sz="2400" dirty="0" smtClean="0"/>
              <a:t>(</a:t>
            </a:r>
            <a:r>
              <a:rPr lang="es-ES" sz="2400" dirty="0" err="1" smtClean="0"/>
              <a:t>mi_df</a:t>
            </a:r>
            <a:r>
              <a:rPr lang="es-ES" sz="2400" dirty="0"/>
              <a:t>)</a:t>
            </a:r>
          </a:p>
          <a:p>
            <a:pPr marL="742950" lvl="1" indent="-285750">
              <a:lnSpc>
                <a:spcPct val="200000"/>
              </a:lnSpc>
              <a:buFont typeface="Arial" panose="020B0604020202020204" pitchFamily="34" charset="0"/>
              <a:buChar char="•"/>
            </a:pPr>
            <a:r>
              <a:rPr lang="es-ES" sz="2400" dirty="0" smtClean="0"/>
              <a:t>La clase del data </a:t>
            </a:r>
            <a:r>
              <a:rPr lang="es-ES" sz="2400" dirty="0" err="1" smtClean="0"/>
              <a:t>frame</a:t>
            </a:r>
            <a:r>
              <a:rPr lang="es-ES" sz="2400" dirty="0" smtClean="0"/>
              <a:t>: </a:t>
            </a:r>
            <a:r>
              <a:rPr lang="es-ES" sz="2400" dirty="0" err="1" smtClean="0"/>
              <a:t>class</a:t>
            </a:r>
            <a:r>
              <a:rPr lang="es-ES" sz="2400" dirty="0" smtClean="0"/>
              <a:t>(</a:t>
            </a:r>
            <a:r>
              <a:rPr lang="es-ES" sz="2400" dirty="0" err="1" smtClean="0"/>
              <a:t>data.frame</a:t>
            </a:r>
            <a:r>
              <a:rPr lang="es-ES" sz="2400" dirty="0" smtClean="0"/>
              <a:t>)</a:t>
            </a:r>
          </a:p>
          <a:p>
            <a:pPr marL="742950" lvl="1" indent="-285750">
              <a:lnSpc>
                <a:spcPct val="200000"/>
              </a:lnSpc>
              <a:buFont typeface="Arial" panose="020B0604020202020204" pitchFamily="34" charset="0"/>
              <a:buChar char="•"/>
            </a:pPr>
            <a:r>
              <a:rPr lang="es-ES" sz="2400" dirty="0" smtClean="0"/>
              <a:t>Para añadir columnas </a:t>
            </a:r>
            <a:r>
              <a:rPr lang="es-ES" sz="2400" dirty="0" err="1" smtClean="0"/>
              <a:t>attach</a:t>
            </a:r>
            <a:r>
              <a:rPr lang="es-ES" sz="2400" dirty="0" smtClean="0"/>
              <a:t>() para quitar </a:t>
            </a:r>
            <a:r>
              <a:rPr lang="es-ES" sz="2400" dirty="0" err="1" smtClean="0"/>
              <a:t>detach</a:t>
            </a:r>
            <a:r>
              <a:rPr lang="es-ES" sz="2400" smtClean="0"/>
              <a:t>()</a:t>
            </a:r>
            <a:endParaRPr lang="es-ES" sz="2400" dirty="0" smtClean="0">
              <a:solidFill>
                <a:schemeClr val="accent5"/>
              </a:solidFill>
              <a:latin typeface="Arial Rounded MT Bold" panose="020F0704030504030204" pitchFamily="34" charset="0"/>
            </a:endParaRPr>
          </a:p>
        </p:txBody>
      </p:sp>
    </p:spTree>
    <p:extLst>
      <p:ext uri="{BB962C8B-B14F-4D97-AF65-F5344CB8AC3E}">
        <p14:creationId xmlns:p14="http://schemas.microsoft.com/office/powerpoint/2010/main" val="34388675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3046988"/>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Data </a:t>
            </a:r>
            <a:r>
              <a:rPr lang="es-ES" sz="2400" dirty="0" err="1" smtClean="0">
                <a:solidFill>
                  <a:schemeClr val="accent5"/>
                </a:solidFill>
                <a:latin typeface="Arial Rounded MT Bold" panose="020F0704030504030204" pitchFamily="34" charset="0"/>
              </a:rPr>
              <a:t>frame</a:t>
            </a:r>
            <a:r>
              <a:rPr lang="es-ES" sz="2400" dirty="0" smtClean="0">
                <a:solidFill>
                  <a:schemeClr val="accent5"/>
                </a:solidFill>
                <a:latin typeface="Arial Rounded MT Bold" panose="020F0704030504030204" pitchFamily="34" charset="0"/>
              </a:rPr>
              <a:t>: </a:t>
            </a:r>
          </a:p>
          <a:p>
            <a:pPr marL="742950" lvl="1" indent="-285750">
              <a:lnSpc>
                <a:spcPct val="200000"/>
              </a:lnSpc>
              <a:buFont typeface="Arial" panose="020B0604020202020204" pitchFamily="34" charset="0"/>
              <a:buChar char="•"/>
            </a:pPr>
            <a:r>
              <a:rPr lang="es-ES" sz="2400" dirty="0" smtClean="0"/>
              <a:t>Conversión de matriz a data </a:t>
            </a:r>
            <a:r>
              <a:rPr lang="es-ES" sz="2400" dirty="0" err="1" smtClean="0"/>
              <a:t>frame</a:t>
            </a:r>
            <a:r>
              <a:rPr lang="es-ES" sz="2400" dirty="0"/>
              <a:t>: </a:t>
            </a:r>
            <a:r>
              <a:rPr lang="es-ES" sz="2400" dirty="0" err="1"/>
              <a:t>df</a:t>
            </a:r>
            <a:r>
              <a:rPr lang="es-ES" sz="2400" dirty="0"/>
              <a:t> &lt;- </a:t>
            </a:r>
            <a:r>
              <a:rPr lang="es-ES" sz="2400" dirty="0" err="1"/>
              <a:t>as.data.frame</a:t>
            </a:r>
            <a:r>
              <a:rPr lang="es-ES" sz="2400" dirty="0"/>
              <a:t>(matriz</a:t>
            </a:r>
            <a:r>
              <a:rPr lang="es-ES" sz="2400" dirty="0" smtClean="0"/>
              <a:t>)</a:t>
            </a:r>
          </a:p>
          <a:p>
            <a:pPr marL="742950" lvl="1" indent="-285750">
              <a:lnSpc>
                <a:spcPct val="200000"/>
              </a:lnSpc>
              <a:buFont typeface="Arial" panose="020B0604020202020204" pitchFamily="34" charset="0"/>
              <a:buChar char="•"/>
            </a:pPr>
            <a:r>
              <a:rPr lang="es-ES" sz="2400" dirty="0" smtClean="0"/>
              <a:t>Cuidado con las operaciones: </a:t>
            </a:r>
          </a:p>
          <a:p>
            <a:pPr marL="742950" lvl="1" indent="-285750">
              <a:lnSpc>
                <a:spcPct val="200000"/>
              </a:lnSpc>
              <a:buFont typeface="Arial" panose="020B0604020202020204" pitchFamily="34" charset="0"/>
              <a:buChar char="•"/>
            </a:pPr>
            <a:endParaRPr lang="es-ES" sz="2400" dirty="0"/>
          </a:p>
        </p:txBody>
      </p:sp>
      <p:pic>
        <p:nvPicPr>
          <p:cNvPr id="2" name="Imagen 1"/>
          <p:cNvPicPr>
            <a:picLocks noChangeAspect="1"/>
          </p:cNvPicPr>
          <p:nvPr/>
        </p:nvPicPr>
        <p:blipFill>
          <a:blip r:embed="rId3"/>
          <a:stretch>
            <a:fillRect/>
          </a:stretch>
        </p:blipFill>
        <p:spPr>
          <a:xfrm>
            <a:off x="2178459" y="3499840"/>
            <a:ext cx="9285243" cy="285699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628100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2308324"/>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Listas: </a:t>
            </a:r>
          </a:p>
          <a:p>
            <a:pPr marL="742950" lvl="1" indent="-285750">
              <a:lnSpc>
                <a:spcPct val="200000"/>
              </a:lnSpc>
              <a:buFont typeface="Arial" panose="020B0604020202020204" pitchFamily="34" charset="0"/>
              <a:buChar char="•"/>
            </a:pPr>
            <a:r>
              <a:rPr lang="es-ES" sz="2400" dirty="0" smtClean="0"/>
              <a:t>Son </a:t>
            </a:r>
            <a:r>
              <a:rPr lang="es-ES" sz="2400" dirty="0"/>
              <a:t>estructuras de datos </a:t>
            </a:r>
            <a:r>
              <a:rPr lang="es-ES" sz="2400" b="1" dirty="0" smtClean="0"/>
              <a:t>unidimensionales</a:t>
            </a:r>
          </a:p>
          <a:p>
            <a:pPr marL="742950" lvl="1" indent="-285750">
              <a:lnSpc>
                <a:spcPct val="200000"/>
              </a:lnSpc>
              <a:buFont typeface="Arial" panose="020B0604020202020204" pitchFamily="34" charset="0"/>
              <a:buChar char="•"/>
            </a:pPr>
            <a:r>
              <a:rPr lang="es-ES" sz="2400" dirty="0" smtClean="0"/>
              <a:t>Estructuras </a:t>
            </a:r>
            <a:r>
              <a:rPr lang="es-ES" sz="2400" b="1" dirty="0"/>
              <a:t>heterogéneas</a:t>
            </a:r>
          </a:p>
        </p:txBody>
      </p:sp>
      <p:pic>
        <p:nvPicPr>
          <p:cNvPr id="3" name="Imagen 2"/>
          <p:cNvPicPr>
            <a:picLocks noChangeAspect="1"/>
          </p:cNvPicPr>
          <p:nvPr/>
        </p:nvPicPr>
        <p:blipFill>
          <a:blip r:embed="rId3"/>
          <a:stretch>
            <a:fillRect/>
          </a:stretch>
        </p:blipFill>
        <p:spPr>
          <a:xfrm>
            <a:off x="4910494" y="3054012"/>
            <a:ext cx="6995766" cy="329974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650293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3785652"/>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Listas: </a:t>
            </a:r>
          </a:p>
          <a:p>
            <a:pPr marL="742950" lvl="1" indent="-285750">
              <a:lnSpc>
                <a:spcPct val="200000"/>
              </a:lnSpc>
              <a:buFont typeface="Arial" panose="020B0604020202020204" pitchFamily="34" charset="0"/>
              <a:buChar char="•"/>
            </a:pPr>
            <a:r>
              <a:rPr lang="es-ES" sz="2400" dirty="0" smtClean="0"/>
              <a:t>Listas que contienen listas</a:t>
            </a:r>
          </a:p>
          <a:p>
            <a:pPr marL="742950" lvl="1" indent="-285750">
              <a:lnSpc>
                <a:spcPct val="200000"/>
              </a:lnSpc>
              <a:buFont typeface="Arial" panose="020B0604020202020204" pitchFamily="34" charset="0"/>
              <a:buChar char="•"/>
            </a:pPr>
            <a:r>
              <a:rPr lang="es-ES" sz="2400" dirty="0" err="1"/>
              <a:t>length</a:t>
            </a:r>
            <a:r>
              <a:rPr lang="es-ES" sz="2400" dirty="0"/>
              <a:t>(</a:t>
            </a:r>
            <a:r>
              <a:rPr lang="es-ES" sz="2400" dirty="0" err="1"/>
              <a:t>lista_recursiva</a:t>
            </a:r>
            <a:r>
              <a:rPr lang="es-ES" sz="2400" dirty="0"/>
              <a:t>) </a:t>
            </a:r>
          </a:p>
          <a:p>
            <a:pPr marL="742950" lvl="1" indent="-285750">
              <a:lnSpc>
                <a:spcPct val="200000"/>
              </a:lnSpc>
              <a:buFont typeface="Arial" panose="020B0604020202020204" pitchFamily="34" charset="0"/>
              <a:buChar char="•"/>
            </a:pPr>
            <a:r>
              <a:rPr lang="es-ES" sz="2400" dirty="0" err="1"/>
              <a:t>dim</a:t>
            </a:r>
            <a:r>
              <a:rPr lang="es-ES" sz="2400" dirty="0"/>
              <a:t>(</a:t>
            </a:r>
            <a:r>
              <a:rPr lang="es-ES" sz="2400" dirty="0" err="1"/>
              <a:t>lista_recursiva</a:t>
            </a:r>
            <a:r>
              <a:rPr lang="es-ES" sz="2400" dirty="0" smtClean="0"/>
              <a:t>): siempre NULL 1D</a:t>
            </a:r>
          </a:p>
          <a:p>
            <a:pPr marL="742950" lvl="1" indent="-285750">
              <a:lnSpc>
                <a:spcPct val="200000"/>
              </a:lnSpc>
              <a:buFont typeface="Arial" panose="020B0604020202020204" pitchFamily="34" charset="0"/>
              <a:buChar char="•"/>
            </a:pPr>
            <a:r>
              <a:rPr lang="es-ES" sz="2400" dirty="0" err="1"/>
              <a:t>class</a:t>
            </a:r>
            <a:r>
              <a:rPr lang="es-ES" sz="2400" dirty="0"/>
              <a:t>(</a:t>
            </a:r>
            <a:r>
              <a:rPr lang="es-ES" sz="2400" dirty="0" err="1"/>
              <a:t>lista_recursiva</a:t>
            </a:r>
            <a:r>
              <a:rPr lang="es-ES" sz="2400" dirty="0"/>
              <a:t>)</a:t>
            </a:r>
            <a:endParaRPr lang="es-ES" sz="2400" b="1" dirty="0"/>
          </a:p>
        </p:txBody>
      </p:sp>
      <p:pic>
        <p:nvPicPr>
          <p:cNvPr id="2" name="Imagen 1"/>
          <p:cNvPicPr>
            <a:picLocks noChangeAspect="1"/>
          </p:cNvPicPr>
          <p:nvPr/>
        </p:nvPicPr>
        <p:blipFill>
          <a:blip r:embed="rId3"/>
          <a:stretch>
            <a:fillRect/>
          </a:stretch>
        </p:blipFill>
        <p:spPr>
          <a:xfrm>
            <a:off x="6396190" y="1253508"/>
            <a:ext cx="5131087" cy="547908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538053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a:t>Conceptos básicos</a:t>
            </a:r>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878946" y="1490249"/>
            <a:ext cx="10307782" cy="4616648"/>
          </a:xfrm>
          <a:prstGeom prst="rect">
            <a:avLst/>
          </a:prstGeom>
        </p:spPr>
        <p:txBody>
          <a:bodyPr wrap="square">
            <a:spAutoFit/>
          </a:bodyPr>
          <a:lstStyle/>
          <a:p>
            <a:r>
              <a:rPr lang="es-ES" sz="2400" dirty="0">
                <a:solidFill>
                  <a:schemeClr val="accent5"/>
                </a:solidFill>
                <a:latin typeface="Arial Rounded MT Bold" panose="020F0704030504030204" pitchFamily="34" charset="0"/>
              </a:rPr>
              <a:t> La consola de R</a:t>
            </a:r>
          </a:p>
          <a:p>
            <a:pPr marL="285750" indent="-285750">
              <a:lnSpc>
                <a:spcPct val="200000"/>
              </a:lnSpc>
              <a:buFont typeface="Arial" panose="020B0604020202020204" pitchFamily="34" charset="0"/>
              <a:buChar char="•"/>
            </a:pPr>
            <a:r>
              <a:rPr lang="es-ES" dirty="0" err="1" smtClean="0"/>
              <a:t>Ctrol</a:t>
            </a:r>
            <a:r>
              <a:rPr lang="es-ES" dirty="0" smtClean="0"/>
              <a:t> + L </a:t>
            </a:r>
            <a:r>
              <a:rPr lang="es-ES" dirty="0" smtClean="0">
                <a:sym typeface="Wingdings" panose="05000000000000000000" pitchFamily="2" charset="2"/>
              </a:rPr>
              <a:t> Limpiar la consola</a:t>
            </a:r>
          </a:p>
          <a:p>
            <a:pPr marL="285750" indent="-285750">
              <a:lnSpc>
                <a:spcPct val="200000"/>
              </a:lnSpc>
              <a:buFont typeface="Arial" panose="020B0604020202020204" pitchFamily="34" charset="0"/>
              <a:buChar char="•"/>
            </a:pPr>
            <a:r>
              <a:rPr lang="es-ES" dirty="0"/>
              <a:t>Ejecutar, llamar, correr y </a:t>
            </a:r>
            <a:r>
              <a:rPr lang="es-ES" dirty="0" smtClean="0"/>
              <a:t>devolver</a:t>
            </a:r>
          </a:p>
          <a:p>
            <a:pPr marL="285750" indent="-285750">
              <a:lnSpc>
                <a:spcPct val="200000"/>
              </a:lnSpc>
              <a:buFont typeface="Arial" panose="020B0604020202020204" pitchFamily="34" charset="0"/>
              <a:buChar char="•"/>
            </a:pPr>
            <a:r>
              <a:rPr lang="es-ES" dirty="0" smtClean="0"/>
              <a:t>Objetos</a:t>
            </a:r>
          </a:p>
          <a:p>
            <a:pPr marL="285750" indent="-285750">
              <a:lnSpc>
                <a:spcPct val="200000"/>
              </a:lnSpc>
              <a:buFont typeface="Arial" panose="020B0604020202020204" pitchFamily="34" charset="0"/>
              <a:buChar char="•"/>
            </a:pPr>
            <a:r>
              <a:rPr lang="es-ES" dirty="0"/>
              <a:t>Constantes y </a:t>
            </a:r>
            <a:r>
              <a:rPr lang="es-ES" dirty="0" smtClean="0"/>
              <a:t>variables</a:t>
            </a:r>
          </a:p>
          <a:p>
            <a:pPr marL="285750" indent="-285750">
              <a:lnSpc>
                <a:spcPct val="200000"/>
              </a:lnSpc>
              <a:buFont typeface="Arial" panose="020B0604020202020204" pitchFamily="34" charset="0"/>
              <a:buChar char="•"/>
            </a:pPr>
            <a:r>
              <a:rPr lang="es-ES" dirty="0"/>
              <a:t>Los nombres de las variables pueden </a:t>
            </a:r>
            <a:r>
              <a:rPr lang="es-ES" b="1" dirty="0"/>
              <a:t>incluir</a:t>
            </a:r>
            <a:r>
              <a:rPr lang="es-ES" dirty="0"/>
              <a:t> letras, números, puntos y guiones bajos. Deben empezar siempre con una letra o un punto y si empiezan con un punto, a este no puede seguirle un número. </a:t>
            </a:r>
            <a:endParaRPr lang="es-ES" dirty="0" smtClean="0"/>
          </a:p>
          <a:p>
            <a:pPr marL="285750" indent="-285750">
              <a:lnSpc>
                <a:spcPct val="200000"/>
              </a:lnSpc>
              <a:buFont typeface="Arial" panose="020B0604020202020204" pitchFamily="34" charset="0"/>
              <a:buChar char="•"/>
            </a:pPr>
            <a:r>
              <a:rPr lang="es-ES" dirty="0" smtClean="0"/>
              <a:t>Comentarios</a:t>
            </a:r>
          </a:p>
          <a:p>
            <a:endParaRPr lang="es-ES" dirty="0"/>
          </a:p>
        </p:txBody>
      </p:sp>
    </p:spTree>
    <p:extLst>
      <p:ext uri="{BB962C8B-B14F-4D97-AF65-F5344CB8AC3E}">
        <p14:creationId xmlns:p14="http://schemas.microsoft.com/office/powerpoint/2010/main" val="30811857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4524315"/>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Ejemplo: </a:t>
            </a:r>
            <a:r>
              <a:rPr lang="es-ES" sz="2400" dirty="0" smtClean="0"/>
              <a:t>Registro </a:t>
            </a:r>
            <a:r>
              <a:rPr lang="es-ES" sz="2400" dirty="0"/>
              <a:t>de un huerto </a:t>
            </a:r>
            <a:r>
              <a:rPr lang="es-ES" sz="2400" dirty="0" smtClean="0"/>
              <a:t>urbano</a:t>
            </a:r>
          </a:p>
          <a:p>
            <a:pPr marL="742950" lvl="1" indent="-285750">
              <a:lnSpc>
                <a:spcPct val="200000"/>
              </a:lnSpc>
              <a:buFont typeface="Arial" panose="020B0604020202020204" pitchFamily="34" charset="0"/>
              <a:buChar char="•"/>
            </a:pPr>
            <a:r>
              <a:rPr lang="es-ES" sz="2400" dirty="0" smtClean="0"/>
              <a:t>Un </a:t>
            </a:r>
            <a:r>
              <a:rPr lang="es-ES" sz="2400" dirty="0"/>
              <a:t>horticultor registra información sobre 3 plantas durante una semana</a:t>
            </a:r>
            <a:r>
              <a:rPr lang="es-ES" sz="2400" dirty="0" smtClean="0"/>
              <a:t>:</a:t>
            </a:r>
          </a:p>
          <a:p>
            <a:pPr marL="1200150" lvl="2" indent="-285750">
              <a:lnSpc>
                <a:spcPct val="200000"/>
              </a:lnSpc>
              <a:buFont typeface="Arial" panose="020B0604020202020204" pitchFamily="34" charset="0"/>
              <a:buChar char="•"/>
            </a:pPr>
            <a:r>
              <a:rPr lang="es-ES" sz="2400" dirty="0" smtClean="0"/>
              <a:t>Tipo </a:t>
            </a:r>
            <a:r>
              <a:rPr lang="es-ES" sz="2400" dirty="0"/>
              <a:t>de planta: tomate, lechuga, fresa → es un factor (datos cualitativos</a:t>
            </a:r>
            <a:r>
              <a:rPr lang="es-ES" sz="2400" dirty="0" smtClean="0"/>
              <a:t>).</a:t>
            </a:r>
          </a:p>
          <a:p>
            <a:pPr marL="1200150" lvl="2" indent="-285750">
              <a:lnSpc>
                <a:spcPct val="200000"/>
              </a:lnSpc>
              <a:buFont typeface="Arial" panose="020B0604020202020204" pitchFamily="34" charset="0"/>
              <a:buChar char="•"/>
            </a:pPr>
            <a:r>
              <a:rPr lang="es-ES" sz="2400" dirty="0" smtClean="0"/>
              <a:t>Altura </a:t>
            </a:r>
            <a:r>
              <a:rPr lang="es-ES" sz="2400" dirty="0"/>
              <a:t>en cm de cada planta → datos numéricos → un vector</a:t>
            </a:r>
            <a:r>
              <a:rPr lang="es-ES" sz="2400" dirty="0" smtClean="0"/>
              <a:t>.</a:t>
            </a:r>
          </a:p>
          <a:p>
            <a:pPr marL="1200150" lvl="2" indent="-285750">
              <a:lnSpc>
                <a:spcPct val="200000"/>
              </a:lnSpc>
              <a:buFont typeface="Arial" panose="020B0604020202020204" pitchFamily="34" charset="0"/>
              <a:buChar char="•"/>
            </a:pPr>
            <a:r>
              <a:rPr lang="es-ES" sz="2400" dirty="0" smtClean="0"/>
              <a:t>Riego</a:t>
            </a:r>
            <a:r>
              <a:rPr lang="es-ES" sz="2400" dirty="0"/>
              <a:t>: si ese día recibió riego → TRUE / FALSE → vector lógico</a:t>
            </a:r>
            <a:r>
              <a:rPr lang="es-ES" sz="2400" dirty="0" smtClean="0"/>
              <a:t>.</a:t>
            </a:r>
          </a:p>
        </p:txBody>
      </p:sp>
    </p:spTree>
    <p:extLst>
      <p:ext uri="{BB962C8B-B14F-4D97-AF65-F5344CB8AC3E}">
        <p14:creationId xmlns:p14="http://schemas.microsoft.com/office/powerpoint/2010/main" val="1894125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Estructuras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7" name="Rectángulo 6"/>
          <p:cNvSpPr/>
          <p:nvPr/>
        </p:nvSpPr>
        <p:spPr>
          <a:xfrm>
            <a:off x="786809" y="1253508"/>
            <a:ext cx="10307782" cy="5262979"/>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smtClean="0">
                <a:solidFill>
                  <a:schemeClr val="accent5"/>
                </a:solidFill>
                <a:latin typeface="Arial Rounded MT Bold" panose="020F0704030504030204" pitchFamily="34" charset="0"/>
              </a:rPr>
              <a:t>Ejemplo: </a:t>
            </a:r>
            <a:r>
              <a:rPr lang="es-ES" sz="2400" dirty="0" smtClean="0"/>
              <a:t>Registro </a:t>
            </a:r>
            <a:r>
              <a:rPr lang="es-ES" sz="2400" dirty="0"/>
              <a:t>de un huerto </a:t>
            </a:r>
            <a:r>
              <a:rPr lang="es-ES" sz="2400" dirty="0" smtClean="0"/>
              <a:t>urbano</a:t>
            </a:r>
          </a:p>
          <a:p>
            <a:pPr marL="742950" lvl="1" indent="-285750">
              <a:lnSpc>
                <a:spcPct val="200000"/>
              </a:lnSpc>
              <a:buFont typeface="Arial" panose="020B0604020202020204" pitchFamily="34" charset="0"/>
              <a:buChar char="•"/>
            </a:pPr>
            <a:r>
              <a:rPr lang="es-ES" sz="2400" dirty="0" smtClean="0"/>
              <a:t>Con </a:t>
            </a:r>
            <a:r>
              <a:rPr lang="es-ES" sz="2400" dirty="0"/>
              <a:t>esta información crearemos</a:t>
            </a:r>
            <a:r>
              <a:rPr lang="es-ES" sz="2400" dirty="0" smtClean="0"/>
              <a:t>:</a:t>
            </a:r>
          </a:p>
          <a:p>
            <a:pPr marL="1200150" lvl="2" indent="-285750">
              <a:lnSpc>
                <a:spcPct val="200000"/>
              </a:lnSpc>
              <a:buFont typeface="Arial" panose="020B0604020202020204" pitchFamily="34" charset="0"/>
              <a:buChar char="•"/>
            </a:pPr>
            <a:r>
              <a:rPr lang="es-ES" sz="2400" dirty="0" smtClean="0"/>
              <a:t>Un </a:t>
            </a:r>
            <a:r>
              <a:rPr lang="es-ES" sz="2400" dirty="0"/>
              <a:t>factor para el tipo de planta</a:t>
            </a:r>
            <a:r>
              <a:rPr lang="es-ES" sz="2400" dirty="0" smtClean="0"/>
              <a:t>.</a:t>
            </a:r>
          </a:p>
          <a:p>
            <a:pPr marL="1200150" lvl="2" indent="-285750">
              <a:lnSpc>
                <a:spcPct val="200000"/>
              </a:lnSpc>
              <a:buFont typeface="Arial" panose="020B0604020202020204" pitchFamily="34" charset="0"/>
              <a:buChar char="•"/>
            </a:pPr>
            <a:r>
              <a:rPr lang="es-ES" sz="2400" dirty="0" smtClean="0"/>
              <a:t>Un </a:t>
            </a:r>
            <a:r>
              <a:rPr lang="es-ES" sz="2400" dirty="0"/>
              <a:t>data </a:t>
            </a:r>
            <a:r>
              <a:rPr lang="es-ES" sz="2400" dirty="0" err="1"/>
              <a:t>frame</a:t>
            </a:r>
            <a:r>
              <a:rPr lang="es-ES" sz="2400" dirty="0"/>
              <a:t> que combine la información en columnas, tal como se indica en la página 25 del documento (data </a:t>
            </a:r>
            <a:r>
              <a:rPr lang="es-ES" sz="2400" dirty="0" err="1"/>
              <a:t>frames</a:t>
            </a:r>
            <a:r>
              <a:rPr lang="es-ES" sz="2400" dirty="0"/>
              <a:t> compuestos por vectores). </a:t>
            </a:r>
            <a:endParaRPr lang="es-ES" sz="2400" dirty="0" smtClean="0"/>
          </a:p>
          <a:p>
            <a:pPr marL="1200150" lvl="2" indent="-285750">
              <a:lnSpc>
                <a:spcPct val="200000"/>
              </a:lnSpc>
              <a:buFont typeface="Arial" panose="020B0604020202020204" pitchFamily="34" charset="0"/>
              <a:buChar char="•"/>
            </a:pPr>
            <a:r>
              <a:rPr lang="es-ES" sz="2400" dirty="0" smtClean="0"/>
              <a:t>Una lista donde </a:t>
            </a:r>
            <a:r>
              <a:rPr lang="es-ES" sz="2400" dirty="0"/>
              <a:t>se combinan objetos heterogéneos.</a:t>
            </a:r>
            <a:endParaRPr lang="es-ES" sz="2400" b="1" dirty="0"/>
          </a:p>
        </p:txBody>
      </p:sp>
    </p:spTree>
    <p:extLst>
      <p:ext uri="{BB962C8B-B14F-4D97-AF65-F5344CB8AC3E}">
        <p14:creationId xmlns:p14="http://schemas.microsoft.com/office/powerpoint/2010/main" val="26652942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Hodeia 13"/>
          <p:cNvSpPr/>
          <p:nvPr/>
        </p:nvSpPr>
        <p:spPr>
          <a:xfrm>
            <a:off x="1530865" y="814646"/>
            <a:ext cx="9445611" cy="5253645"/>
          </a:xfrm>
          <a:prstGeom prst="cloud">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u-ES" sz="6000" b="1" dirty="0" smtClean="0">
                <a:solidFill>
                  <a:schemeClr val="bg1"/>
                </a:solidFill>
                <a:ea typeface="Calibri" panose="020F0502020204030204" pitchFamily="34" charset="0"/>
                <a:cs typeface="Times New Roman" panose="02020603050405020304" pitchFamily="18" charset="0"/>
              </a:rPr>
              <a:t>¡</a:t>
            </a:r>
            <a:r>
              <a:rPr lang="es-ES" sz="6000" b="1" dirty="0" smtClean="0">
                <a:solidFill>
                  <a:schemeClr val="bg1"/>
                </a:solidFill>
                <a:ea typeface="Calibri" panose="020F0502020204030204" pitchFamily="34" charset="0"/>
                <a:cs typeface="Times New Roman" panose="02020603050405020304" pitchFamily="18" charset="0"/>
              </a:rPr>
              <a:t>Gracias</a:t>
            </a:r>
            <a:r>
              <a:rPr lang="eu-ES" sz="6000" b="1" dirty="0" smtClean="0">
                <a:solidFill>
                  <a:schemeClr val="bg1"/>
                </a:solidFill>
                <a:ea typeface="Calibri" panose="020F0502020204030204" pitchFamily="34" charset="0"/>
                <a:cs typeface="Times New Roman" panose="02020603050405020304" pitchFamily="18" charset="0"/>
              </a:rPr>
              <a:t> </a:t>
            </a:r>
          </a:p>
          <a:p>
            <a:pPr algn="ctr">
              <a:lnSpc>
                <a:spcPct val="107000"/>
              </a:lnSpc>
              <a:spcAft>
                <a:spcPts val="800"/>
              </a:spcAft>
            </a:pPr>
            <a:r>
              <a:rPr lang="es-ES" sz="6000" b="1" dirty="0" smtClean="0">
                <a:solidFill>
                  <a:schemeClr val="bg1"/>
                </a:solidFill>
                <a:ea typeface="Calibri" panose="020F0502020204030204" pitchFamily="34" charset="0"/>
                <a:cs typeface="Times New Roman" panose="02020603050405020304" pitchFamily="18" charset="0"/>
              </a:rPr>
              <a:t>por</a:t>
            </a:r>
            <a:r>
              <a:rPr lang="eu-ES" sz="6000" b="1" dirty="0" smtClean="0">
                <a:solidFill>
                  <a:schemeClr val="bg1"/>
                </a:solidFill>
                <a:ea typeface="Calibri" panose="020F0502020204030204" pitchFamily="34" charset="0"/>
                <a:cs typeface="Times New Roman" panose="02020603050405020304" pitchFamily="18" charset="0"/>
              </a:rPr>
              <a:t> </a:t>
            </a:r>
          </a:p>
          <a:p>
            <a:pPr algn="ctr">
              <a:lnSpc>
                <a:spcPct val="107000"/>
              </a:lnSpc>
              <a:spcAft>
                <a:spcPts val="800"/>
              </a:spcAft>
            </a:pPr>
            <a:r>
              <a:rPr lang="es-US" sz="6000" b="1" dirty="0" smtClean="0">
                <a:solidFill>
                  <a:schemeClr val="bg1"/>
                </a:solidFill>
                <a:ea typeface="Calibri" panose="020F0502020204030204" pitchFamily="34" charset="0"/>
                <a:cs typeface="Times New Roman" panose="02020603050405020304" pitchFamily="18" charset="0"/>
              </a:rPr>
              <a:t>vuestra</a:t>
            </a:r>
            <a:r>
              <a:rPr lang="eu-ES" sz="6000" b="1" dirty="0" smtClean="0">
                <a:solidFill>
                  <a:schemeClr val="bg1"/>
                </a:solidFill>
                <a:ea typeface="Calibri" panose="020F0502020204030204" pitchFamily="34" charset="0"/>
                <a:cs typeface="Times New Roman" panose="02020603050405020304" pitchFamily="18" charset="0"/>
              </a:rPr>
              <a:t> </a:t>
            </a:r>
            <a:r>
              <a:rPr lang="es-ES" sz="6000" b="1" dirty="0" smtClean="0">
                <a:solidFill>
                  <a:schemeClr val="bg1"/>
                </a:solidFill>
                <a:ea typeface="Calibri" panose="020F0502020204030204" pitchFamily="34" charset="0"/>
                <a:cs typeface="Times New Roman" panose="02020603050405020304" pitchFamily="18" charset="0"/>
              </a:rPr>
              <a:t>atención</a:t>
            </a:r>
            <a:r>
              <a:rPr lang="eu-ES" sz="6000" b="1" dirty="0" smtClean="0">
                <a:solidFill>
                  <a:schemeClr val="bg1"/>
                </a:solidFill>
                <a:ea typeface="Calibri" panose="020F0502020204030204" pitchFamily="34" charset="0"/>
                <a:cs typeface="Times New Roman" panose="02020603050405020304" pitchFamily="18" charset="0"/>
              </a:rPr>
              <a:t>!</a:t>
            </a:r>
            <a:endParaRPr lang="es-ES" sz="6000" b="1" dirty="0">
              <a:solidFill>
                <a:schemeClr val="bg1"/>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5053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a:t>Conceptos básicos</a:t>
            </a:r>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5447645"/>
          </a:xfrm>
          <a:prstGeom prst="rect">
            <a:avLst/>
          </a:prstGeom>
        </p:spPr>
        <p:txBody>
          <a:bodyPr wrap="square">
            <a:spAutoFit/>
          </a:bodyPr>
          <a:lstStyle/>
          <a:p>
            <a:r>
              <a:rPr lang="es-ES" sz="2400" dirty="0">
                <a:solidFill>
                  <a:schemeClr val="accent5"/>
                </a:solidFill>
                <a:latin typeface="Arial Rounded MT Bold" panose="020F0704030504030204" pitchFamily="34" charset="0"/>
              </a:rPr>
              <a:t> La consola de R</a:t>
            </a:r>
          </a:p>
          <a:p>
            <a:pPr marL="285750" indent="-285750">
              <a:lnSpc>
                <a:spcPct val="200000"/>
              </a:lnSpc>
              <a:buFont typeface="Arial" panose="020B0604020202020204" pitchFamily="34" charset="0"/>
              <a:buChar char="•"/>
            </a:pPr>
            <a:r>
              <a:rPr lang="es-ES" dirty="0" smtClean="0"/>
              <a:t>Funciones: mean(), </a:t>
            </a:r>
            <a:r>
              <a:rPr lang="es-ES" dirty="0" err="1" smtClean="0"/>
              <a:t>quantile</a:t>
            </a:r>
            <a:r>
              <a:rPr lang="es-ES" dirty="0" smtClean="0"/>
              <a:t>(), </a:t>
            </a:r>
            <a:r>
              <a:rPr lang="es-ES" dirty="0" err="1" smtClean="0"/>
              <a:t>summary</a:t>
            </a:r>
            <a:r>
              <a:rPr lang="es-ES" dirty="0" smtClean="0"/>
              <a:t>()</a:t>
            </a:r>
          </a:p>
          <a:p>
            <a:pPr marL="285750" indent="-285750">
              <a:lnSpc>
                <a:spcPct val="200000"/>
              </a:lnSpc>
              <a:buFont typeface="Arial" panose="020B0604020202020204" pitchFamily="34" charset="0"/>
              <a:buChar char="•"/>
            </a:pPr>
            <a:r>
              <a:rPr lang="es-ES" dirty="0" smtClean="0"/>
              <a:t>Documentación: ?mean()</a:t>
            </a:r>
          </a:p>
          <a:p>
            <a:pPr marL="285750" indent="-285750">
              <a:lnSpc>
                <a:spcPct val="200000"/>
              </a:lnSpc>
              <a:buFont typeface="Arial" panose="020B0604020202020204" pitchFamily="34" charset="0"/>
              <a:buChar char="•"/>
            </a:pPr>
            <a:r>
              <a:rPr lang="es-ES" dirty="0"/>
              <a:t>Directorio de </a:t>
            </a:r>
            <a:r>
              <a:rPr lang="es-ES" dirty="0" smtClean="0"/>
              <a:t>trabajo</a:t>
            </a:r>
          </a:p>
          <a:p>
            <a:pPr marL="742950" lvl="1" indent="-285750">
              <a:lnSpc>
                <a:spcPct val="200000"/>
              </a:lnSpc>
              <a:buFont typeface="Arial" panose="020B0604020202020204" pitchFamily="34" charset="0"/>
              <a:buChar char="•"/>
            </a:pPr>
            <a:r>
              <a:rPr lang="es-ES" dirty="0" err="1"/>
              <a:t>getwd</a:t>
            </a:r>
            <a:r>
              <a:rPr lang="es-ES" dirty="0"/>
              <a:t>() </a:t>
            </a:r>
            <a:endParaRPr lang="es-ES" dirty="0" smtClean="0"/>
          </a:p>
          <a:p>
            <a:pPr lvl="1">
              <a:lnSpc>
                <a:spcPct val="200000"/>
              </a:lnSpc>
            </a:pPr>
            <a:r>
              <a:rPr lang="es-ES" dirty="0"/>
              <a:t>	</a:t>
            </a:r>
            <a:r>
              <a:rPr lang="es-ES" dirty="0" smtClean="0"/>
              <a:t>## </a:t>
            </a:r>
            <a:r>
              <a:rPr lang="es-ES" dirty="0"/>
              <a:t>[1] "C:/</a:t>
            </a:r>
            <a:r>
              <a:rPr lang="es-ES" dirty="0" smtClean="0"/>
              <a:t>Users/JuanBosco/Documents/GitHub/r-principiantes-bookdown“</a:t>
            </a:r>
          </a:p>
          <a:p>
            <a:pPr marL="742950" lvl="1" indent="-285750">
              <a:lnSpc>
                <a:spcPct val="200000"/>
              </a:lnSpc>
              <a:buFont typeface="Arial" panose="020B0604020202020204" pitchFamily="34" charset="0"/>
              <a:buChar char="•"/>
            </a:pPr>
            <a:r>
              <a:rPr lang="es-ES" dirty="0" err="1"/>
              <a:t>setwd</a:t>
            </a:r>
            <a:r>
              <a:rPr lang="es-ES" dirty="0"/>
              <a:t>("C:\otro_directorio") </a:t>
            </a:r>
            <a:endParaRPr lang="es-ES" dirty="0" smtClean="0"/>
          </a:p>
          <a:p>
            <a:pPr lvl="3">
              <a:lnSpc>
                <a:spcPct val="200000"/>
              </a:lnSpc>
            </a:pPr>
            <a:r>
              <a:rPr lang="en-US" dirty="0"/>
              <a:t>Session &gt; Set Working Directory &gt; Choose </a:t>
            </a:r>
            <a:r>
              <a:rPr lang="en-US" dirty="0" smtClean="0"/>
              <a:t>Directory</a:t>
            </a:r>
          </a:p>
          <a:p>
            <a:pPr marL="742950" lvl="1" indent="-285750">
              <a:lnSpc>
                <a:spcPct val="200000"/>
              </a:lnSpc>
              <a:buFont typeface="Arial" panose="020B0604020202020204" pitchFamily="34" charset="0"/>
              <a:buChar char="•"/>
            </a:pPr>
            <a:r>
              <a:rPr lang="es-ES" dirty="0" err="1" smtClean="0"/>
              <a:t>list.files</a:t>
            </a:r>
            <a:r>
              <a:rPr lang="es-ES" dirty="0"/>
              <a:t>() # Ver archivos </a:t>
            </a:r>
            <a:endParaRPr lang="es-ES" dirty="0" smtClean="0"/>
          </a:p>
          <a:p>
            <a:pPr marL="742950" lvl="1" indent="-285750">
              <a:lnSpc>
                <a:spcPct val="200000"/>
              </a:lnSpc>
              <a:buFont typeface="Arial" panose="020B0604020202020204" pitchFamily="34" charset="0"/>
              <a:buChar char="•"/>
            </a:pPr>
            <a:r>
              <a:rPr lang="es-ES" dirty="0" err="1" smtClean="0"/>
              <a:t>list.dirs</a:t>
            </a:r>
            <a:r>
              <a:rPr lang="es-ES" dirty="0" smtClean="0"/>
              <a:t>() </a:t>
            </a:r>
            <a:r>
              <a:rPr lang="es-ES" dirty="0"/>
              <a:t># Ver directorios </a:t>
            </a:r>
          </a:p>
        </p:txBody>
      </p:sp>
    </p:spTree>
    <p:extLst>
      <p:ext uri="{BB962C8B-B14F-4D97-AF65-F5344CB8AC3E}">
        <p14:creationId xmlns:p14="http://schemas.microsoft.com/office/powerpoint/2010/main" val="4130049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a:t>Conceptos básicos</a:t>
            </a:r>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4339650"/>
          </a:xfrm>
          <a:prstGeom prst="rect">
            <a:avLst/>
          </a:prstGeom>
        </p:spPr>
        <p:txBody>
          <a:bodyPr wrap="square">
            <a:spAutoFit/>
          </a:bodyPr>
          <a:lstStyle/>
          <a:p>
            <a:r>
              <a:rPr lang="es-ES" sz="2400" dirty="0">
                <a:solidFill>
                  <a:schemeClr val="accent5"/>
                </a:solidFill>
                <a:latin typeface="Arial Rounded MT Bold" panose="020F0704030504030204" pitchFamily="34" charset="0"/>
              </a:rPr>
              <a:t> La consola de R</a:t>
            </a:r>
          </a:p>
          <a:p>
            <a:pPr marL="285750" indent="-285750">
              <a:lnSpc>
                <a:spcPct val="200000"/>
              </a:lnSpc>
              <a:buFont typeface="Arial" panose="020B0604020202020204" pitchFamily="34" charset="0"/>
              <a:buChar char="•"/>
            </a:pPr>
            <a:r>
              <a:rPr lang="es-ES" dirty="0"/>
              <a:t>Sesión: </a:t>
            </a:r>
            <a:endParaRPr lang="es-ES" dirty="0" smtClean="0"/>
          </a:p>
          <a:p>
            <a:pPr marL="742950" lvl="1" indent="-285750">
              <a:lnSpc>
                <a:spcPct val="200000"/>
              </a:lnSpc>
              <a:buFont typeface="Arial" panose="020B0604020202020204" pitchFamily="34" charset="0"/>
              <a:buChar char="•"/>
            </a:pPr>
            <a:r>
              <a:rPr lang="es-ES" dirty="0" smtClean="0"/>
              <a:t>cada </a:t>
            </a:r>
            <a:r>
              <a:rPr lang="es-ES" dirty="0"/>
              <a:t>instancia es una </a:t>
            </a:r>
            <a:r>
              <a:rPr lang="es-ES" dirty="0" smtClean="0"/>
              <a:t>sesión</a:t>
            </a:r>
          </a:p>
          <a:p>
            <a:pPr marL="742950" lvl="1" indent="-285750">
              <a:lnSpc>
                <a:spcPct val="200000"/>
              </a:lnSpc>
              <a:buFont typeface="Arial" panose="020B0604020202020204" pitchFamily="34" charset="0"/>
              <a:buChar char="•"/>
            </a:pPr>
            <a:r>
              <a:rPr lang="es-ES" dirty="0" err="1"/>
              <a:t>ls</a:t>
            </a:r>
            <a:r>
              <a:rPr lang="es-ES" dirty="0" smtClean="0"/>
              <a:t>(): Devolverá </a:t>
            </a:r>
            <a:r>
              <a:rPr lang="es-ES" dirty="0"/>
              <a:t>una lista con los nombres de todo lo guardado en la sesión</a:t>
            </a:r>
            <a:r>
              <a:rPr lang="es-ES" dirty="0" smtClean="0"/>
              <a:t>.</a:t>
            </a:r>
          </a:p>
          <a:p>
            <a:pPr marL="285750" indent="-285750">
              <a:lnSpc>
                <a:spcPct val="200000"/>
              </a:lnSpc>
              <a:buFont typeface="Arial" panose="020B0604020202020204" pitchFamily="34" charset="0"/>
              <a:buChar char="•"/>
            </a:pPr>
            <a:r>
              <a:rPr lang="es-ES" dirty="0" smtClean="0"/>
              <a:t>Paquetes:</a:t>
            </a:r>
          </a:p>
          <a:p>
            <a:pPr marL="742950" lvl="1" indent="-285750">
              <a:lnSpc>
                <a:spcPct val="200000"/>
              </a:lnSpc>
              <a:buFont typeface="Arial" panose="020B0604020202020204" pitchFamily="34" charset="0"/>
              <a:buChar char="•"/>
            </a:pPr>
            <a:r>
              <a:rPr lang="es-ES" dirty="0" err="1"/>
              <a:t>install.packages</a:t>
            </a:r>
            <a:r>
              <a:rPr lang="es-ES" dirty="0"/>
              <a:t>("</a:t>
            </a:r>
            <a:r>
              <a:rPr lang="es-ES" dirty="0" err="1"/>
              <a:t>readr</a:t>
            </a:r>
            <a:r>
              <a:rPr lang="es-ES" dirty="0" smtClean="0"/>
              <a:t>")	 </a:t>
            </a:r>
          </a:p>
          <a:p>
            <a:pPr marL="742950" lvl="1" indent="-285750">
              <a:lnSpc>
                <a:spcPct val="200000"/>
              </a:lnSpc>
              <a:buFont typeface="Arial" panose="020B0604020202020204" pitchFamily="34" charset="0"/>
              <a:buChar char="•"/>
            </a:pPr>
            <a:r>
              <a:rPr lang="es-ES" dirty="0" err="1"/>
              <a:t>library</a:t>
            </a:r>
            <a:r>
              <a:rPr lang="es-ES" dirty="0"/>
              <a:t>(</a:t>
            </a:r>
            <a:r>
              <a:rPr lang="es-ES" dirty="0" err="1"/>
              <a:t>readr</a:t>
            </a:r>
            <a:r>
              <a:rPr lang="es-ES" dirty="0"/>
              <a:t>) </a:t>
            </a:r>
            <a:endParaRPr lang="es-ES" dirty="0" smtClean="0"/>
          </a:p>
          <a:p>
            <a:pPr marL="742950" lvl="1" indent="-285750">
              <a:lnSpc>
                <a:spcPct val="200000"/>
              </a:lnSpc>
              <a:buFont typeface="Arial" panose="020B0604020202020204" pitchFamily="34" charset="0"/>
              <a:buChar char="•"/>
            </a:pPr>
            <a:r>
              <a:rPr lang="es-ES" dirty="0" err="1"/>
              <a:t>installed.packages</a:t>
            </a:r>
            <a:r>
              <a:rPr lang="es-ES" dirty="0"/>
              <a:t>()</a:t>
            </a:r>
          </a:p>
        </p:txBody>
      </p:sp>
    </p:spTree>
    <p:extLst>
      <p:ext uri="{BB962C8B-B14F-4D97-AF65-F5344CB8AC3E}">
        <p14:creationId xmlns:p14="http://schemas.microsoft.com/office/powerpoint/2010/main" val="2865034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Tipo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graphicFrame>
        <p:nvGraphicFramePr>
          <p:cNvPr id="2" name="Tabla 1"/>
          <p:cNvGraphicFramePr>
            <a:graphicFrameLocks noGrp="1"/>
          </p:cNvGraphicFramePr>
          <p:nvPr>
            <p:extLst>
              <p:ext uri="{D42A27DB-BD31-4B8C-83A1-F6EECF244321}">
                <p14:modId xmlns:p14="http://schemas.microsoft.com/office/powerpoint/2010/main" val="2255093060"/>
              </p:ext>
            </p:extLst>
          </p:nvPr>
        </p:nvGraphicFramePr>
        <p:xfrm>
          <a:off x="964191" y="1653944"/>
          <a:ext cx="5897154" cy="4239963"/>
        </p:xfrm>
        <a:graphic>
          <a:graphicData uri="http://schemas.openxmlformats.org/drawingml/2006/table">
            <a:tbl>
              <a:tblPr firstRow="1" bandRow="1">
                <a:tableStyleId>{5C22544A-7EE6-4342-B048-85BDC9FD1C3A}</a:tableStyleId>
              </a:tblPr>
              <a:tblGrid>
                <a:gridCol w="2948577">
                  <a:extLst>
                    <a:ext uri="{9D8B030D-6E8A-4147-A177-3AD203B41FA5}">
                      <a16:colId xmlns:a16="http://schemas.microsoft.com/office/drawing/2014/main" val="2230112712"/>
                    </a:ext>
                  </a:extLst>
                </a:gridCol>
                <a:gridCol w="2948577">
                  <a:extLst>
                    <a:ext uri="{9D8B030D-6E8A-4147-A177-3AD203B41FA5}">
                      <a16:colId xmlns:a16="http://schemas.microsoft.com/office/drawing/2014/main" val="3641145273"/>
                    </a:ext>
                  </a:extLst>
                </a:gridCol>
              </a:tblGrid>
              <a:tr h="471107">
                <a:tc>
                  <a:txBody>
                    <a:bodyPr/>
                    <a:lstStyle/>
                    <a:p>
                      <a:pPr algn="ctr"/>
                      <a:r>
                        <a:rPr lang="es-ES" dirty="0" smtClean="0"/>
                        <a:t>Tipo</a:t>
                      </a:r>
                      <a:endParaRPr lang="es-ES" dirty="0"/>
                    </a:p>
                  </a:txBody>
                  <a:tcPr/>
                </a:tc>
                <a:tc>
                  <a:txBody>
                    <a:bodyPr/>
                    <a:lstStyle/>
                    <a:p>
                      <a:pPr algn="ctr"/>
                      <a:r>
                        <a:rPr lang="es-ES" dirty="0" smtClean="0"/>
                        <a:t>Ejemplo</a:t>
                      </a:r>
                      <a:endParaRPr lang="es-ES" dirty="0"/>
                    </a:p>
                  </a:txBody>
                  <a:tcPr/>
                </a:tc>
                <a:extLst>
                  <a:ext uri="{0D108BD9-81ED-4DB2-BD59-A6C34878D82A}">
                    <a16:rowId xmlns:a16="http://schemas.microsoft.com/office/drawing/2014/main" val="2209936037"/>
                  </a:ext>
                </a:extLst>
              </a:tr>
              <a:tr h="471107">
                <a:tc>
                  <a:txBody>
                    <a:bodyPr/>
                    <a:lstStyle/>
                    <a:p>
                      <a:r>
                        <a:rPr lang="es-ES" sz="1800" dirty="0" smtClean="0"/>
                        <a:t>Entero</a:t>
                      </a:r>
                      <a:endParaRPr lang="es-ES" dirty="0"/>
                    </a:p>
                  </a:txBody>
                  <a:tcPr/>
                </a:tc>
                <a:tc>
                  <a:txBody>
                    <a:bodyPr/>
                    <a:lstStyle/>
                    <a:p>
                      <a:r>
                        <a:rPr lang="es-ES" dirty="0" smtClean="0"/>
                        <a:t>1</a:t>
                      </a:r>
                      <a:endParaRPr lang="es-ES" dirty="0"/>
                    </a:p>
                  </a:txBody>
                  <a:tcPr/>
                </a:tc>
                <a:extLst>
                  <a:ext uri="{0D108BD9-81ED-4DB2-BD59-A6C34878D82A}">
                    <a16:rowId xmlns:a16="http://schemas.microsoft.com/office/drawing/2014/main" val="3886267975"/>
                  </a:ext>
                </a:extLst>
              </a:tr>
              <a:tr h="471107">
                <a:tc>
                  <a:txBody>
                    <a:bodyPr/>
                    <a:lstStyle/>
                    <a:p>
                      <a:r>
                        <a:rPr lang="es-ES" sz="1800" dirty="0" smtClean="0"/>
                        <a:t>Numérico</a:t>
                      </a:r>
                      <a:endParaRPr lang="es-ES" dirty="0"/>
                    </a:p>
                  </a:txBody>
                  <a:tcPr/>
                </a:tc>
                <a:tc>
                  <a:txBody>
                    <a:bodyPr/>
                    <a:lstStyle/>
                    <a:p>
                      <a:r>
                        <a:rPr lang="es-ES" dirty="0" smtClean="0"/>
                        <a:t>1,3</a:t>
                      </a:r>
                      <a:endParaRPr lang="es-ES" dirty="0"/>
                    </a:p>
                  </a:txBody>
                  <a:tcPr/>
                </a:tc>
                <a:extLst>
                  <a:ext uri="{0D108BD9-81ED-4DB2-BD59-A6C34878D82A}">
                    <a16:rowId xmlns:a16="http://schemas.microsoft.com/office/drawing/2014/main" val="4204559547"/>
                  </a:ext>
                </a:extLst>
              </a:tr>
              <a:tr h="471107">
                <a:tc>
                  <a:txBody>
                    <a:bodyPr/>
                    <a:lstStyle/>
                    <a:p>
                      <a:r>
                        <a:rPr lang="es-ES" sz="1800" dirty="0" smtClean="0"/>
                        <a:t>Complejo</a:t>
                      </a:r>
                      <a:endParaRPr lang="es-ES" dirty="0"/>
                    </a:p>
                  </a:txBody>
                  <a:tcPr/>
                </a:tc>
                <a:tc>
                  <a:txBody>
                    <a:bodyPr/>
                    <a:lstStyle/>
                    <a:p>
                      <a:r>
                        <a:rPr lang="es-ES" sz="1800" dirty="0" smtClean="0"/>
                        <a:t>1+0i</a:t>
                      </a:r>
                      <a:endParaRPr lang="es-ES" dirty="0"/>
                    </a:p>
                  </a:txBody>
                  <a:tcPr/>
                </a:tc>
                <a:extLst>
                  <a:ext uri="{0D108BD9-81ED-4DB2-BD59-A6C34878D82A}">
                    <a16:rowId xmlns:a16="http://schemas.microsoft.com/office/drawing/2014/main" val="232997197"/>
                  </a:ext>
                </a:extLst>
              </a:tr>
              <a:tr h="471107">
                <a:tc>
                  <a:txBody>
                    <a:bodyPr/>
                    <a:lstStyle/>
                    <a:p>
                      <a:r>
                        <a:rPr lang="es-ES" sz="1800" dirty="0" smtClean="0"/>
                        <a:t>Cadena de texto</a:t>
                      </a:r>
                      <a:endParaRPr lang="es-ES" dirty="0"/>
                    </a:p>
                  </a:txBody>
                  <a:tcPr/>
                </a:tc>
                <a:tc>
                  <a:txBody>
                    <a:bodyPr/>
                    <a:lstStyle/>
                    <a:p>
                      <a:r>
                        <a:rPr lang="es-ES" sz="1800" dirty="0" smtClean="0"/>
                        <a:t>“uno”</a:t>
                      </a:r>
                      <a:endParaRPr lang="es-ES" dirty="0"/>
                    </a:p>
                  </a:txBody>
                  <a:tcPr/>
                </a:tc>
                <a:extLst>
                  <a:ext uri="{0D108BD9-81ED-4DB2-BD59-A6C34878D82A}">
                    <a16:rowId xmlns:a16="http://schemas.microsoft.com/office/drawing/2014/main" val="2554259037"/>
                  </a:ext>
                </a:extLst>
              </a:tr>
              <a:tr h="471107">
                <a:tc>
                  <a:txBody>
                    <a:bodyPr/>
                    <a:lstStyle/>
                    <a:p>
                      <a:r>
                        <a:rPr lang="es-ES" sz="1800" dirty="0" smtClean="0"/>
                        <a:t>Factor</a:t>
                      </a:r>
                      <a:endParaRPr lang="es-ES" dirty="0"/>
                    </a:p>
                  </a:txBody>
                  <a:tcPr/>
                </a:tc>
                <a:tc>
                  <a:txBody>
                    <a:bodyPr/>
                    <a:lstStyle/>
                    <a:p>
                      <a:r>
                        <a:rPr lang="es-ES" sz="1800" dirty="0" smtClean="0"/>
                        <a:t>uno</a:t>
                      </a:r>
                      <a:endParaRPr lang="es-ES" dirty="0"/>
                    </a:p>
                  </a:txBody>
                  <a:tcPr/>
                </a:tc>
                <a:extLst>
                  <a:ext uri="{0D108BD9-81ED-4DB2-BD59-A6C34878D82A}">
                    <a16:rowId xmlns:a16="http://schemas.microsoft.com/office/drawing/2014/main" val="3260318760"/>
                  </a:ext>
                </a:extLst>
              </a:tr>
              <a:tr h="471107">
                <a:tc>
                  <a:txBody>
                    <a:bodyPr/>
                    <a:lstStyle/>
                    <a:p>
                      <a:r>
                        <a:rPr lang="es-ES" sz="1800" dirty="0" smtClean="0"/>
                        <a:t>Lógico</a:t>
                      </a:r>
                      <a:endParaRPr lang="es-ES" dirty="0"/>
                    </a:p>
                  </a:txBody>
                  <a:tcPr/>
                </a:tc>
                <a:tc>
                  <a:txBody>
                    <a:bodyPr/>
                    <a:lstStyle/>
                    <a:p>
                      <a:r>
                        <a:rPr lang="es-ES" sz="1800" dirty="0" smtClean="0"/>
                        <a:t>TRUE</a:t>
                      </a:r>
                      <a:endParaRPr lang="es-ES" dirty="0"/>
                    </a:p>
                  </a:txBody>
                  <a:tcPr/>
                </a:tc>
                <a:extLst>
                  <a:ext uri="{0D108BD9-81ED-4DB2-BD59-A6C34878D82A}">
                    <a16:rowId xmlns:a16="http://schemas.microsoft.com/office/drawing/2014/main" val="3710891717"/>
                  </a:ext>
                </a:extLst>
              </a:tr>
              <a:tr h="471107">
                <a:tc>
                  <a:txBody>
                    <a:bodyPr/>
                    <a:lstStyle/>
                    <a:p>
                      <a:r>
                        <a:rPr lang="es-ES" sz="1800" dirty="0" smtClean="0"/>
                        <a:t>Perdido</a:t>
                      </a:r>
                      <a:endParaRPr lang="es-ES" dirty="0"/>
                    </a:p>
                  </a:txBody>
                  <a:tcPr/>
                </a:tc>
                <a:tc>
                  <a:txBody>
                    <a:bodyPr/>
                    <a:lstStyle/>
                    <a:p>
                      <a:r>
                        <a:rPr lang="es-ES" sz="1800" dirty="0" smtClean="0"/>
                        <a:t>NA</a:t>
                      </a:r>
                      <a:endParaRPr lang="es-ES" dirty="0"/>
                    </a:p>
                  </a:txBody>
                  <a:tcPr/>
                </a:tc>
                <a:extLst>
                  <a:ext uri="{0D108BD9-81ED-4DB2-BD59-A6C34878D82A}">
                    <a16:rowId xmlns:a16="http://schemas.microsoft.com/office/drawing/2014/main" val="301076506"/>
                  </a:ext>
                </a:extLst>
              </a:tr>
              <a:tr h="471107">
                <a:tc>
                  <a:txBody>
                    <a:bodyPr/>
                    <a:lstStyle/>
                    <a:p>
                      <a:r>
                        <a:rPr lang="es-ES" sz="1800" dirty="0" err="1" smtClean="0"/>
                        <a:t>Vacio</a:t>
                      </a:r>
                      <a:endParaRPr lang="es-ES" dirty="0"/>
                    </a:p>
                  </a:txBody>
                  <a:tcPr/>
                </a:tc>
                <a:tc>
                  <a:txBody>
                    <a:bodyPr/>
                    <a:lstStyle/>
                    <a:p>
                      <a:r>
                        <a:rPr lang="es-ES" sz="1800" dirty="0" smtClean="0"/>
                        <a:t>NULL</a:t>
                      </a:r>
                      <a:endParaRPr lang="es-ES" dirty="0"/>
                    </a:p>
                  </a:txBody>
                  <a:tcPr/>
                </a:tc>
                <a:extLst>
                  <a:ext uri="{0D108BD9-81ED-4DB2-BD59-A6C34878D82A}">
                    <a16:rowId xmlns:a16="http://schemas.microsoft.com/office/drawing/2014/main" val="3297432773"/>
                  </a:ext>
                </a:extLst>
              </a:tr>
            </a:tbl>
          </a:graphicData>
        </a:graphic>
      </p:graphicFrame>
      <p:pic>
        <p:nvPicPr>
          <p:cNvPr id="3" name="Imagen 2"/>
          <p:cNvPicPr>
            <a:picLocks noChangeAspect="1"/>
          </p:cNvPicPr>
          <p:nvPr/>
        </p:nvPicPr>
        <p:blipFill>
          <a:blip r:embed="rId3"/>
          <a:stretch>
            <a:fillRect/>
          </a:stretch>
        </p:blipFill>
        <p:spPr>
          <a:xfrm>
            <a:off x="7137675" y="1574860"/>
            <a:ext cx="4270588" cy="3066713"/>
          </a:xfrm>
          <a:prstGeom prst="rect">
            <a:avLst/>
          </a:prstGeom>
        </p:spPr>
      </p:pic>
    </p:spTree>
    <p:extLst>
      <p:ext uri="{BB962C8B-B14F-4D97-AF65-F5344CB8AC3E}">
        <p14:creationId xmlns:p14="http://schemas.microsoft.com/office/powerpoint/2010/main" val="2617469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Tipos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5447645"/>
          </a:xfrm>
          <a:prstGeom prst="rect">
            <a:avLst/>
          </a:prstGeom>
        </p:spPr>
        <p:txBody>
          <a:bodyPr wrap="square">
            <a:spAutoFit/>
          </a:bodyPr>
          <a:lstStyle/>
          <a:p>
            <a:pPr marL="342900" indent="-342900">
              <a:buFont typeface="Arial" panose="020B0604020202020204" pitchFamily="34" charset="0"/>
              <a:buChar char="•"/>
            </a:pPr>
            <a:r>
              <a:rPr lang="es-ES" dirty="0"/>
              <a:t> Las coerciones siguen este orden: </a:t>
            </a:r>
            <a:endParaRPr lang="es-ES" dirty="0" smtClean="0"/>
          </a:p>
          <a:p>
            <a:pPr marL="742950" lvl="1" indent="-285750">
              <a:lnSpc>
                <a:spcPct val="200000"/>
              </a:lnSpc>
              <a:buFont typeface="Arial" panose="020B0604020202020204" pitchFamily="34" charset="0"/>
              <a:buChar char="•"/>
            </a:pPr>
            <a:r>
              <a:rPr lang="es-ES" dirty="0" err="1" smtClean="0"/>
              <a:t>logical</a:t>
            </a:r>
            <a:r>
              <a:rPr lang="es-ES" dirty="0" smtClean="0"/>
              <a:t> </a:t>
            </a:r>
            <a:r>
              <a:rPr lang="es-ES" dirty="0"/>
              <a:t>-&gt; </a:t>
            </a:r>
            <a:r>
              <a:rPr lang="es-ES" dirty="0" err="1"/>
              <a:t>integer</a:t>
            </a:r>
            <a:r>
              <a:rPr lang="es-ES" dirty="0"/>
              <a:t> -&gt; </a:t>
            </a:r>
            <a:r>
              <a:rPr lang="es-ES" dirty="0" err="1"/>
              <a:t>numeric</a:t>
            </a:r>
            <a:r>
              <a:rPr lang="es-ES" dirty="0"/>
              <a:t> -&gt; </a:t>
            </a:r>
            <a:r>
              <a:rPr lang="es-ES" dirty="0" err="1"/>
              <a:t>complex</a:t>
            </a:r>
            <a:r>
              <a:rPr lang="es-ES" dirty="0"/>
              <a:t> -&gt; </a:t>
            </a:r>
            <a:r>
              <a:rPr lang="es-ES" dirty="0" smtClean="0"/>
              <a:t>carácter</a:t>
            </a:r>
          </a:p>
          <a:p>
            <a:pPr marL="285750" indent="-285750">
              <a:lnSpc>
                <a:spcPct val="200000"/>
              </a:lnSpc>
              <a:buFont typeface="Arial" panose="020B0604020202020204" pitchFamily="34" charset="0"/>
              <a:buChar char="•"/>
            </a:pPr>
            <a:r>
              <a:rPr lang="es-ES" dirty="0"/>
              <a:t>Podemos pedir a R que haga coerción usando la familia de funciones as(). </a:t>
            </a:r>
            <a:endParaRPr lang="es-ES" dirty="0" smtClean="0"/>
          </a:p>
          <a:p>
            <a:pPr marL="742950" lvl="1" indent="-285750">
              <a:lnSpc>
                <a:spcPct val="200000"/>
              </a:lnSpc>
              <a:buFont typeface="Arial" panose="020B0604020202020204" pitchFamily="34" charset="0"/>
              <a:buChar char="•"/>
            </a:pPr>
            <a:r>
              <a:rPr lang="es-ES" dirty="0" err="1" smtClean="0"/>
              <a:t>as.integer</a:t>
            </a:r>
            <a:r>
              <a:rPr lang="es-ES" dirty="0"/>
              <a:t>() </a:t>
            </a:r>
            <a:r>
              <a:rPr lang="es-ES" dirty="0" smtClean="0"/>
              <a:t> </a:t>
            </a:r>
          </a:p>
          <a:p>
            <a:pPr marL="742950" lvl="1" indent="-285750">
              <a:lnSpc>
                <a:spcPct val="200000"/>
              </a:lnSpc>
              <a:buFont typeface="Arial" panose="020B0604020202020204" pitchFamily="34" charset="0"/>
              <a:buChar char="•"/>
            </a:pPr>
            <a:r>
              <a:rPr lang="es-ES" dirty="0" err="1" smtClean="0"/>
              <a:t>as.numeric</a:t>
            </a:r>
            <a:r>
              <a:rPr lang="es-ES" dirty="0"/>
              <a:t>() </a:t>
            </a:r>
            <a:endParaRPr lang="es-ES" dirty="0" smtClean="0"/>
          </a:p>
          <a:p>
            <a:pPr marL="742950" lvl="1" indent="-285750">
              <a:lnSpc>
                <a:spcPct val="200000"/>
              </a:lnSpc>
              <a:buFont typeface="Arial" panose="020B0604020202020204" pitchFamily="34" charset="0"/>
              <a:buChar char="•"/>
            </a:pPr>
            <a:r>
              <a:rPr lang="es-ES" dirty="0" err="1" smtClean="0"/>
              <a:t>as.complex</a:t>
            </a:r>
            <a:r>
              <a:rPr lang="es-ES" dirty="0" smtClean="0"/>
              <a:t>()</a:t>
            </a:r>
          </a:p>
          <a:p>
            <a:pPr marL="742950" lvl="1" indent="-285750">
              <a:lnSpc>
                <a:spcPct val="200000"/>
              </a:lnSpc>
              <a:buFont typeface="Arial" panose="020B0604020202020204" pitchFamily="34" charset="0"/>
              <a:buChar char="•"/>
            </a:pPr>
            <a:r>
              <a:rPr lang="es-ES" dirty="0" err="1" smtClean="0"/>
              <a:t>as.character</a:t>
            </a:r>
            <a:r>
              <a:rPr lang="es-ES" dirty="0" smtClean="0"/>
              <a:t>()</a:t>
            </a:r>
          </a:p>
          <a:p>
            <a:pPr marL="742950" lvl="1" indent="-285750">
              <a:lnSpc>
                <a:spcPct val="200000"/>
              </a:lnSpc>
              <a:buFont typeface="Arial" panose="020B0604020202020204" pitchFamily="34" charset="0"/>
              <a:buChar char="•"/>
            </a:pPr>
            <a:r>
              <a:rPr lang="es-ES" dirty="0" err="1" smtClean="0"/>
              <a:t>as.factor</a:t>
            </a:r>
            <a:r>
              <a:rPr lang="es-ES" dirty="0" smtClean="0"/>
              <a:t>()</a:t>
            </a:r>
          </a:p>
          <a:p>
            <a:pPr marL="742950" lvl="1" indent="-285750">
              <a:lnSpc>
                <a:spcPct val="200000"/>
              </a:lnSpc>
              <a:buFont typeface="Arial" panose="020B0604020202020204" pitchFamily="34" charset="0"/>
              <a:buChar char="•"/>
            </a:pPr>
            <a:r>
              <a:rPr lang="es-ES" dirty="0" err="1" smtClean="0"/>
              <a:t>as.logical</a:t>
            </a:r>
            <a:r>
              <a:rPr lang="es-ES" dirty="0"/>
              <a:t>() </a:t>
            </a:r>
            <a:endParaRPr lang="es-ES" dirty="0" smtClean="0"/>
          </a:p>
          <a:p>
            <a:pPr marL="742950" lvl="1" indent="-285750">
              <a:lnSpc>
                <a:spcPct val="200000"/>
              </a:lnSpc>
              <a:buFont typeface="Arial" panose="020B0604020202020204" pitchFamily="34" charset="0"/>
              <a:buChar char="•"/>
            </a:pPr>
            <a:r>
              <a:rPr lang="es-ES" dirty="0" err="1" smtClean="0"/>
              <a:t>as.null</a:t>
            </a:r>
            <a:r>
              <a:rPr lang="es-ES" dirty="0"/>
              <a:t>() </a:t>
            </a:r>
          </a:p>
        </p:txBody>
      </p:sp>
      <p:pic>
        <p:nvPicPr>
          <p:cNvPr id="3" name="Imagen 2"/>
          <p:cNvPicPr>
            <a:picLocks noChangeAspect="1"/>
          </p:cNvPicPr>
          <p:nvPr/>
        </p:nvPicPr>
        <p:blipFill>
          <a:blip r:embed="rId3"/>
          <a:stretch>
            <a:fillRect/>
          </a:stretch>
        </p:blipFill>
        <p:spPr>
          <a:xfrm>
            <a:off x="4499350" y="3575567"/>
            <a:ext cx="4961097" cy="1821381"/>
          </a:xfrm>
          <a:prstGeom prst="rect">
            <a:avLst/>
          </a:prstGeom>
        </p:spPr>
      </p:pic>
    </p:spTree>
    <p:extLst>
      <p:ext uri="{BB962C8B-B14F-4D97-AF65-F5344CB8AC3E}">
        <p14:creationId xmlns:p14="http://schemas.microsoft.com/office/powerpoint/2010/main" val="12916209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Tipos de datos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4446730"/>
          </a:xfrm>
          <a:prstGeom prst="rect">
            <a:avLst/>
          </a:prstGeom>
        </p:spPr>
        <p:txBody>
          <a:bodyPr wrap="square">
            <a:spAutoFit/>
          </a:bodyPr>
          <a:lstStyle/>
          <a:p>
            <a:pPr marL="285750" indent="-285750">
              <a:lnSpc>
                <a:spcPct val="200000"/>
              </a:lnSpc>
              <a:buFont typeface="Arial" panose="020B0604020202020204" pitchFamily="34" charset="0"/>
              <a:buChar char="•"/>
            </a:pPr>
            <a:r>
              <a:rPr lang="es-ES" dirty="0"/>
              <a:t> También podemos verificar si un dato es de un tipo específico con la familia de funciones </a:t>
            </a:r>
            <a:r>
              <a:rPr lang="es-ES" dirty="0" err="1"/>
              <a:t>is</a:t>
            </a:r>
            <a:r>
              <a:rPr lang="es-ES" dirty="0"/>
              <a:t>(): </a:t>
            </a:r>
          </a:p>
          <a:p>
            <a:pPr marL="742950" lvl="1" indent="-285750">
              <a:lnSpc>
                <a:spcPct val="200000"/>
              </a:lnSpc>
              <a:buFont typeface="Arial" panose="020B0604020202020204" pitchFamily="34" charset="0"/>
              <a:buChar char="•"/>
            </a:pPr>
            <a:r>
              <a:rPr lang="es-ES" dirty="0" err="1"/>
              <a:t>is.integer</a:t>
            </a:r>
            <a:r>
              <a:rPr lang="es-ES" dirty="0"/>
              <a:t>() </a:t>
            </a:r>
          </a:p>
          <a:p>
            <a:pPr marL="742950" lvl="1" indent="-285750">
              <a:lnSpc>
                <a:spcPct val="200000"/>
              </a:lnSpc>
              <a:buFont typeface="Arial" panose="020B0604020202020204" pitchFamily="34" charset="0"/>
              <a:buChar char="•"/>
            </a:pPr>
            <a:r>
              <a:rPr lang="es-ES" dirty="0" err="1"/>
              <a:t>is.numeric</a:t>
            </a:r>
            <a:r>
              <a:rPr lang="es-ES" dirty="0"/>
              <a:t>() </a:t>
            </a:r>
          </a:p>
          <a:p>
            <a:pPr marL="742950" lvl="1" indent="-285750">
              <a:lnSpc>
                <a:spcPct val="200000"/>
              </a:lnSpc>
              <a:buFont typeface="Arial" panose="020B0604020202020204" pitchFamily="34" charset="0"/>
              <a:buChar char="•"/>
            </a:pPr>
            <a:r>
              <a:rPr lang="es-ES" dirty="0" err="1"/>
              <a:t>is.complex</a:t>
            </a:r>
            <a:r>
              <a:rPr lang="es-ES" dirty="0"/>
              <a:t>() </a:t>
            </a:r>
          </a:p>
          <a:p>
            <a:pPr marL="742950" lvl="1" indent="-285750">
              <a:lnSpc>
                <a:spcPct val="200000"/>
              </a:lnSpc>
              <a:buFont typeface="Arial" panose="020B0604020202020204" pitchFamily="34" charset="0"/>
              <a:buChar char="•"/>
            </a:pPr>
            <a:r>
              <a:rPr lang="es-ES" dirty="0" err="1"/>
              <a:t>is.character</a:t>
            </a:r>
            <a:r>
              <a:rPr lang="es-ES" dirty="0"/>
              <a:t>()</a:t>
            </a:r>
          </a:p>
          <a:p>
            <a:pPr marL="742950" lvl="1" indent="-285750">
              <a:lnSpc>
                <a:spcPct val="200000"/>
              </a:lnSpc>
              <a:buFont typeface="Arial" panose="020B0604020202020204" pitchFamily="34" charset="0"/>
              <a:buChar char="•"/>
            </a:pPr>
            <a:r>
              <a:rPr lang="es-ES" dirty="0" err="1"/>
              <a:t>is.factor</a:t>
            </a:r>
            <a:r>
              <a:rPr lang="es-ES" dirty="0"/>
              <a:t>() </a:t>
            </a:r>
          </a:p>
          <a:p>
            <a:pPr marL="742950" lvl="1" indent="-285750">
              <a:lnSpc>
                <a:spcPct val="200000"/>
              </a:lnSpc>
              <a:buFont typeface="Arial" panose="020B0604020202020204" pitchFamily="34" charset="0"/>
              <a:buChar char="•"/>
            </a:pPr>
            <a:r>
              <a:rPr lang="es-ES" dirty="0" err="1"/>
              <a:t>is.logical</a:t>
            </a:r>
            <a:r>
              <a:rPr lang="es-ES" dirty="0"/>
              <a:t>() </a:t>
            </a:r>
          </a:p>
          <a:p>
            <a:pPr marL="742950" lvl="1" indent="-285750">
              <a:lnSpc>
                <a:spcPct val="200000"/>
              </a:lnSpc>
              <a:buFont typeface="Arial" panose="020B0604020202020204" pitchFamily="34" charset="0"/>
              <a:buChar char="•"/>
            </a:pPr>
            <a:r>
              <a:rPr lang="es-ES" dirty="0" err="1"/>
              <a:t>is.null</a:t>
            </a:r>
            <a:r>
              <a:rPr lang="es-ES" dirty="0"/>
              <a:t>() </a:t>
            </a:r>
          </a:p>
        </p:txBody>
      </p:sp>
    </p:spTree>
    <p:extLst>
      <p:ext uri="{BB962C8B-B14F-4D97-AF65-F5344CB8AC3E}">
        <p14:creationId xmlns:p14="http://schemas.microsoft.com/office/powerpoint/2010/main" val="35983854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redondeado 1"/>
          <p:cNvSpPr/>
          <p:nvPr/>
        </p:nvSpPr>
        <p:spPr>
          <a:xfrm>
            <a:off x="786809" y="314036"/>
            <a:ext cx="10740468" cy="738909"/>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t>Operadores</a:t>
            </a:r>
            <a:endParaRPr lang="es-ES" sz="3200" dirty="0"/>
          </a:p>
        </p:txBody>
      </p:sp>
      <p:sp>
        <p:nvSpPr>
          <p:cNvPr id="21" name="Rectángulo 2"/>
          <p:cNvSpPr/>
          <p:nvPr/>
        </p:nvSpPr>
        <p:spPr>
          <a:xfrm>
            <a:off x="-2065" y="0"/>
            <a:ext cx="138546" cy="6858000"/>
          </a:xfrm>
          <a:prstGeom prst="rect">
            <a:avLst/>
          </a:prstGeom>
          <a:solidFill>
            <a:schemeClr val="accent5"/>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 name="Rectángulo 3"/>
          <p:cNvSpPr/>
          <p:nvPr/>
        </p:nvSpPr>
        <p:spPr>
          <a:xfrm>
            <a:off x="786809" y="1301405"/>
            <a:ext cx="10307782" cy="713657"/>
          </a:xfrm>
          <a:prstGeom prst="rect">
            <a:avLst/>
          </a:prstGeom>
        </p:spPr>
        <p:txBody>
          <a:bodyPr wrap="square">
            <a:spAutoFit/>
          </a:bodyPr>
          <a:lstStyle/>
          <a:p>
            <a:pPr marL="285750" indent="-285750">
              <a:lnSpc>
                <a:spcPct val="200000"/>
              </a:lnSpc>
              <a:buFont typeface="Arial" panose="020B0604020202020204" pitchFamily="34" charset="0"/>
              <a:buChar char="•"/>
            </a:pPr>
            <a:r>
              <a:rPr lang="es-ES" sz="2400" dirty="0">
                <a:solidFill>
                  <a:schemeClr val="accent5"/>
                </a:solidFill>
                <a:latin typeface="Arial Rounded MT Bold" panose="020F0704030504030204" pitchFamily="34" charset="0"/>
              </a:rPr>
              <a:t>Operadores aritméticos</a:t>
            </a:r>
          </a:p>
        </p:txBody>
      </p:sp>
      <p:graphicFrame>
        <p:nvGraphicFramePr>
          <p:cNvPr id="3" name="Tabla 2"/>
          <p:cNvGraphicFramePr>
            <a:graphicFrameLocks noGrp="1"/>
          </p:cNvGraphicFramePr>
          <p:nvPr>
            <p:extLst>
              <p:ext uri="{D42A27DB-BD31-4B8C-83A1-F6EECF244321}">
                <p14:modId xmlns:p14="http://schemas.microsoft.com/office/powerpoint/2010/main" val="3271286858"/>
              </p:ext>
            </p:extLst>
          </p:nvPr>
        </p:nvGraphicFramePr>
        <p:xfrm>
          <a:off x="1962426" y="2263522"/>
          <a:ext cx="8127999" cy="25958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832092034"/>
                    </a:ext>
                  </a:extLst>
                </a:gridCol>
                <a:gridCol w="2709333">
                  <a:extLst>
                    <a:ext uri="{9D8B030D-6E8A-4147-A177-3AD203B41FA5}">
                      <a16:colId xmlns:a16="http://schemas.microsoft.com/office/drawing/2014/main" val="1159917769"/>
                    </a:ext>
                  </a:extLst>
                </a:gridCol>
                <a:gridCol w="2709333">
                  <a:extLst>
                    <a:ext uri="{9D8B030D-6E8A-4147-A177-3AD203B41FA5}">
                      <a16:colId xmlns:a16="http://schemas.microsoft.com/office/drawing/2014/main" val="1065675225"/>
                    </a:ext>
                  </a:extLst>
                </a:gridCol>
              </a:tblGrid>
              <a:tr h="370840">
                <a:tc>
                  <a:txBody>
                    <a:bodyPr/>
                    <a:lstStyle/>
                    <a:p>
                      <a:r>
                        <a:rPr lang="es-ES" dirty="0" smtClean="0"/>
                        <a:t>Operador</a:t>
                      </a:r>
                      <a:endParaRPr lang="es-ES" dirty="0"/>
                    </a:p>
                  </a:txBody>
                  <a:tcPr/>
                </a:tc>
                <a:tc>
                  <a:txBody>
                    <a:bodyPr/>
                    <a:lstStyle/>
                    <a:p>
                      <a:r>
                        <a:rPr lang="es-ES" dirty="0" smtClean="0"/>
                        <a:t>Operación</a:t>
                      </a:r>
                      <a:endParaRPr lang="es-ES" dirty="0"/>
                    </a:p>
                  </a:txBody>
                  <a:tcPr/>
                </a:tc>
                <a:tc>
                  <a:txBody>
                    <a:bodyPr/>
                    <a:lstStyle/>
                    <a:p>
                      <a:r>
                        <a:rPr lang="es-ES" dirty="0" smtClean="0"/>
                        <a:t>Ejemplo</a:t>
                      </a:r>
                      <a:endParaRPr lang="es-ES" dirty="0"/>
                    </a:p>
                  </a:txBody>
                  <a:tcPr/>
                </a:tc>
                <a:extLst>
                  <a:ext uri="{0D108BD9-81ED-4DB2-BD59-A6C34878D82A}">
                    <a16:rowId xmlns:a16="http://schemas.microsoft.com/office/drawing/2014/main" val="2552426277"/>
                  </a:ext>
                </a:extLst>
              </a:tr>
              <a:tr h="370840">
                <a:tc>
                  <a:txBody>
                    <a:bodyPr/>
                    <a:lstStyle/>
                    <a:p>
                      <a:r>
                        <a:rPr lang="es-ES" dirty="0" smtClean="0"/>
                        <a:t>+</a:t>
                      </a:r>
                      <a:endParaRPr lang="es-ES" dirty="0"/>
                    </a:p>
                  </a:txBody>
                  <a:tcPr/>
                </a:tc>
                <a:tc>
                  <a:txBody>
                    <a:bodyPr/>
                    <a:lstStyle/>
                    <a:p>
                      <a:r>
                        <a:rPr lang="es-ES" dirty="0" smtClean="0"/>
                        <a:t>Suma</a:t>
                      </a:r>
                      <a:endParaRPr lang="es-ES" dirty="0"/>
                    </a:p>
                  </a:txBody>
                  <a:tcPr/>
                </a:tc>
                <a:tc>
                  <a:txBody>
                    <a:bodyPr/>
                    <a:lstStyle/>
                    <a:p>
                      <a:r>
                        <a:rPr lang="es-ES" dirty="0" smtClean="0"/>
                        <a:t>5+3</a:t>
                      </a:r>
                      <a:endParaRPr lang="es-ES" dirty="0"/>
                    </a:p>
                  </a:txBody>
                  <a:tcPr/>
                </a:tc>
                <a:extLst>
                  <a:ext uri="{0D108BD9-81ED-4DB2-BD59-A6C34878D82A}">
                    <a16:rowId xmlns:a16="http://schemas.microsoft.com/office/drawing/2014/main" val="2168901891"/>
                  </a:ext>
                </a:extLst>
              </a:tr>
              <a:tr h="370840">
                <a:tc>
                  <a:txBody>
                    <a:bodyPr/>
                    <a:lstStyle/>
                    <a:p>
                      <a:r>
                        <a:rPr lang="es-ES" dirty="0" smtClean="0"/>
                        <a:t>-</a:t>
                      </a:r>
                      <a:endParaRPr lang="es-ES" dirty="0"/>
                    </a:p>
                  </a:txBody>
                  <a:tcPr/>
                </a:tc>
                <a:tc>
                  <a:txBody>
                    <a:bodyPr/>
                    <a:lstStyle/>
                    <a:p>
                      <a:r>
                        <a:rPr lang="es-ES" dirty="0" smtClean="0"/>
                        <a:t>Resta</a:t>
                      </a:r>
                      <a:endParaRPr lang="es-ES" dirty="0"/>
                    </a:p>
                  </a:txBody>
                  <a:tcPr/>
                </a:tc>
                <a:tc>
                  <a:txBody>
                    <a:bodyPr/>
                    <a:lstStyle/>
                    <a:p>
                      <a:r>
                        <a:rPr lang="es-ES" dirty="0" smtClean="0"/>
                        <a:t>5-3</a:t>
                      </a:r>
                      <a:endParaRPr lang="es-ES" dirty="0"/>
                    </a:p>
                  </a:txBody>
                  <a:tcPr/>
                </a:tc>
                <a:extLst>
                  <a:ext uri="{0D108BD9-81ED-4DB2-BD59-A6C34878D82A}">
                    <a16:rowId xmlns:a16="http://schemas.microsoft.com/office/drawing/2014/main" val="910394495"/>
                  </a:ext>
                </a:extLst>
              </a:tr>
              <a:tr h="370840">
                <a:tc>
                  <a:txBody>
                    <a:bodyPr/>
                    <a:lstStyle/>
                    <a:p>
                      <a:r>
                        <a:rPr lang="es-ES" dirty="0" smtClean="0"/>
                        <a:t>*</a:t>
                      </a:r>
                      <a:endParaRPr lang="es-ES" dirty="0"/>
                    </a:p>
                  </a:txBody>
                  <a:tcPr/>
                </a:tc>
                <a:tc>
                  <a:txBody>
                    <a:bodyPr/>
                    <a:lstStyle/>
                    <a:p>
                      <a:r>
                        <a:rPr lang="es-ES" dirty="0" smtClean="0"/>
                        <a:t>Multiplicación</a:t>
                      </a:r>
                      <a:endParaRPr lang="es-ES" dirty="0"/>
                    </a:p>
                  </a:txBody>
                  <a:tcPr/>
                </a:tc>
                <a:tc>
                  <a:txBody>
                    <a:bodyPr/>
                    <a:lstStyle/>
                    <a:p>
                      <a:r>
                        <a:rPr lang="es-ES" dirty="0" smtClean="0"/>
                        <a:t>5*3</a:t>
                      </a:r>
                      <a:endParaRPr lang="es-ES" dirty="0"/>
                    </a:p>
                  </a:txBody>
                  <a:tcPr/>
                </a:tc>
                <a:extLst>
                  <a:ext uri="{0D108BD9-81ED-4DB2-BD59-A6C34878D82A}">
                    <a16:rowId xmlns:a16="http://schemas.microsoft.com/office/drawing/2014/main" val="3389820359"/>
                  </a:ext>
                </a:extLst>
              </a:tr>
              <a:tr h="370840">
                <a:tc>
                  <a:txBody>
                    <a:bodyPr/>
                    <a:lstStyle/>
                    <a:p>
                      <a:r>
                        <a:rPr lang="es-ES" dirty="0" smtClean="0"/>
                        <a:t>/</a:t>
                      </a:r>
                      <a:endParaRPr lang="es-ES" dirty="0"/>
                    </a:p>
                  </a:txBody>
                  <a:tcPr/>
                </a:tc>
                <a:tc>
                  <a:txBody>
                    <a:bodyPr/>
                    <a:lstStyle/>
                    <a:p>
                      <a:r>
                        <a:rPr lang="es-ES" dirty="0" smtClean="0"/>
                        <a:t>División</a:t>
                      </a:r>
                      <a:endParaRPr lang="es-ES" dirty="0"/>
                    </a:p>
                  </a:txBody>
                  <a:tcPr/>
                </a:tc>
                <a:tc>
                  <a:txBody>
                    <a:bodyPr/>
                    <a:lstStyle/>
                    <a:p>
                      <a:r>
                        <a:rPr lang="es-ES" dirty="0" smtClean="0"/>
                        <a:t>5/3</a:t>
                      </a:r>
                      <a:endParaRPr lang="es-ES" dirty="0"/>
                    </a:p>
                  </a:txBody>
                  <a:tcPr/>
                </a:tc>
                <a:extLst>
                  <a:ext uri="{0D108BD9-81ED-4DB2-BD59-A6C34878D82A}">
                    <a16:rowId xmlns:a16="http://schemas.microsoft.com/office/drawing/2014/main" val="297444186"/>
                  </a:ext>
                </a:extLst>
              </a:tr>
              <a:tr h="370840">
                <a:tc>
                  <a:txBody>
                    <a:bodyPr/>
                    <a:lstStyle/>
                    <a:p>
                      <a:r>
                        <a:rPr lang="es-ES" dirty="0" smtClean="0"/>
                        <a:t>^</a:t>
                      </a:r>
                      <a:endParaRPr lang="es-ES" dirty="0"/>
                    </a:p>
                  </a:txBody>
                  <a:tcPr/>
                </a:tc>
                <a:tc>
                  <a:txBody>
                    <a:bodyPr/>
                    <a:lstStyle/>
                    <a:p>
                      <a:r>
                        <a:rPr lang="es-ES" dirty="0" smtClean="0"/>
                        <a:t>Potencia</a:t>
                      </a:r>
                      <a:endParaRPr lang="es-ES" dirty="0"/>
                    </a:p>
                  </a:txBody>
                  <a:tcPr/>
                </a:tc>
                <a:tc>
                  <a:txBody>
                    <a:bodyPr/>
                    <a:lstStyle/>
                    <a:p>
                      <a:r>
                        <a:rPr lang="es-ES" dirty="0" smtClean="0"/>
                        <a:t>5^3</a:t>
                      </a:r>
                      <a:endParaRPr lang="es-ES" dirty="0"/>
                    </a:p>
                  </a:txBody>
                  <a:tcPr/>
                </a:tc>
                <a:extLst>
                  <a:ext uri="{0D108BD9-81ED-4DB2-BD59-A6C34878D82A}">
                    <a16:rowId xmlns:a16="http://schemas.microsoft.com/office/drawing/2014/main" val="2391540741"/>
                  </a:ext>
                </a:extLst>
              </a:tr>
              <a:tr h="370840">
                <a:tc>
                  <a:txBody>
                    <a:bodyPr/>
                    <a:lstStyle/>
                    <a:p>
                      <a:r>
                        <a:rPr lang="es-ES" dirty="0" smtClean="0"/>
                        <a:t>%%</a:t>
                      </a:r>
                      <a:endParaRPr lang="es-ES" dirty="0"/>
                    </a:p>
                  </a:txBody>
                  <a:tcPr/>
                </a:tc>
                <a:tc>
                  <a:txBody>
                    <a:bodyPr/>
                    <a:lstStyle/>
                    <a:p>
                      <a:r>
                        <a:rPr lang="es-ES" dirty="0" smtClean="0"/>
                        <a:t>División entera</a:t>
                      </a:r>
                      <a:endParaRPr lang="es-ES" dirty="0"/>
                    </a:p>
                  </a:txBody>
                  <a:tcPr/>
                </a:tc>
                <a:tc>
                  <a:txBody>
                    <a:bodyPr/>
                    <a:lstStyle/>
                    <a:p>
                      <a:r>
                        <a:rPr lang="es-ES" dirty="0" smtClean="0"/>
                        <a:t>5%%3</a:t>
                      </a:r>
                      <a:endParaRPr lang="es-ES" dirty="0"/>
                    </a:p>
                  </a:txBody>
                  <a:tcPr/>
                </a:tc>
                <a:extLst>
                  <a:ext uri="{0D108BD9-81ED-4DB2-BD59-A6C34878D82A}">
                    <a16:rowId xmlns:a16="http://schemas.microsoft.com/office/drawing/2014/main" val="50813181"/>
                  </a:ext>
                </a:extLst>
              </a:tr>
            </a:tbl>
          </a:graphicData>
        </a:graphic>
      </p:graphicFrame>
    </p:spTree>
    <p:extLst>
      <p:ext uri="{BB962C8B-B14F-4D97-AF65-F5344CB8AC3E}">
        <p14:creationId xmlns:p14="http://schemas.microsoft.com/office/powerpoint/2010/main" val="2572927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3994</TotalTime>
  <Words>1166</Words>
  <Application>Microsoft Office PowerPoint</Application>
  <PresentationFormat>Panorámica</PresentationFormat>
  <Paragraphs>281</Paragraphs>
  <Slides>32</Slides>
  <Notes>30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32</vt:i4>
      </vt:variant>
    </vt:vector>
  </HeadingPairs>
  <TitlesOfParts>
    <vt:vector size="41" baseType="lpstr">
      <vt:lpstr>Arial</vt:lpstr>
      <vt:lpstr>Arial Rounded MT Bold</vt:lpstr>
      <vt:lpstr>Calibri</vt:lpstr>
      <vt:lpstr>Calibri Light</vt:lpstr>
      <vt:lpstr>Segoe UI</vt:lpstr>
      <vt:lpstr>Tahoma</vt:lpstr>
      <vt:lpstr>Times New Roman</vt:lpstr>
      <vt:lpstr>Wingdings</vt:lpstr>
      <vt:lpstr>Office gaia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Hezkuntza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aurkezpena</dc:title>
  <dc:creator>Ainhoa Zugadi Zulueta</dc:creator>
  <cp:lastModifiedBy>Ainhoa Zugadi Zulueta</cp:lastModifiedBy>
  <cp:revision>449</cp:revision>
  <dcterms:created xsi:type="dcterms:W3CDTF">2025-10-08T15:28:10Z</dcterms:created>
  <dcterms:modified xsi:type="dcterms:W3CDTF">2025-11-20T09:08:42Z</dcterms:modified>
</cp:coreProperties>
</file>