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25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4.xml" ContentType="application/vnd.openxmlformats-officedocument.presentationml.slid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12192000" cy="6858000"/>
  <p:notesSz cx="6858000" cy="12192000"/>
  <p:defaultTextStyle>
    <a:defPPr>
      <a:defRPr lang="es-ES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D417854A-3685-8455-1A00-D551E7F0B698}">
  <a:tblStyle styleId="{D417854A-3685-8455-1A00-D551E7F0B698}" styleName="Medium Style 2 - Accent 1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presProps" Target="presProps.xml" /><Relationship Id="rId29" Type="http://schemas.openxmlformats.org/officeDocument/2006/relationships/tableStyles" Target="tableStyles.xml" /><Relationship Id="rId30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1058" hidden="0"/>
          <p:cNvSpPr>
            <a:spLocks noChangeArrowheads="1" noGrp="1"/>
          </p:cNvSpPr>
          <p:nvPr isPhoto="0" userDrawn="1"/>
        </p:nvSpPr>
        <p:spPr bwMode="auto">
          <a:xfrm>
            <a:off x="8220990" y="1"/>
            <a:ext cx="3971005" cy="685746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3874" y="0"/>
                </a:moveTo>
                <a:lnTo>
                  <a:pt x="3874" y="19794"/>
                </a:lnTo>
                <a:lnTo>
                  <a:pt x="3874" y="19794"/>
                </a:lnTo>
                <a:cubicBezTo>
                  <a:pt x="3874" y="19794"/>
                  <a:pt x="3932" y="19794"/>
                  <a:pt x="3932" y="19794"/>
                </a:cubicBezTo>
                <a:lnTo>
                  <a:pt x="3932" y="19794"/>
                </a:lnTo>
                <a:cubicBezTo>
                  <a:pt x="1759" y="19794"/>
                  <a:pt x="0" y="20605"/>
                  <a:pt x="0" y="21600"/>
                </a:cubicBezTo>
                <a:lnTo>
                  <a:pt x="0" y="21600"/>
                </a:lnTo>
                <a:cubicBezTo>
                  <a:pt x="0" y="22594"/>
                  <a:pt x="1759" y="23405"/>
                  <a:pt x="3932" y="23405"/>
                </a:cubicBezTo>
                <a:lnTo>
                  <a:pt x="3932" y="23405"/>
                </a:lnTo>
                <a:cubicBezTo>
                  <a:pt x="3932" y="23405"/>
                  <a:pt x="3874" y="23405"/>
                  <a:pt x="3874" y="23405"/>
                </a:cubicBezTo>
                <a:lnTo>
                  <a:pt x="3874" y="43200"/>
                </a:lnTo>
                <a:lnTo>
                  <a:pt x="43200" y="43200"/>
                </a:lnTo>
                <a:lnTo>
                  <a:pt x="43200" y="0"/>
                </a:lnTo>
                <a:lnTo>
                  <a:pt x="3874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" name="Shape 1102" hidden="0"/>
          <p:cNvSpPr>
            <a:spLocks noChangeArrowheads="1" noGrp="1"/>
          </p:cNvSpPr>
          <p:nvPr isPhoto="0" userDrawn="1"/>
        </p:nvSpPr>
        <p:spPr bwMode="auto">
          <a:xfrm>
            <a:off x="8400255" y="3356809"/>
            <a:ext cx="190499" cy="14524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0"/>
                </a:moveTo>
                <a:lnTo>
                  <a:pt x="43200" y="43200"/>
                </a:lnTo>
                <a:lnTo>
                  <a:pt x="0" y="21623"/>
                </a:lnTo>
                <a:lnTo>
                  <a:pt x="43200" y="0"/>
                </a:lnTo>
              </a:path>
            </a:pathLst>
          </a:custGeom>
          <a:solidFill>
            <a:srgbClr val="FFFFFF"/>
          </a:solidFill>
          <a:ln w="9524" cap="rnd">
            <a:solidFill>
              <a:srgbClr val="000000"/>
            </a:solidFill>
            <a:bevel/>
            <a:headEnd/>
            <a:tailEnd/>
          </a:ln>
        </p:spPr>
      </p:sp>
      <p:sp>
        <p:nvSpPr>
          <p:cNvPr id="6" name="Text Placeholder 4" hidden="0"/>
          <p:cNvSpPr>
            <a:spLocks noGrp="1"/>
          </p:cNvSpPr>
          <p:nvPr isPhoto="0" userDrawn="0">
            <p:ph type="subTitle" idx="1" hasCustomPrompt="1"/>
          </p:nvPr>
        </p:nvSpPr>
        <p:spPr bwMode="auto">
          <a:xfrm>
            <a:off x="8881393" y="2597939"/>
            <a:ext cx="2974883" cy="166158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171450" indent="-171450" algn="l">
              <a:buFont typeface="Arial"/>
              <a:buChar char="•"/>
              <a:defRPr sz="20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7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23395" y="2569090"/>
            <a:ext cx="7383251" cy="165402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8" name="Дата 10" hidden="0"/>
          <p:cNvSpPr>
            <a:spLocks noGrp="1"/>
          </p:cNvSpPr>
          <p:nvPr isPhoto="0" userDrawn="0">
            <p:ph type="dt" sz="half" idx="15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9" name="Нижний колонтитул 11" hidden="0"/>
          <p:cNvSpPr>
            <a:spLocks noGrp="1"/>
          </p:cNvSpPr>
          <p:nvPr isPhoto="0" userDrawn="0">
            <p:ph type="ftr" sz="quarter" idx="16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Номер слайда 12" hidden="0"/>
          <p:cNvSpPr>
            <a:spLocks noGrp="1"/>
          </p:cNvSpPr>
          <p:nvPr isPhoto="0" userDrawn="0">
            <p:ph type="sldNum" sz="quarter" idx="17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тикальный заголовок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8839199" y="274642"/>
            <a:ext cx="2743200" cy="5835649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609599" y="274642"/>
            <a:ext cx="8026399" cy="5835649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963083" y="4406904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963083" y="2906717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815413" y="1595438"/>
            <a:ext cx="5178986" cy="45148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197599" y="1595438"/>
            <a:ext cx="5178986" cy="45148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  <p:sp>
        <p:nvSpPr>
          <p:cNvPr id="9" name="Заголовок 7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15413" y="1535113"/>
            <a:ext cx="5181103" cy="63976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815413" y="2174874"/>
            <a:ext cx="518110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Текст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6193377" y="1535113"/>
            <a:ext cx="5183210" cy="63976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Объект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6193377" y="2174874"/>
            <a:ext cx="518321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8" name="Дата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9" name="Нижний колонтитул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Номер слайда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  <p:sp>
        <p:nvSpPr>
          <p:cNvPr id="11" name="Заголовок 9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Дата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Дата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09610" y="273054"/>
            <a:ext cx="4011084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766732" y="273050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09610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15413" y="4800603"/>
            <a:ext cx="1056117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Рисунок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815413" y="612778"/>
            <a:ext cx="10561173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6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815413" y="5367337"/>
            <a:ext cx="1056117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hape 1100" hidden="0"/>
          <p:cNvSpPr>
            <a:spLocks noChangeArrowheads="1" noGrp="1"/>
          </p:cNvSpPr>
          <p:nvPr isPhoto="0" userDrawn="1"/>
        </p:nvSpPr>
        <p:spPr bwMode="auto">
          <a:xfrm>
            <a:off x="3669" y="270"/>
            <a:ext cx="12184661" cy="6857460"/>
          </a:xfrm>
          <a:custGeom>
            <a:avLst/>
            <a:gdLst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1239 w 43199"/>
              <a:gd name="connsiteY2" fmla="*/ 21600 h 43200"/>
              <a:gd name="connsiteX3" fmla="*/ 43199 w 43199"/>
              <a:gd name="connsiteY3" fmla="*/ 19794 h 43200"/>
              <a:gd name="connsiteX4" fmla="*/ 43199 w 43199"/>
              <a:gd name="connsiteY4" fmla="*/ 19794 h 43200"/>
              <a:gd name="connsiteX5" fmla="*/ 43174 w 43199"/>
              <a:gd name="connsiteY5" fmla="*/ 19794 h 43200"/>
              <a:gd name="connsiteX6" fmla="*/ 43174 w 43199"/>
              <a:gd name="connsiteY6" fmla="*/ 0 h 43200"/>
              <a:gd name="connsiteX7" fmla="*/ 0 w 43199"/>
              <a:gd name="connsiteY7" fmla="*/ 0 h 43200"/>
              <a:gd name="connsiteX8" fmla="*/ 0 w 43199"/>
              <a:gd name="connsiteY8" fmla="*/ 43200 h 43200"/>
              <a:gd name="connsiteX9" fmla="*/ 43174 w 43199"/>
              <a:gd name="connsiteY9" fmla="*/ 43200 h 43200"/>
              <a:gd name="connsiteX10" fmla="*/ 43174 w 43199"/>
              <a:gd name="connsiteY10" fmla="*/ 23405 h 43200"/>
              <a:gd name="connsiteX11" fmla="*/ 43174 w 43199"/>
              <a:gd name="connsiteY11" fmla="*/ 23405 h 43200"/>
              <a:gd name="connsiteX12" fmla="*/ 43199 w 43199"/>
              <a:gd name="connsiteY12" fmla="*/ 23405 h 43200"/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11" fmla="*/ 43199 w 43199"/>
              <a:gd name="connsiteY11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9" fmla="*/ 43174 w 43199"/>
              <a:gd name="connsiteY9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74 w 43199"/>
              <a:gd name="connsiteY3" fmla="*/ 0 h 43200"/>
              <a:gd name="connsiteX4" fmla="*/ 0 w 43199"/>
              <a:gd name="connsiteY4" fmla="*/ 0 h 43200"/>
              <a:gd name="connsiteX5" fmla="*/ 0 w 43199"/>
              <a:gd name="connsiteY5" fmla="*/ 43200 h 43200"/>
              <a:gd name="connsiteX6" fmla="*/ 43174 w 43199"/>
              <a:gd name="connsiteY6" fmla="*/ 43200 h 43200"/>
              <a:gd name="connsiteX0" fmla="*/ 43174 w 46380"/>
              <a:gd name="connsiteY0" fmla="*/ 43200 h 43200"/>
              <a:gd name="connsiteX1" fmla="*/ 43199 w 46380"/>
              <a:gd name="connsiteY1" fmla="*/ 19794 h 43200"/>
              <a:gd name="connsiteX2" fmla="*/ 43174 w 46380"/>
              <a:gd name="connsiteY2" fmla="*/ 0 h 43200"/>
              <a:gd name="connsiteX3" fmla="*/ 0 w 46380"/>
              <a:gd name="connsiteY3" fmla="*/ 0 h 43200"/>
              <a:gd name="connsiteX4" fmla="*/ 0 w 46380"/>
              <a:gd name="connsiteY4" fmla="*/ 43200 h 43200"/>
              <a:gd name="connsiteX5" fmla="*/ 43174 w 46380"/>
              <a:gd name="connsiteY5" fmla="*/ 43200 h 43200"/>
              <a:gd name="connsiteX0" fmla="*/ 43174 w 43199"/>
              <a:gd name="connsiteY0" fmla="*/ 43200 h 43200"/>
              <a:gd name="connsiteX1" fmla="*/ 43199 w 43199"/>
              <a:gd name="connsiteY1" fmla="*/ 19794 h 43200"/>
              <a:gd name="connsiteX2" fmla="*/ 43174 w 43199"/>
              <a:gd name="connsiteY2" fmla="*/ 0 h 43200"/>
              <a:gd name="connsiteX3" fmla="*/ 0 w 43199"/>
              <a:gd name="connsiteY3" fmla="*/ 0 h 43200"/>
              <a:gd name="connsiteX4" fmla="*/ 0 w 43199"/>
              <a:gd name="connsiteY4" fmla="*/ 43200 h 43200"/>
              <a:gd name="connsiteX5" fmla="*/ 43174 w 43199"/>
              <a:gd name="connsiteY5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4" h="43200" fill="norm" stroke="0" extrusionOk="0">
                <a:moveTo>
                  <a:pt x="43174" y="43200"/>
                </a:moveTo>
                <a:lnTo>
                  <a:pt x="43174" y="0"/>
                </a:lnTo>
                <a:lnTo>
                  <a:pt x="0" y="0"/>
                </a:lnTo>
                <a:lnTo>
                  <a:pt x="0" y="43200"/>
                </a:lnTo>
                <a:lnTo>
                  <a:pt x="43174" y="432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" name="Shape 1103" hidden="0"/>
          <p:cNvSpPr>
            <a:spLocks noChangeArrowheads="1" noGrp="1"/>
          </p:cNvSpPr>
          <p:nvPr isPhoto="0" userDrawn="1"/>
        </p:nvSpPr>
        <p:spPr bwMode="auto">
          <a:xfrm>
            <a:off x="183165" y="101751"/>
            <a:ext cx="7789614" cy="585789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9"/>
                  <a:pt x="33448" y="43199"/>
                  <a:pt x="21600" y="43199"/>
                </a:cubicBezTo>
                <a:lnTo>
                  <a:pt x="21600" y="43199"/>
                </a:lnTo>
                <a:cubicBezTo>
                  <a:pt x="9749" y="43199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600" y="0"/>
                </a:cubicBezTo>
                <a:lnTo>
                  <a:pt x="21600" y="0"/>
                </a:lnTo>
                <a:cubicBezTo>
                  <a:pt x="33448" y="0"/>
                  <a:pt x="43199" y="9750"/>
                  <a:pt x="43199" y="21599"/>
                </a:cubicBezTo>
              </a:path>
            </a:pathLst>
          </a:custGeom>
          <a:solidFill>
            <a:srgbClr val="FFFFFF">
              <a:alpha val="156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6" name="Shape 1104" hidden="0"/>
          <p:cNvSpPr>
            <a:spLocks noChangeArrowheads="1" noGrp="1"/>
          </p:cNvSpPr>
          <p:nvPr isPhoto="0" userDrawn="1"/>
        </p:nvSpPr>
        <p:spPr bwMode="auto">
          <a:xfrm>
            <a:off x="244971" y="130323"/>
            <a:ext cx="7610403" cy="572343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313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" name="Shape 1105" hidden="0"/>
          <p:cNvSpPr>
            <a:spLocks noChangeArrowheads="1" noGrp="1"/>
          </p:cNvSpPr>
          <p:nvPr isPhoto="0" userDrawn="1"/>
        </p:nvSpPr>
        <p:spPr bwMode="auto">
          <a:xfrm>
            <a:off x="306493" y="159054"/>
            <a:ext cx="7431757" cy="558883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50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50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106" hidden="0"/>
          <p:cNvSpPr>
            <a:spLocks noChangeArrowheads="1" noGrp="1"/>
          </p:cNvSpPr>
          <p:nvPr isPhoto="0" userDrawn="1"/>
        </p:nvSpPr>
        <p:spPr bwMode="auto">
          <a:xfrm>
            <a:off x="368021" y="187787"/>
            <a:ext cx="7252827" cy="545437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7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7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627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" name="Shape 1107" hidden="0"/>
          <p:cNvSpPr>
            <a:spLocks noChangeArrowheads="1" noGrp="1"/>
          </p:cNvSpPr>
          <p:nvPr isPhoto="0" userDrawn="1"/>
        </p:nvSpPr>
        <p:spPr bwMode="auto">
          <a:xfrm>
            <a:off x="429541" y="216360"/>
            <a:ext cx="7074181" cy="531992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8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51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51"/>
                  <a:pt x="9751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" name="Shape 1108" hidden="0"/>
          <p:cNvSpPr>
            <a:spLocks noChangeArrowheads="1" noGrp="1"/>
          </p:cNvSpPr>
          <p:nvPr isPhoto="0" userDrawn="1"/>
        </p:nvSpPr>
        <p:spPr bwMode="auto">
          <a:xfrm>
            <a:off x="491347" y="245090"/>
            <a:ext cx="6894970" cy="518531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941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" name="Shape 1109" hidden="0"/>
          <p:cNvSpPr>
            <a:spLocks noChangeArrowheads="1" noGrp="1"/>
          </p:cNvSpPr>
          <p:nvPr isPhoto="0" userDrawn="1"/>
        </p:nvSpPr>
        <p:spPr bwMode="auto">
          <a:xfrm>
            <a:off x="552877" y="273821"/>
            <a:ext cx="6716041" cy="505071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49" y="43199"/>
                  <a:pt x="21600" y="43199"/>
                </a:cubicBezTo>
                <a:lnTo>
                  <a:pt x="21600" y="43199"/>
                </a:lnTo>
                <a:cubicBezTo>
                  <a:pt x="9750" y="43199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8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8"/>
                  <a:pt x="43200" y="21600"/>
                </a:cubicBezTo>
              </a:path>
            </a:pathLst>
          </a:custGeom>
          <a:solidFill>
            <a:srgbClr val="FFFFFF">
              <a:alpha val="1098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" name="Shape 1110" hidden="0"/>
          <p:cNvSpPr>
            <a:spLocks noChangeArrowheads="1" noGrp="1"/>
          </p:cNvSpPr>
          <p:nvPr isPhoto="0" userDrawn="1"/>
        </p:nvSpPr>
        <p:spPr bwMode="auto">
          <a:xfrm>
            <a:off x="614397" y="302395"/>
            <a:ext cx="6537394" cy="491625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199" y="9751"/>
                  <a:pt x="43199" y="21600"/>
                </a:cubicBezTo>
              </a:path>
            </a:pathLst>
          </a:custGeom>
          <a:solidFill>
            <a:srgbClr val="FFFFFF">
              <a:alpha val="1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" name="Shape 1111" hidden="0"/>
          <p:cNvSpPr>
            <a:spLocks noChangeArrowheads="1" noGrp="1"/>
          </p:cNvSpPr>
          <p:nvPr isPhoto="0" userDrawn="1"/>
        </p:nvSpPr>
        <p:spPr bwMode="auto">
          <a:xfrm>
            <a:off x="676203" y="331128"/>
            <a:ext cx="6358183" cy="478165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199"/>
                  <a:pt x="21598" y="43199"/>
                </a:cubicBezTo>
                <a:lnTo>
                  <a:pt x="21598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8" y="0"/>
                </a:cubicBezTo>
                <a:lnTo>
                  <a:pt x="21598" y="0"/>
                </a:lnTo>
                <a:cubicBezTo>
                  <a:pt x="33449" y="0"/>
                  <a:pt x="43199" y="9750"/>
                  <a:pt x="43199" y="21600"/>
                </a:cubicBezTo>
              </a:path>
            </a:pathLst>
          </a:custGeom>
          <a:solidFill>
            <a:srgbClr val="FFFFFF">
              <a:alpha val="1411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4" name="Shape 1112" hidden="0"/>
          <p:cNvSpPr>
            <a:spLocks noChangeArrowheads="1" noGrp="1"/>
          </p:cNvSpPr>
          <p:nvPr isPhoto="0" userDrawn="1"/>
        </p:nvSpPr>
        <p:spPr bwMode="auto">
          <a:xfrm>
            <a:off x="737731" y="359857"/>
            <a:ext cx="6179254" cy="464703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199"/>
                  <a:pt x="21599" y="43199"/>
                </a:cubicBezTo>
                <a:lnTo>
                  <a:pt x="21599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15686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5" name="Shape 1113" hidden="0"/>
          <p:cNvSpPr>
            <a:spLocks noChangeArrowheads="1" noGrp="1"/>
          </p:cNvSpPr>
          <p:nvPr isPhoto="0" userDrawn="1"/>
        </p:nvSpPr>
        <p:spPr bwMode="auto">
          <a:xfrm>
            <a:off x="799253" y="388590"/>
            <a:ext cx="6000607" cy="451243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1764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" name="Shape 1114" hidden="0"/>
          <p:cNvSpPr>
            <a:spLocks noChangeArrowheads="1" noGrp="1"/>
          </p:cNvSpPr>
          <p:nvPr isPhoto="0" userDrawn="1"/>
        </p:nvSpPr>
        <p:spPr bwMode="auto">
          <a:xfrm>
            <a:off x="860777" y="417163"/>
            <a:ext cx="5821679" cy="437797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1921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7" name="Shape 1115" hidden="0"/>
          <p:cNvSpPr>
            <a:spLocks noChangeArrowheads="1" noGrp="1"/>
          </p:cNvSpPr>
          <p:nvPr isPhoto="0" userDrawn="1"/>
        </p:nvSpPr>
        <p:spPr bwMode="auto">
          <a:xfrm>
            <a:off x="922587" y="445894"/>
            <a:ext cx="5642750" cy="424352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48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8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0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8" name="Shape 1116" hidden="0"/>
          <p:cNvSpPr>
            <a:spLocks noChangeArrowheads="1" noGrp="1"/>
          </p:cNvSpPr>
          <p:nvPr isPhoto="0" userDrawn="1"/>
        </p:nvSpPr>
        <p:spPr bwMode="auto">
          <a:xfrm>
            <a:off x="984107" y="474624"/>
            <a:ext cx="5463821" cy="410891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8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199" y="9749"/>
                  <a:pt x="43199" y="21599"/>
                </a:cubicBezTo>
              </a:path>
            </a:pathLst>
          </a:custGeom>
          <a:solidFill>
            <a:srgbClr val="FFFFFF">
              <a:alpha val="2235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9" name="Shape 1117" hidden="0"/>
          <p:cNvSpPr>
            <a:spLocks noChangeArrowheads="1" noGrp="1"/>
          </p:cNvSpPr>
          <p:nvPr isPhoto="0" userDrawn="1"/>
        </p:nvSpPr>
        <p:spPr bwMode="auto">
          <a:xfrm>
            <a:off x="1045632" y="503197"/>
            <a:ext cx="5284893" cy="397446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50" y="43200"/>
                  <a:pt x="21599" y="43200"/>
                </a:cubicBezTo>
                <a:lnTo>
                  <a:pt x="21599" y="43200"/>
                </a:lnTo>
                <a:cubicBezTo>
                  <a:pt x="9751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51" y="0"/>
                  <a:pt x="21599" y="0"/>
                </a:cubicBezTo>
                <a:lnTo>
                  <a:pt x="21599" y="0"/>
                </a:lnTo>
                <a:cubicBezTo>
                  <a:pt x="33450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392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0" name="Shape 1118" hidden="0"/>
          <p:cNvSpPr>
            <a:spLocks noChangeArrowheads="1" noGrp="1"/>
          </p:cNvSpPr>
          <p:nvPr isPhoto="0" userDrawn="1"/>
        </p:nvSpPr>
        <p:spPr bwMode="auto">
          <a:xfrm>
            <a:off x="1107443" y="531930"/>
            <a:ext cx="5105963" cy="383985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2549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1" name="Shape 1119" hidden="0"/>
          <p:cNvSpPr>
            <a:spLocks noChangeArrowheads="1" noGrp="1"/>
          </p:cNvSpPr>
          <p:nvPr isPhoto="0" userDrawn="1"/>
        </p:nvSpPr>
        <p:spPr bwMode="auto">
          <a:xfrm>
            <a:off x="1168963" y="560659"/>
            <a:ext cx="4927034" cy="370525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9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600"/>
                </a:cubicBezTo>
              </a:path>
            </a:pathLst>
          </a:custGeom>
          <a:solidFill>
            <a:srgbClr val="FFFFFF">
              <a:alpha val="2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2" name="Shape 1120" hidden="0"/>
          <p:cNvSpPr>
            <a:spLocks noChangeArrowheads="1" noGrp="1"/>
          </p:cNvSpPr>
          <p:nvPr isPhoto="0" userDrawn="1"/>
        </p:nvSpPr>
        <p:spPr bwMode="auto">
          <a:xfrm>
            <a:off x="2023254" y="5083093"/>
            <a:ext cx="1181945" cy="88892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34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33"/>
                  <a:pt x="33534" y="43200"/>
                  <a:pt x="21600" y="43200"/>
                </a:cubicBezTo>
                <a:lnTo>
                  <a:pt x="21600" y="43200"/>
                </a:lnTo>
                <a:cubicBezTo>
                  <a:pt x="9665" y="43200"/>
                  <a:pt x="0" y="33533"/>
                  <a:pt x="0" y="21599"/>
                </a:cubicBezTo>
                <a:lnTo>
                  <a:pt x="0" y="21599"/>
                </a:lnTo>
                <a:cubicBezTo>
                  <a:pt x="0" y="9673"/>
                  <a:pt x="9665" y="0"/>
                  <a:pt x="21600" y="0"/>
                </a:cubicBezTo>
                <a:close/>
              </a:path>
            </a:pathLst>
          </a:custGeom>
          <a:solidFill>
            <a:srgbClr val="FFFFFF">
              <a:alpha val="1176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3" name="Shape 1121" hidden="0"/>
          <p:cNvSpPr>
            <a:spLocks noChangeArrowheads="1" noGrp="1"/>
          </p:cNvSpPr>
          <p:nvPr isPhoto="0" userDrawn="1"/>
        </p:nvSpPr>
        <p:spPr bwMode="auto">
          <a:xfrm>
            <a:off x="2851007" y="4515765"/>
            <a:ext cx="1869157" cy="140562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6" y="0"/>
                </a:moveTo>
                <a:lnTo>
                  <a:pt x="21596" y="0"/>
                </a:lnTo>
                <a:cubicBezTo>
                  <a:pt x="33526" y="0"/>
                  <a:pt x="43200" y="9669"/>
                  <a:pt x="43200" y="21601"/>
                </a:cubicBezTo>
                <a:lnTo>
                  <a:pt x="43200" y="21601"/>
                </a:lnTo>
                <a:cubicBezTo>
                  <a:pt x="43200" y="33530"/>
                  <a:pt x="33526" y="43200"/>
                  <a:pt x="21596" y="43200"/>
                </a:cubicBezTo>
                <a:lnTo>
                  <a:pt x="21596" y="43200"/>
                </a:lnTo>
                <a:cubicBezTo>
                  <a:pt x="9673" y="43200"/>
                  <a:pt x="0" y="33530"/>
                  <a:pt x="0" y="21601"/>
                </a:cubicBezTo>
                <a:lnTo>
                  <a:pt x="0" y="21601"/>
                </a:lnTo>
                <a:cubicBezTo>
                  <a:pt x="0" y="9669"/>
                  <a:pt x="9673" y="0"/>
                  <a:pt x="21596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4" name="Shape 1124" hidden="0"/>
          <p:cNvSpPr>
            <a:spLocks noChangeArrowheads="1" noGrp="1"/>
          </p:cNvSpPr>
          <p:nvPr isPhoto="0" userDrawn="1"/>
        </p:nvSpPr>
        <p:spPr bwMode="auto">
          <a:xfrm>
            <a:off x="3037839" y="4457826"/>
            <a:ext cx="835941" cy="62875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30" y="0"/>
                  <a:pt x="43200" y="9672"/>
                  <a:pt x="43200" y="21604"/>
                </a:cubicBezTo>
                <a:lnTo>
                  <a:pt x="43200" y="21604"/>
                </a:lnTo>
                <a:cubicBezTo>
                  <a:pt x="43200" y="33525"/>
                  <a:pt x="33530" y="43200"/>
                  <a:pt x="21600" y="43200"/>
                </a:cubicBezTo>
                <a:lnTo>
                  <a:pt x="21600" y="43200"/>
                </a:lnTo>
                <a:cubicBezTo>
                  <a:pt x="9669" y="43200"/>
                  <a:pt x="0" y="33525"/>
                  <a:pt x="0" y="21604"/>
                </a:cubicBezTo>
                <a:lnTo>
                  <a:pt x="0" y="21604"/>
                </a:lnTo>
                <a:cubicBezTo>
                  <a:pt x="0" y="9672"/>
                  <a:pt x="9669" y="0"/>
                  <a:pt x="21600" y="0"/>
                </a:cubicBezTo>
                <a:close/>
              </a:path>
            </a:pathLst>
          </a:custGeom>
          <a:solidFill>
            <a:srgbClr val="FFFFFF">
              <a:alpha val="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5" name="Shape 1125" hidden="0"/>
          <p:cNvSpPr>
            <a:spLocks noChangeArrowheads="1" noGrp="1"/>
          </p:cNvSpPr>
          <p:nvPr isPhoto="0" userDrawn="1"/>
        </p:nvSpPr>
        <p:spPr bwMode="auto">
          <a:xfrm>
            <a:off x="1015999" y="4613071"/>
            <a:ext cx="685800" cy="51557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0"/>
                </a:moveTo>
                <a:lnTo>
                  <a:pt x="21599" y="0"/>
                </a:lnTo>
                <a:cubicBezTo>
                  <a:pt x="33527" y="0"/>
                  <a:pt x="43200" y="9668"/>
                  <a:pt x="43200" y="21599"/>
                </a:cubicBezTo>
                <a:lnTo>
                  <a:pt x="43200" y="21599"/>
                </a:lnTo>
                <a:cubicBezTo>
                  <a:pt x="43200" y="33530"/>
                  <a:pt x="33527" y="43200"/>
                  <a:pt x="21599" y="43200"/>
                </a:cubicBezTo>
                <a:lnTo>
                  <a:pt x="21599" y="43200"/>
                </a:lnTo>
                <a:cubicBezTo>
                  <a:pt x="9671" y="43200"/>
                  <a:pt x="0" y="33530"/>
                  <a:pt x="0" y="21599"/>
                </a:cubicBezTo>
                <a:lnTo>
                  <a:pt x="0" y="21599"/>
                </a:lnTo>
                <a:cubicBezTo>
                  <a:pt x="0" y="9668"/>
                  <a:pt x="9671" y="0"/>
                  <a:pt x="21599" y="0"/>
                </a:cubicBezTo>
                <a:close/>
              </a:path>
            </a:pathLst>
          </a:custGeom>
          <a:solidFill>
            <a:srgbClr val="FFFFFF">
              <a:alpha val="4509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6" name="Shape 1138" hidden="0"/>
          <p:cNvSpPr>
            <a:spLocks noChangeArrowheads="1" noGrp="1"/>
          </p:cNvSpPr>
          <p:nvPr isPhoto="0" userDrawn="1"/>
        </p:nvSpPr>
        <p:spPr bwMode="auto">
          <a:xfrm>
            <a:off x="2311403" y="4372901"/>
            <a:ext cx="796430" cy="59891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5"/>
                  <a:pt x="43200" y="21594"/>
                </a:cubicBezTo>
                <a:lnTo>
                  <a:pt x="43200" y="21594"/>
                </a:lnTo>
                <a:cubicBezTo>
                  <a:pt x="43200" y="33524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24"/>
                  <a:pt x="0" y="21594"/>
                </a:cubicBezTo>
                <a:lnTo>
                  <a:pt x="0" y="21594"/>
                </a:lnTo>
                <a:cubicBezTo>
                  <a:pt x="0" y="9675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7" name="Shape 1139" hidden="0"/>
          <p:cNvSpPr>
            <a:spLocks noChangeArrowheads="1" noGrp="1"/>
          </p:cNvSpPr>
          <p:nvPr isPhoto="0" userDrawn="1"/>
        </p:nvSpPr>
        <p:spPr bwMode="auto">
          <a:xfrm>
            <a:off x="1648462" y="4729109"/>
            <a:ext cx="755507" cy="56812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8" y="0"/>
                </a:moveTo>
                <a:lnTo>
                  <a:pt x="21608" y="0"/>
                </a:lnTo>
                <a:cubicBezTo>
                  <a:pt x="33533" y="0"/>
                  <a:pt x="43200" y="9668"/>
                  <a:pt x="43200" y="21593"/>
                </a:cubicBezTo>
                <a:lnTo>
                  <a:pt x="43200" y="21593"/>
                </a:lnTo>
                <a:cubicBezTo>
                  <a:pt x="43200" y="33519"/>
                  <a:pt x="33533" y="43200"/>
                  <a:pt x="21608" y="43200"/>
                </a:cubicBezTo>
                <a:lnTo>
                  <a:pt x="21608" y="43200"/>
                </a:lnTo>
                <a:cubicBezTo>
                  <a:pt x="9682" y="43200"/>
                  <a:pt x="0" y="33519"/>
                  <a:pt x="0" y="21593"/>
                </a:cubicBezTo>
                <a:lnTo>
                  <a:pt x="0" y="21593"/>
                </a:lnTo>
                <a:cubicBezTo>
                  <a:pt x="0" y="9668"/>
                  <a:pt x="9682" y="0"/>
                  <a:pt x="21608" y="0"/>
                </a:cubicBezTo>
                <a:close/>
              </a:path>
            </a:pathLst>
          </a:custGeom>
          <a:solidFill>
            <a:srgbClr val="FFFFFF">
              <a:alpha val="2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8" name="Shape 1140" hidden="0"/>
          <p:cNvSpPr>
            <a:spLocks noChangeArrowheads="1" noGrp="1"/>
          </p:cNvSpPr>
          <p:nvPr isPhoto="0" userDrawn="1"/>
        </p:nvSpPr>
        <p:spPr bwMode="auto">
          <a:xfrm>
            <a:off x="1506501" y="5387076"/>
            <a:ext cx="753250" cy="566374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7" y="0"/>
                </a:moveTo>
                <a:lnTo>
                  <a:pt x="21607" y="0"/>
                </a:lnTo>
                <a:cubicBezTo>
                  <a:pt x="33536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26"/>
                  <a:pt x="33536" y="43200"/>
                  <a:pt x="21607" y="43200"/>
                </a:cubicBezTo>
                <a:lnTo>
                  <a:pt x="21607" y="43200"/>
                </a:lnTo>
                <a:cubicBezTo>
                  <a:pt x="9679" y="43200"/>
                  <a:pt x="0" y="33526"/>
                  <a:pt x="0" y="21599"/>
                </a:cubicBezTo>
                <a:lnTo>
                  <a:pt x="0" y="21599"/>
                </a:lnTo>
                <a:cubicBezTo>
                  <a:pt x="0" y="9673"/>
                  <a:pt x="9679" y="0"/>
                  <a:pt x="21607" y="0"/>
                </a:cubicBezTo>
                <a:close/>
              </a:path>
            </a:pathLst>
          </a:custGeom>
          <a:solidFill>
            <a:srgbClr val="FFFFFF">
              <a:alpha val="3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9" name="Shape 1141" hidden="0"/>
          <p:cNvSpPr>
            <a:spLocks noChangeArrowheads="1" noGrp="1"/>
          </p:cNvSpPr>
          <p:nvPr isPhoto="0" userDrawn="1"/>
        </p:nvSpPr>
        <p:spPr bwMode="auto">
          <a:xfrm>
            <a:off x="2370101" y="5855034"/>
            <a:ext cx="893513" cy="67193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4"/>
                  <a:pt x="43200" y="21605"/>
                </a:cubicBezTo>
                <a:lnTo>
                  <a:pt x="43200" y="21605"/>
                </a:lnTo>
                <a:cubicBezTo>
                  <a:pt x="43200" y="33535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35"/>
                  <a:pt x="0" y="21605"/>
                </a:cubicBezTo>
                <a:lnTo>
                  <a:pt x="0" y="21605"/>
                </a:lnTo>
                <a:cubicBezTo>
                  <a:pt x="0" y="9674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0" name="Shape 1142" hidden="0"/>
          <p:cNvSpPr>
            <a:spLocks noChangeArrowheads="1" noGrp="1"/>
          </p:cNvSpPr>
          <p:nvPr isPhoto="0" userDrawn="1"/>
        </p:nvSpPr>
        <p:spPr bwMode="auto">
          <a:xfrm>
            <a:off x="2241977" y="6244482"/>
            <a:ext cx="688339" cy="51780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1" y="0"/>
                </a:moveTo>
                <a:lnTo>
                  <a:pt x="21591" y="0"/>
                </a:lnTo>
                <a:cubicBezTo>
                  <a:pt x="33528" y="0"/>
                  <a:pt x="43198" y="9667"/>
                  <a:pt x="43198" y="21600"/>
                </a:cubicBezTo>
                <a:lnTo>
                  <a:pt x="43198" y="21600"/>
                </a:lnTo>
                <a:cubicBezTo>
                  <a:pt x="43198" y="33519"/>
                  <a:pt x="33528" y="43200"/>
                  <a:pt x="21591" y="43200"/>
                </a:cubicBezTo>
                <a:lnTo>
                  <a:pt x="21591" y="43200"/>
                </a:lnTo>
                <a:cubicBezTo>
                  <a:pt x="9670" y="43200"/>
                  <a:pt x="0" y="33519"/>
                  <a:pt x="0" y="21600"/>
                </a:cubicBezTo>
                <a:lnTo>
                  <a:pt x="0" y="21600"/>
                </a:lnTo>
                <a:cubicBezTo>
                  <a:pt x="0" y="9667"/>
                  <a:pt x="9670" y="0"/>
                  <a:pt x="21591" y="0"/>
                </a:cubicBezTo>
                <a:close/>
              </a:path>
            </a:pathLst>
          </a:custGeom>
          <a:solidFill>
            <a:srgbClr val="FFFFFF">
              <a:alpha val="3097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1" name="Shape 1143" hidden="0"/>
          <p:cNvSpPr>
            <a:spLocks noChangeArrowheads="1" noGrp="1"/>
          </p:cNvSpPr>
          <p:nvPr isPhoto="0" userDrawn="1"/>
        </p:nvSpPr>
        <p:spPr bwMode="auto">
          <a:xfrm>
            <a:off x="3596920" y="5964721"/>
            <a:ext cx="726439" cy="54621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0"/>
                </a:moveTo>
                <a:lnTo>
                  <a:pt x="21599" y="0"/>
                </a:lnTo>
                <a:cubicBezTo>
                  <a:pt x="33531" y="0"/>
                  <a:pt x="43200" y="9666"/>
                  <a:pt x="43200" y="21605"/>
                </a:cubicBezTo>
                <a:lnTo>
                  <a:pt x="43200" y="21605"/>
                </a:lnTo>
                <a:cubicBezTo>
                  <a:pt x="43200" y="33533"/>
                  <a:pt x="33531" y="43200"/>
                  <a:pt x="21599" y="43200"/>
                </a:cubicBezTo>
                <a:lnTo>
                  <a:pt x="21599" y="43200"/>
                </a:lnTo>
                <a:cubicBezTo>
                  <a:pt x="9666" y="43200"/>
                  <a:pt x="0" y="33533"/>
                  <a:pt x="0" y="21605"/>
                </a:cubicBezTo>
                <a:lnTo>
                  <a:pt x="0" y="21605"/>
                </a:lnTo>
                <a:cubicBezTo>
                  <a:pt x="0" y="9666"/>
                  <a:pt x="9666" y="0"/>
                  <a:pt x="21599" y="0"/>
                </a:cubicBezTo>
                <a:close/>
              </a:path>
            </a:pathLst>
          </a:custGeom>
          <a:solidFill>
            <a:srgbClr val="FFFFFF">
              <a:alpha val="6745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2" name="Shape 1144" hidden="0"/>
          <p:cNvSpPr>
            <a:spLocks noChangeArrowheads="1" noGrp="1"/>
          </p:cNvSpPr>
          <p:nvPr isPhoto="0" userDrawn="1"/>
        </p:nvSpPr>
        <p:spPr bwMode="auto">
          <a:xfrm>
            <a:off x="3037843" y="5578669"/>
            <a:ext cx="977899" cy="73527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6" y="0"/>
                </a:moveTo>
                <a:lnTo>
                  <a:pt x="21606" y="0"/>
                </a:lnTo>
                <a:cubicBezTo>
                  <a:pt x="33524" y="0"/>
                  <a:pt x="43200" y="9671"/>
                  <a:pt x="43200" y="21599"/>
                </a:cubicBezTo>
                <a:lnTo>
                  <a:pt x="43200" y="21599"/>
                </a:lnTo>
                <a:cubicBezTo>
                  <a:pt x="43200" y="33528"/>
                  <a:pt x="33524" y="43200"/>
                  <a:pt x="21606" y="43200"/>
                </a:cubicBezTo>
                <a:lnTo>
                  <a:pt x="21606" y="43200"/>
                </a:lnTo>
                <a:cubicBezTo>
                  <a:pt x="9674" y="43200"/>
                  <a:pt x="0" y="33528"/>
                  <a:pt x="0" y="21599"/>
                </a:cubicBezTo>
                <a:lnTo>
                  <a:pt x="0" y="21599"/>
                </a:lnTo>
                <a:cubicBezTo>
                  <a:pt x="0" y="9671"/>
                  <a:pt x="9674" y="0"/>
                  <a:pt x="21606" y="0"/>
                </a:cubicBezTo>
                <a:close/>
              </a:path>
            </a:pathLst>
          </a:custGeom>
          <a:solidFill>
            <a:srgbClr val="FFFFFF">
              <a:alpha val="3137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3" name="Shape 1147" hidden="0"/>
          <p:cNvSpPr>
            <a:spLocks noChangeArrowheads="1" noGrp="1"/>
          </p:cNvSpPr>
          <p:nvPr isPhoto="0" userDrawn="1"/>
        </p:nvSpPr>
        <p:spPr bwMode="auto">
          <a:xfrm>
            <a:off x="2609712" y="36827"/>
            <a:ext cx="752403" cy="56589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41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41" y="43200"/>
                  <a:pt x="21600" y="43200"/>
                </a:cubicBezTo>
                <a:lnTo>
                  <a:pt x="21600" y="43200"/>
                </a:lnTo>
                <a:cubicBezTo>
                  <a:pt x="9673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3" y="0"/>
                  <a:pt x="21600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4" name="Shape 1148" hidden="0"/>
          <p:cNvSpPr>
            <a:spLocks noChangeArrowheads="1" noGrp="1"/>
          </p:cNvSpPr>
          <p:nvPr isPhoto="0" userDrawn="1"/>
        </p:nvSpPr>
        <p:spPr bwMode="auto">
          <a:xfrm>
            <a:off x="2272174" y="35715"/>
            <a:ext cx="748734" cy="56304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8" y="0"/>
                </a:moveTo>
                <a:lnTo>
                  <a:pt x="21608" y="0"/>
                </a:lnTo>
                <a:cubicBezTo>
                  <a:pt x="33527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27" y="43200"/>
                  <a:pt x="21608" y="43200"/>
                </a:cubicBezTo>
                <a:lnTo>
                  <a:pt x="21608" y="43200"/>
                </a:lnTo>
                <a:cubicBezTo>
                  <a:pt x="9672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2" y="0"/>
                  <a:pt x="21608" y="0"/>
                </a:cubicBezTo>
                <a:close/>
              </a:path>
            </a:pathLst>
          </a:custGeom>
          <a:solidFill>
            <a:srgbClr val="FFFFFF">
              <a:alpha val="1647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5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799253" y="1600203"/>
            <a:ext cx="10577333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36" name="Дата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815413" y="6356353"/>
            <a:ext cx="2844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37" name="Нижний колонтитул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4165599" y="6356353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787829" y="274638"/>
            <a:ext cx="1058875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9" name="Номер слайда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8592277" y="6356353"/>
            <a:ext cx="2784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 b="1">
          <a:solidFill>
            <a:schemeClr val="accent6">
              <a:lumMod val="50000"/>
            </a:schemeClr>
          </a:solidFill>
          <a:latin typeface="+mj-lt"/>
          <a:ea typeface="+mj-ea"/>
          <a:cs typeface="Arial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ogle.com/search?q=video+sobre+el+proceso+de+comunicacion&amp;rlz=1C1GCEB_enES1127ES1127&amp;oq=video+sobre+el+proceso+de+comunicacion&amp;gs_lcrp=EgZjaHJvbWUyBggAEEUYOTIICAEQABgWGB4yCggCEAAYgAQYogTSAQg3NjMxajBqN6gCALACAA&amp;sourceid=chrome&amp;ie=UTF-8#fpstate=ive&amp;vld=cid:ceecf63c,vid:wSJ9JjpIVEo,st:0" TargetMode="External"/><Relationship Id="rId3" Type="http://schemas.openxmlformats.org/officeDocument/2006/relationships/image" Target="../media/image2.pn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s-ES"/>
              <a:t>UD1</a:t>
            </a:r>
            <a:endParaRPr lang="es-ES"/>
          </a:p>
        </p:txBody>
      </p:sp>
      <p:sp>
        <p:nvSpPr>
          <p:cNvPr id="5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 flipH="0" flipV="0">
            <a:off x="8821562" y="1647030"/>
            <a:ext cx="3034714" cy="3958827"/>
          </a:xfrm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es-ES" sz="2600" b="1"/>
              <a:t>ESTRATEGIAS Y TÉCNICAS PARA FAVORECER LA RELACIÓN SOCIAL Y LA COMUNICACIÓN</a:t>
            </a:r>
            <a:endParaRPr sz="26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2. La comunicación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Acto de compartir con una o mas personas cualquier tipo de información (mensajes, ideas, sentimientos etc.)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 sz="1600">
                <a:solidFill>
                  <a:srgbClr val="7030A0"/>
                </a:solidFill>
              </a:rPr>
              <a:t>Actividad! Ejemplo de proceso de comunicación (role playing)</a:t>
            </a:r>
            <a:endParaRPr sz="1600">
              <a:solidFill>
                <a:srgbClr val="7030A0"/>
              </a:solidFill>
            </a:endParaRPr>
          </a:p>
          <a:p>
            <a:pPr marL="0" indent="0">
              <a:buFont typeface="Arial"/>
              <a:buNone/>
              <a:defRPr/>
            </a:pPr>
            <a:r>
              <a:rPr sz="1600">
                <a:solidFill>
                  <a:srgbClr val="7030A0"/>
                </a:solidFill>
              </a:rPr>
              <a:t>Video </a:t>
            </a:r>
            <a:r>
              <a:rPr sz="1000" u="sng">
                <a:solidFill>
                  <a:srgbClr val="7030A0"/>
                </a:solidFill>
                <a:hlinkClick r:id="rId2" tooltip="https://www.google.com/search?q=video+sobre+el+proceso+de+comunicacion&amp;rlz=1C1GCEB_enES1127ES1127&amp;oq=video+sobre+el+proceso+de+comunicacion&amp;gs_lcrp=EgZjaHJvbWUyBggAEEUYOTIICAEQABgWGB4yCggCEAAYgAQYogTSAQg3NjMxajBqN6gCALACAA&amp;sourceid=chrome&amp;ie=UTF-8#fpstate="/>
              </a:rPr>
              <a:t>https://www.google.com/search?q=video+sobre+el+proceso+de+comunicacion&amp;rlz=1C1GCEB_enES1127ES1127&amp;oq=video+sobre+el+proceso+de+comunicacion&amp;gs_lcrp=EgZjaHJvbWUyBggAEEUYOTIICAEQABgWGB4yCggCEAAYgAQYogTSAQg3NjMxajBqN6gCALACAA&amp;sourceid=chrome&amp;ie=UTF-8#fpstate=ive&amp;vld=cid:ceecf63c,vid:wSJ9JjpIVEo,st:0</a:t>
            </a:r>
            <a:r>
              <a:rPr sz="1000">
                <a:solidFill>
                  <a:srgbClr val="7030A0"/>
                </a:solidFill>
              </a:rPr>
              <a:t>)</a:t>
            </a:r>
            <a:endParaRPr sz="1600">
              <a:solidFill>
                <a:srgbClr val="7030A0"/>
              </a:solidFill>
            </a:endParaRPr>
          </a:p>
          <a:p>
            <a:pPr marL="0" indent="0">
              <a:buFont typeface="Arial"/>
              <a:buNone/>
              <a:defRPr/>
            </a:pPr>
            <a:endParaRPr/>
          </a:p>
        </p:txBody>
      </p:sp>
      <p:pic>
        <p:nvPicPr>
          <p:cNvPr id="6" name="" hidden="0"/>
          <p:cNvPicPr>
            <a:picLocks noChangeAspect="1"/>
          </p:cNvPicPr>
          <p:nvPr isPhoto="0" userDrawn="0"/>
        </p:nvPicPr>
        <p:blipFill>
          <a:blip r:embed="rId3"/>
          <a:stretch/>
        </p:blipFill>
        <p:spPr bwMode="auto">
          <a:xfrm flipH="0" flipV="0">
            <a:off x="2412030" y="3605229"/>
            <a:ext cx="6150154" cy="324086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6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828537" y="772782"/>
            <a:ext cx="10459528" cy="591268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 flipH="0" flipV="0">
            <a:off x="844374" y="1002109"/>
            <a:ext cx="10532210" cy="5124055"/>
          </a:xfrm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>
              <a:defRPr/>
            </a:pPr>
            <a:r>
              <a:rPr/>
              <a:t>Comunicación verbal: mensajes emitidos a través de palabras o frases.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r>
              <a:rPr/>
              <a:t>Comunicación no verbal: acciones conscientes o inconscientes (gestos, entonación, postura...)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r>
              <a:rPr/>
              <a:t>Proceso de codificación -descodificación: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 sz="2400"/>
              <a:t>Emisor convierte lo que piensa y quiere comunicar en un mensaje.</a:t>
            </a:r>
            <a:endParaRPr sz="2400"/>
          </a:p>
          <a:p>
            <a:pPr marL="0" indent="0">
              <a:buFont typeface="Arial"/>
              <a:buNone/>
              <a:defRPr/>
            </a:pPr>
            <a:r>
              <a:rPr sz="2400"/>
              <a:t>Interpretación del mensaje recibido a través de su mapa mental, habilidades cognitivas y linguísticas e incluso estado emocional.</a:t>
            </a:r>
            <a:endParaRPr sz="2400"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Barreras en la comunicación verbal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70000" lnSpcReduction="6000"/>
          </a:bodyPr>
          <a:lstStyle/>
          <a:p>
            <a:pPr marL="0" indent="0">
              <a:buFont typeface="Arial"/>
              <a:buNone/>
              <a:defRPr/>
            </a:pPr>
            <a:r>
              <a:rPr/>
              <a:t>Elementos que dificultan o evitan que sea eficiente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b="1"/>
              <a:t>Linguísticas</a:t>
            </a:r>
            <a:r>
              <a:rPr/>
              <a:t> (léxico o gramática- adaptar el lenguaje al emisor).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b="1"/>
              <a:t>Psicológicas </a:t>
            </a:r>
            <a:r>
              <a:rPr b="0"/>
              <a:t>(situación psicoemocional, afinidad emisor y receptor, puede incluso no realizarse. La mas dificil de superar).</a:t>
            </a:r>
            <a:endParaRPr b="1"/>
          </a:p>
          <a:p>
            <a:pPr>
              <a:lnSpc>
                <a:spcPct val="150000"/>
              </a:lnSpc>
              <a:defRPr/>
            </a:pPr>
            <a:r>
              <a:rPr b="1"/>
              <a:t>Fisiológicas </a:t>
            </a:r>
            <a:r>
              <a:rPr b="0"/>
              <a:t>(estado de salud emisor y receptor: tos, disc. auditiva etc.)</a:t>
            </a:r>
            <a:endParaRPr b="0"/>
          </a:p>
          <a:p>
            <a:pPr>
              <a:lnSpc>
                <a:spcPct val="150000"/>
              </a:lnSpc>
              <a:defRPr/>
            </a:pPr>
            <a:r>
              <a:rPr b="1"/>
              <a:t>Físicas </a:t>
            </a:r>
            <a:r>
              <a:rPr b="0"/>
              <a:t>(confortabilidad: ruido, que no se vea bien, mal olor etc.)</a:t>
            </a:r>
            <a:endParaRPr b="0"/>
          </a:p>
          <a:p>
            <a:pPr>
              <a:lnSpc>
                <a:spcPct val="150000"/>
              </a:lnSpc>
              <a:defRPr/>
            </a:pPr>
            <a:r>
              <a:rPr b="1"/>
              <a:t>Socioculturales </a:t>
            </a:r>
            <a:r>
              <a:rPr b="0"/>
              <a:t>(diferencias en idioma, cultura, religión, estatus socio-económico etc.)</a:t>
            </a:r>
            <a:endParaRPr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Comunicación no verbal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r>
              <a:rPr>
                <a:solidFill>
                  <a:schemeClr val="tx1"/>
                </a:solidFill>
              </a:rPr>
              <a:t>Paralelamente </a:t>
            </a:r>
            <a:r>
              <a:rPr/>
              <a:t>o incluso antes de iniciar el contacto verbal, mecanismos no verbales se ponen en funcionamiento.</a:t>
            </a:r>
            <a:endParaRPr/>
          </a:p>
          <a:p>
            <a:pPr marL="0" indent="0">
              <a:buFont typeface="Arial"/>
              <a:buNone/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 sz="1800">
                <a:solidFill>
                  <a:srgbClr val="7030A0"/>
                </a:solidFill>
              </a:rPr>
              <a:t>Actividad! Albert Mehrabian, comunication model.</a:t>
            </a:r>
            <a:endParaRPr sz="1800">
              <a:solidFill>
                <a:srgbClr val="7030A0"/>
              </a:solidFill>
            </a:endParaRPr>
          </a:p>
          <a:p>
            <a:pPr marL="0" indent="0">
              <a:buFont typeface="Arial"/>
              <a:buNone/>
              <a:defRPr/>
            </a:pPr>
            <a:endParaRPr sz="1800">
              <a:solidFill>
                <a:srgbClr val="7030A0"/>
              </a:solidFill>
            </a:endParaRPr>
          </a:p>
          <a:p>
            <a:pPr marL="0" indent="0">
              <a:buFont typeface="Arial"/>
              <a:buNone/>
              <a:defRPr/>
            </a:pPr>
            <a:r>
              <a:rPr sz="2800">
                <a:solidFill>
                  <a:schemeClr val="tx1"/>
                </a:solidFill>
              </a:rPr>
              <a:t>Señales del lenguaje no verbal:</a:t>
            </a:r>
            <a:endParaRPr sz="2800">
              <a:solidFill>
                <a:schemeClr val="tx1"/>
              </a:solidFill>
            </a:endParaRPr>
          </a:p>
          <a:p>
            <a:pPr>
              <a:defRPr/>
            </a:pPr>
            <a:r>
              <a:rPr sz="2800">
                <a:solidFill>
                  <a:schemeClr val="tx1"/>
                </a:solidFill>
              </a:rPr>
              <a:t>Involuntarias/Incontrolables:</a:t>
            </a:r>
            <a:endParaRPr sz="2800">
              <a:solidFill>
                <a:schemeClr val="tx1"/>
              </a:solidFill>
            </a:endParaRPr>
          </a:p>
          <a:p>
            <a:pPr>
              <a:defRPr/>
            </a:pPr>
            <a:r>
              <a:rPr sz="2800">
                <a:solidFill>
                  <a:schemeClr val="tx1"/>
                </a:solidFill>
              </a:rPr>
              <a:t>voluntarias/ conscientes (entrenables)</a:t>
            </a:r>
            <a:endParaRPr sz="280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Paralenguaje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 marL="0" indent="0">
              <a:buFont typeface="Arial"/>
              <a:buNone/>
              <a:defRPr/>
            </a:pPr>
            <a:r>
              <a:rPr/>
              <a:t>Conjunto de señales vocales no verbales/ Forma en la que se dicen las cosas y no al contenido</a:t>
            </a:r>
            <a:endParaRPr/>
          </a:p>
          <a:p>
            <a:pPr>
              <a:defRPr/>
            </a:pPr>
            <a:r>
              <a:rPr/>
              <a:t>Volumen (Intensidad)</a:t>
            </a:r>
            <a:endParaRPr/>
          </a:p>
          <a:p>
            <a:pPr>
              <a:defRPr/>
            </a:pPr>
            <a:r>
              <a:rPr/>
              <a:t>Tono (Resonancia de la voz)</a:t>
            </a:r>
            <a:endParaRPr/>
          </a:p>
          <a:p>
            <a:pPr>
              <a:defRPr/>
            </a:pPr>
            <a:r>
              <a:rPr/>
              <a:t>Fluidez (Vacilaciones, falsos comienzos y repeticiones)</a:t>
            </a:r>
            <a:endParaRPr/>
          </a:p>
          <a:p>
            <a:pPr>
              <a:defRPr/>
            </a:pPr>
            <a:r>
              <a:rPr/>
              <a:t>Claridad (Nitidez del mensaje)</a:t>
            </a:r>
            <a:endParaRPr/>
          </a:p>
          <a:p>
            <a:pPr>
              <a:defRPr/>
            </a:pPr>
            <a:r>
              <a:rPr/>
              <a:t>Ritmo (Velocidad- estado de ánimo)</a:t>
            </a:r>
            <a:endParaRPr/>
          </a:p>
          <a:p>
            <a:pPr>
              <a:defRPr/>
            </a:pPr>
            <a:r>
              <a:rPr/>
              <a:t>Pausas (silencios en medio del discurso)</a:t>
            </a:r>
            <a:endParaRPr/>
          </a:p>
          <a:p>
            <a:pPr>
              <a:defRPr/>
            </a:pPr>
            <a:r>
              <a:rPr/>
              <a:t>Cinésica (mov. corporal, postura, gestos)</a:t>
            </a:r>
            <a:endParaRPr/>
          </a:p>
          <a:p>
            <a:pPr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 sz="2400">
                <a:solidFill>
                  <a:srgbClr val="7030A0"/>
                </a:solidFill>
              </a:rPr>
              <a:t>Actividad! A que se refiere cada una de estas señales y como influyen en la comunicación?</a:t>
            </a:r>
            <a:endParaRPr sz="2400"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 flipH="0" flipV="0">
            <a:off x="705468" y="605234"/>
            <a:ext cx="10671117" cy="5520929"/>
          </a:xfrm>
        </p:spPr>
        <p:txBody>
          <a:bodyPr/>
          <a:lstStyle/>
          <a:p>
            <a:pPr marL="0" indent="0">
              <a:buFont typeface="Arial"/>
              <a:buNone/>
              <a:defRPr/>
            </a:pPr>
            <a:r>
              <a:rPr lang="es-ES" sz="3200" b="1" i="0" u="none" strike="noStrike" cap="none" spc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Proxémica</a:t>
            </a:r>
            <a:r>
              <a:rPr b="1"/>
              <a:t>:</a:t>
            </a:r>
            <a:r>
              <a:rPr/>
              <a:t> 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Uso y percepción del espacio personal y social en las relaciones con los demás.</a:t>
            </a:r>
            <a:endParaRPr/>
          </a:p>
          <a:p>
            <a:pPr marL="0" indent="0">
              <a:buFont typeface="Arial"/>
              <a:buNone/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 b="1"/>
              <a:t>Apariencia personal:</a:t>
            </a:r>
            <a:endParaRPr b="1"/>
          </a:p>
          <a:p>
            <a:pPr marL="0" indent="0">
              <a:buFont typeface="Arial"/>
              <a:buNone/>
              <a:defRPr/>
            </a:pPr>
            <a:r>
              <a:rPr b="0"/>
              <a:t>Higiene y cuidado del cuerpo y vestido y complementos.</a:t>
            </a:r>
            <a:endParaRPr b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15412" y="1535112"/>
            <a:ext cx="5181102" cy="63976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>
              <a:defRPr/>
            </a:pPr>
            <a:r>
              <a:rPr lang="es-ES" sz="2400" b="1" i="0" u="none" strike="noStrike" cap="none" spc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Barreras a la escucha activa</a:t>
            </a:r>
            <a:endParaRPr b="1"/>
          </a:p>
        </p:txBody>
      </p:sp>
      <p:sp>
        <p:nvSpPr>
          <p:cNvPr id="5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815412" y="2174873"/>
            <a:ext cx="5181102" cy="3951288"/>
          </a:xfrm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>
              <a:defRPr/>
            </a:pPr>
            <a:r>
              <a:rPr lang="es-ES" sz="2400" b="0" i="0" u="none" strike="noStrike" cap="none" spc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Comparar</a:t>
            </a:r>
            <a:endParaRPr sz="2400"/>
          </a:p>
          <a:p>
            <a:pPr>
              <a:defRPr/>
            </a:pPr>
            <a:r>
              <a:rPr lang="es-ES" sz="2400" b="0" i="0" u="none" strike="noStrike" cap="none" spc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Leer el pensamiento</a:t>
            </a:r>
            <a:endParaRPr sz="2400"/>
          </a:p>
          <a:p>
            <a:pPr>
              <a:defRPr/>
            </a:pPr>
            <a:r>
              <a:rPr lang="es-ES" sz="2400" b="0" i="0" u="none" strike="noStrike" cap="none" spc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Ensayar</a:t>
            </a:r>
            <a:endParaRPr sz="2400"/>
          </a:p>
          <a:p>
            <a:pPr>
              <a:defRPr/>
            </a:pPr>
            <a:r>
              <a:rPr lang="es-ES" sz="2400" b="0" i="0" u="none" strike="noStrike" cap="none" spc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Filtrar</a:t>
            </a:r>
            <a:endParaRPr sz="2400"/>
          </a:p>
          <a:p>
            <a:pPr>
              <a:defRPr/>
            </a:pPr>
            <a:r>
              <a:rPr lang="es-ES" sz="2400" b="0" i="0" u="none" strike="noStrike" cap="none" spc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Prejuzgar</a:t>
            </a:r>
            <a:endParaRPr sz="2400"/>
          </a:p>
          <a:p>
            <a:pPr>
              <a:defRPr/>
            </a:pPr>
            <a:r>
              <a:rPr lang="es-ES" sz="2400" b="0" i="0" u="none" strike="noStrike" cap="none" spc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Soñar</a:t>
            </a:r>
            <a:endParaRPr sz="2400"/>
          </a:p>
          <a:p>
            <a:pPr>
              <a:defRPr/>
            </a:pPr>
            <a:r>
              <a:rPr lang="es-ES" sz="2400" b="0" i="0" u="none" strike="noStrike" cap="none" spc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Identificarse</a:t>
            </a:r>
            <a:endParaRPr sz="2400"/>
          </a:p>
          <a:p>
            <a:pPr>
              <a:defRPr/>
            </a:pPr>
            <a:r>
              <a:rPr lang="es-ES" sz="2400" b="0" i="0" u="none" strike="noStrike" cap="none" spc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Aconsejar</a:t>
            </a:r>
            <a:endParaRPr sz="2400"/>
          </a:p>
          <a:p>
            <a:pPr>
              <a:defRPr/>
            </a:pPr>
            <a:r>
              <a:rPr lang="es-ES" sz="2400" b="0" i="0" u="none" strike="noStrike" cap="none" spc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Discutir </a:t>
            </a:r>
            <a:endParaRPr sz="2400"/>
          </a:p>
          <a:p>
            <a:pPr>
              <a:defRPr/>
            </a:pPr>
            <a:r>
              <a:rPr lang="es-ES" sz="2400" b="0" i="0" u="none" strike="noStrike" cap="none" spc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Llevar siempre la razón</a:t>
            </a:r>
            <a:endParaRPr sz="2400"/>
          </a:p>
          <a:p>
            <a:pPr>
              <a:defRPr/>
            </a:pPr>
            <a:r>
              <a:rPr lang="es-ES" sz="2400" b="0" i="0" u="none" strike="noStrike" cap="none" spc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cambiar de conversación</a:t>
            </a:r>
            <a:endParaRPr sz="2400"/>
          </a:p>
          <a:p>
            <a:pPr>
              <a:defRPr/>
            </a:pPr>
            <a:endParaRPr sz="2400"/>
          </a:p>
          <a:p>
            <a:pPr>
              <a:defRPr/>
            </a:pPr>
            <a:endParaRPr sz="2400"/>
          </a:p>
        </p:txBody>
      </p:sp>
      <p:sp>
        <p:nvSpPr>
          <p:cNvPr id="6" name="Текст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6193377" y="1535112"/>
            <a:ext cx="5183209" cy="63976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>
              <a:defRPr/>
            </a:pPr>
            <a:r>
              <a:rPr/>
              <a:t>Consejos de escucha eficaz</a:t>
            </a:r>
            <a:endParaRPr/>
          </a:p>
        </p:txBody>
      </p:sp>
      <p:sp>
        <p:nvSpPr>
          <p:cNvPr id="7" name="Объект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6193377" y="2174873"/>
            <a:ext cx="518320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>
              <a:defRPr/>
            </a:pPr>
            <a:r>
              <a:rPr/>
              <a:t>Mostrar empatía</a:t>
            </a:r>
            <a:endParaRPr/>
          </a:p>
          <a:p>
            <a:pPr>
              <a:defRPr/>
            </a:pPr>
            <a:r>
              <a:rPr/>
              <a:t>Tener sentido del tiempo</a:t>
            </a:r>
            <a:endParaRPr/>
          </a:p>
          <a:p>
            <a:pPr>
              <a:defRPr/>
            </a:pPr>
            <a:r>
              <a:rPr/>
              <a:t>Parafrasear</a:t>
            </a:r>
            <a:endParaRPr/>
          </a:p>
          <a:p>
            <a:pPr>
              <a:defRPr/>
            </a:pPr>
            <a:r>
              <a:rPr/>
              <a:t>Confirmar o aclarar</a:t>
            </a:r>
            <a:endParaRPr/>
          </a:p>
          <a:p>
            <a:pPr marL="0" indent="0">
              <a:buFont typeface="Arial"/>
              <a:buNone/>
              <a:defRPr/>
            </a:pPr>
            <a:endParaRPr/>
          </a:p>
        </p:txBody>
      </p:sp>
      <p:sp>
        <p:nvSpPr>
          <p:cNvPr id="8" name="Заголовок 9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upright="0" compatLnSpc="0">
            <a:normAutofit fontScale="60000" lnSpcReduction="8000"/>
          </a:bodyPr>
          <a:lstStyle/>
          <a:p>
            <a:pPr>
              <a:defRPr/>
            </a:pPr>
            <a:r>
              <a:rPr lang="es-ES" sz="4400" b="1" i="0" u="none" strike="noStrike" cap="none" spc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Arial"/>
              </a:rPr>
              <a:t>Escucha activa:</a:t>
            </a:r>
            <a:br>
              <a:rPr lang="es-ES" sz="4400" b="1" i="0" u="none" strike="noStrike" cap="none" spc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Arial"/>
              </a:rPr>
            </a:br>
            <a:r>
              <a:rPr lang="es-ES" sz="4400" b="0" i="0" u="none" strike="noStrike" cap="none" spc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Arial"/>
              </a:rPr>
              <a:t>Escuchar y entender la comunicación desde el punto de vista de la persona que habla. Requiere mayor esfuerzo que hablar.</a:t>
            </a:r>
            <a:endParaRPr b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 Placeholder 4" hidden="0"/>
          <p:cNvSpPr>
            <a:spLocks noGrp="1"/>
          </p:cNvSpPr>
          <p:nvPr isPhoto="0" userDrawn="0">
            <p:ph type="subTitle" idx="1" hasCustomPrompt="1"/>
          </p:nvPr>
        </p:nvSpPr>
        <p:spPr bwMode="auto">
          <a:xfrm>
            <a:off x="8881392" y="2597938"/>
            <a:ext cx="2974882" cy="16615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171450" indent="-171450" algn="l">
              <a:buFont typeface="Arial"/>
              <a:buChar char="•"/>
              <a:defRPr sz="20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0" indent="0">
              <a:buFont typeface="Arial"/>
              <a:buNone/>
              <a:defRPr/>
            </a:pPr>
            <a:r>
              <a:rPr sz="2800"/>
              <a:t>Estilos de conducta</a:t>
            </a:r>
            <a:endParaRPr sz="2800"/>
          </a:p>
        </p:txBody>
      </p:sp>
      <p:sp>
        <p:nvSpPr>
          <p:cNvPr id="5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 flipH="0" flipV="0">
            <a:off x="623394" y="575468"/>
            <a:ext cx="7383250" cy="582414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/>
              <a:t>Conducta asertiva</a:t>
            </a:r>
            <a:br>
              <a:rPr/>
            </a:br>
            <a:r>
              <a:rPr/>
              <a:t>Conducta pasiva</a:t>
            </a:r>
            <a:br>
              <a:rPr/>
            </a:br>
            <a:r>
              <a:rPr/>
              <a:t>Conducta agresiva</a:t>
            </a:r>
            <a:br>
              <a:rPr/>
            </a:br>
            <a:r>
              <a:rPr/>
              <a:t>Conducta pasivo-agresiva</a:t>
            </a:r>
            <a:br>
              <a:rPr/>
            </a:br>
            <a:r>
              <a:rPr sz="2400" b="0">
                <a:solidFill>
                  <a:srgbClr val="7030A0"/>
                </a:solidFill>
              </a:rPr>
              <a:t>Actividad! Test de asertividad online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 flipH="0" flipV="0">
            <a:off x="815412" y="823515"/>
            <a:ext cx="5181102" cy="1351358"/>
          </a:xfrm>
        </p:spPr>
        <p:txBody>
          <a:bodyPr vertOverflow="overflow" horzOverflow="clip" vert="horz" wrap="square" lIns="91440" tIns="45720" rIns="91440" bIns="45720" numCol="1" spcCol="0" rtlCol="0" fromWordArt="0" anchor="b" anchorCtr="0" forceAA="0" upright="0" compatLnSpc="0">
            <a:normAutofit fontScale="50000" lnSpcReduction="10000"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>
              <a:defRPr/>
            </a:pPr>
            <a:r>
              <a:rPr sz="7200"/>
              <a:t>Conductas para mejorar la asertividad</a:t>
            </a:r>
            <a:endParaRPr sz="7200"/>
          </a:p>
        </p:txBody>
      </p:sp>
      <p:sp>
        <p:nvSpPr>
          <p:cNvPr id="5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815412" y="2174873"/>
            <a:ext cx="518110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>
              <a:defRPr/>
            </a:pPr>
            <a:r>
              <a:rPr/>
              <a:t>Buena autoestima</a:t>
            </a:r>
            <a:endParaRPr/>
          </a:p>
          <a:p>
            <a:pPr>
              <a:defRPr/>
            </a:pPr>
            <a:r>
              <a:rPr/>
              <a:t>No enfadarse, tener educación</a:t>
            </a:r>
            <a:endParaRPr/>
          </a:p>
          <a:p>
            <a:pPr>
              <a:defRPr/>
            </a:pPr>
            <a:r>
              <a:rPr/>
              <a:t>Guardar las disculpas para cuando sean necesarias</a:t>
            </a:r>
            <a:endParaRPr/>
          </a:p>
          <a:p>
            <a:pPr>
              <a:defRPr/>
            </a:pPr>
            <a:r>
              <a:rPr/>
              <a:t>No arrinconar a los demás</a:t>
            </a:r>
            <a:endParaRPr/>
          </a:p>
          <a:p>
            <a:pPr>
              <a:defRPr/>
            </a:pPr>
            <a:r>
              <a:rPr/>
              <a:t>No amenazar</a:t>
            </a:r>
            <a:endParaRPr/>
          </a:p>
          <a:p>
            <a:pPr>
              <a:defRPr/>
            </a:pPr>
            <a:r>
              <a:rPr/>
              <a:t>Aceptar críticas y derrota</a:t>
            </a:r>
            <a:endParaRPr/>
          </a:p>
        </p:txBody>
      </p:sp>
      <p:sp>
        <p:nvSpPr>
          <p:cNvPr id="6" name="Текст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 flipH="0" flipV="0">
            <a:off x="6193377" y="952499"/>
            <a:ext cx="5183209" cy="122237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>
              <a:defRPr/>
            </a:pPr>
            <a:r>
              <a:rPr sz="3600"/>
              <a:t>Técnicas para mejorar la asertividad</a:t>
            </a:r>
            <a:endParaRPr sz="3600"/>
          </a:p>
        </p:txBody>
      </p:sp>
      <p:sp>
        <p:nvSpPr>
          <p:cNvPr id="7" name="Объект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6193377" y="2174873"/>
            <a:ext cx="518320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>
              <a:defRPr/>
            </a:pPr>
            <a:r>
              <a:rPr>
                <a:solidFill>
                  <a:srgbClr val="7030A0"/>
                </a:solidFill>
              </a:rPr>
              <a:t>Actividad! Buscar y role playing </a:t>
            </a:r>
            <a:endParaRPr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1. LAS HABILIDADES SOCIALES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70000" lnSpcReduction="6000"/>
          </a:bodyPr>
          <a:lstStyle/>
          <a:p>
            <a:pPr>
              <a:defRPr/>
            </a:pPr>
            <a:r>
              <a:rPr/>
              <a:t>Conjunto de destrezas y aptitudes de que disponemos para relacionarnos con los demás. </a:t>
            </a:r>
            <a:endParaRPr/>
          </a:p>
          <a:p>
            <a:pPr>
              <a:defRPr/>
            </a:pPr>
            <a:r>
              <a:rPr/>
              <a:t>Condicionan el bienestar social.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r>
              <a:rPr b="1"/>
              <a:t>Personas socialmente habilidosas:</a:t>
            </a:r>
            <a:r>
              <a:rPr/>
              <a:t> viven de forma placentera la interacción. Se sienten valoradas y respetadas.</a:t>
            </a:r>
            <a:endParaRPr/>
          </a:p>
          <a:p>
            <a:pPr>
              <a:defRPr/>
            </a:pPr>
            <a:r>
              <a:rPr b="1"/>
              <a:t>Personas con déficit en habilidades sociales</a:t>
            </a:r>
            <a:r>
              <a:rPr/>
              <a:t>: temor y estrés en sus relaciones sociales que supongan el contacto con personas nuevas.</a:t>
            </a:r>
            <a:endParaRPr/>
          </a:p>
          <a:p>
            <a:pPr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 b="1">
                <a:solidFill>
                  <a:srgbClr val="7030A0"/>
                </a:solidFill>
              </a:rPr>
              <a:t>Actividad!</a:t>
            </a:r>
            <a:endParaRPr b="1">
              <a:solidFill>
                <a:srgbClr val="7030A0"/>
              </a:solidFill>
            </a:endParaRPr>
          </a:p>
          <a:p>
            <a:pPr>
              <a:defRPr/>
            </a:pPr>
            <a:r>
              <a:rPr/>
              <a:t>Busca tres ejemplos de personajes públicos o de ficción de personas habilidosas socialmente y con déficit en habilidades sociales. Necesitas un vídeo en el que apoyar tu explicación.</a:t>
            </a:r>
            <a:endParaRPr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 flipH="0" flipV="0">
            <a:off x="644055" y="580156"/>
            <a:ext cx="10590095" cy="1971824"/>
          </a:xfrm>
        </p:spPr>
        <p:txBody>
          <a:bodyPr vertOverflow="overflow" horzOverflow="clip" vert="horz" wrap="square" lIns="91440" tIns="45720" rIns="91440" bIns="45720" numCol="1" spcCol="0" rtlCol="0" fromWordArt="0" anchor="ctr" anchorCtr="0" forceAA="0" upright="0" compatLnSpc="0">
            <a:normAutofit fontScale="60000" lnSpcReduction="8000"/>
          </a:bodyPr>
          <a:lstStyle/>
          <a:p>
            <a:pPr marL="371994" indent="-371994" algn="l">
              <a:buFont typeface="Arial"/>
              <a:buChar char="•"/>
              <a:defRPr/>
            </a:pPr>
            <a:r>
              <a:rPr lang="es-ES" sz="4400" b="1" i="0" u="none" strike="noStrike" cap="none" spc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Arial"/>
              </a:rPr>
              <a:t>Educación </a:t>
            </a:r>
            <a:r>
              <a:rPr lang="es-ES" sz="4400" b="1" i="0" u="none" strike="noStrike" cap="none" spc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Arial"/>
              </a:rPr>
              <a:t>emocional: </a:t>
            </a:r>
            <a:r>
              <a:rPr lang="es-ES" sz="4400" b="0" i="0" u="none" strike="noStrike" cap="none" spc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Arial"/>
              </a:rPr>
              <a:t>tiene como objetivo contribuir a la adquisición de competencias emocionales y favorecer la inteligencia emocional.</a:t>
            </a:r>
            <a:endParaRPr sz="4400" b="0"/>
          </a:p>
          <a:p>
            <a:pPr marL="371994" indent="-371994" algn="l">
              <a:buFont typeface="Arial"/>
              <a:buChar char="•"/>
              <a:defRPr/>
            </a:pPr>
            <a:r>
              <a:rPr lang="es-ES" sz="4400" b="1" i="0" u="none" strike="noStrike" cap="none" spc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Arial"/>
              </a:rPr>
              <a:t>Inteligencia emocional: </a:t>
            </a:r>
            <a:r>
              <a:rPr lang="es-ES" sz="4400" b="1" i="0" u="none" strike="noStrike" cap="none" spc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Arial"/>
              </a:rPr>
              <a:t>f</a:t>
            </a:r>
            <a:r>
              <a:rPr lang="es-ES" sz="4400" b="0" i="0" u="none" strike="noStrike" cap="none" spc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Arial"/>
              </a:rPr>
              <a:t>acultad de reconocer y manejar adecuadamente las propias emociones y las ajenas.</a:t>
            </a:r>
            <a:endParaRPr sz="4400" b="0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 flipH="0" flipV="0">
            <a:off x="702735" y="3019245"/>
            <a:ext cx="10673849" cy="3666226"/>
          </a:xfrm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 marL="0" indent="0">
              <a:buFont typeface="Arial"/>
              <a:buNone/>
              <a:defRPr/>
            </a:pPr>
            <a:r>
              <a:rPr/>
              <a:t>Personas emocionalmente inteligentes:</a:t>
            </a:r>
            <a:endParaRPr/>
          </a:p>
          <a:p>
            <a:pPr>
              <a:defRPr/>
            </a:pPr>
            <a:r>
              <a:rPr sz="2800"/>
              <a:t>Poseen buena autoestima.</a:t>
            </a:r>
            <a:endParaRPr sz="2800"/>
          </a:p>
          <a:p>
            <a:pPr>
              <a:defRPr/>
            </a:pPr>
            <a:r>
              <a:rPr sz="2800"/>
              <a:t>Personas positivas que saben dar y recibir.</a:t>
            </a:r>
            <a:endParaRPr sz="2800"/>
          </a:p>
          <a:p>
            <a:pPr>
              <a:defRPr/>
            </a:pPr>
            <a:r>
              <a:rPr sz="2800"/>
              <a:t>Tienen empatía y son asertivas.</a:t>
            </a:r>
            <a:endParaRPr sz="2800"/>
          </a:p>
          <a:p>
            <a:pPr>
              <a:defRPr/>
            </a:pPr>
            <a:r>
              <a:rPr sz="2800"/>
              <a:t>Muestran altos niveles de motivación e ilusión.</a:t>
            </a:r>
            <a:endParaRPr sz="2800"/>
          </a:p>
          <a:p>
            <a:pPr>
              <a:defRPr/>
            </a:pPr>
            <a:r>
              <a:rPr sz="2800"/>
              <a:t>Tienen valores alternativos</a:t>
            </a:r>
            <a:endParaRPr sz="2800"/>
          </a:p>
          <a:p>
            <a:pPr>
              <a:defRPr/>
            </a:pPr>
            <a:r>
              <a:rPr sz="2800"/>
              <a:t>Buena capacidad para superar frustraciones</a:t>
            </a:r>
            <a:endParaRPr sz="2800"/>
          </a:p>
          <a:p>
            <a:pPr>
              <a:defRPr/>
            </a:pPr>
            <a:r>
              <a:rPr sz="2800"/>
              <a:t>Equilibrio entre exigencia y tolerancia.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endParaRPr sz="2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upright="0" compatLnSpc="0">
            <a:normAutofit fontScale="85000" lnSpcReduction="3000"/>
          </a:bodyPr>
          <a:lstStyle/>
          <a:p>
            <a:pPr>
              <a:defRPr/>
            </a:pPr>
            <a:r>
              <a:rPr/>
              <a:t>Competencias emocionales (Rafael Bisquerra) </a:t>
            </a:r>
            <a:r>
              <a:rPr sz="2200" b="0"/>
              <a:t>son las habilidades que se ponen en práctica en el desarrollo de la inteligencia emocional</a:t>
            </a:r>
            <a:endParaRPr b="0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Conciencia emocional</a:t>
            </a:r>
            <a:endParaRPr/>
          </a:p>
          <a:p>
            <a:pPr>
              <a:defRPr/>
            </a:pPr>
            <a:r>
              <a:rPr/>
              <a:t>Regulación emocional</a:t>
            </a:r>
            <a:endParaRPr/>
          </a:p>
          <a:p>
            <a:pPr>
              <a:defRPr/>
            </a:pPr>
            <a:r>
              <a:rPr/>
              <a:t>Autonomía emocional</a:t>
            </a:r>
            <a:endParaRPr/>
          </a:p>
          <a:p>
            <a:pPr>
              <a:defRPr/>
            </a:pPr>
            <a:r>
              <a:rPr/>
              <a:t>Competencia social</a:t>
            </a:r>
            <a:endParaRPr/>
          </a:p>
          <a:p>
            <a:pPr>
              <a:defRPr/>
            </a:pPr>
            <a:r>
              <a:rPr/>
              <a:t>Competencias para la vida y el bienestar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r>
              <a:rPr>
                <a:solidFill>
                  <a:srgbClr val="7030A0"/>
                </a:solidFill>
              </a:rPr>
              <a:t>Actividad! Define y busca estrategias para trabajar su adquisición.</a:t>
            </a:r>
            <a:endParaRPr>
              <a:solidFill>
                <a:srgbClr val="7030A0"/>
              </a:solidFill>
            </a:endParaRPr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upright="0" compatLnSpc="0">
            <a:normAutofit fontScale="85000" lnSpcReduction="3000"/>
          </a:bodyPr>
          <a:lstStyle/>
          <a:p>
            <a:pPr>
              <a:defRPr/>
            </a:pPr>
            <a:r>
              <a:rPr/>
              <a:t>¿Cómo mejorar las habilidades cognitivas?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 marL="0" indent="0">
              <a:buFont typeface="Arial"/>
              <a:buNone/>
              <a:defRPr/>
            </a:pPr>
            <a:r>
              <a:rPr/>
              <a:t>En cuanto a los componentes cognitivos, las principales dificultades están relacionadas con la generación de distorsiones cognitivas.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 sz="2200">
                <a:solidFill>
                  <a:srgbClr val="7030A0"/>
                </a:solidFill>
              </a:rPr>
              <a:t>Actividad! Qué son las distorsiones cognitivas? Busca información sobre las más habituales.</a:t>
            </a:r>
            <a:endParaRPr sz="2200">
              <a:solidFill>
                <a:srgbClr val="7030A0"/>
              </a:solidFill>
            </a:endParaRPr>
          </a:p>
          <a:p>
            <a:pPr>
              <a:defRPr/>
            </a:pPr>
            <a:r>
              <a:rPr sz="2200">
                <a:solidFill>
                  <a:schemeClr val="tx1"/>
                </a:solidFill>
              </a:rPr>
              <a:t>Inferencia arbitraria</a:t>
            </a:r>
            <a:endParaRPr sz="2200">
              <a:solidFill>
                <a:schemeClr val="tx1"/>
              </a:solidFill>
            </a:endParaRPr>
          </a:p>
          <a:p>
            <a:pPr>
              <a:defRPr/>
            </a:pPr>
            <a:r>
              <a:rPr sz="2200">
                <a:solidFill>
                  <a:schemeClr val="tx1"/>
                </a:solidFill>
              </a:rPr>
              <a:t>Abstracción selectiva</a:t>
            </a:r>
            <a:endParaRPr sz="2200">
              <a:solidFill>
                <a:schemeClr val="tx1"/>
              </a:solidFill>
            </a:endParaRPr>
          </a:p>
          <a:p>
            <a:pPr>
              <a:defRPr/>
            </a:pPr>
            <a:r>
              <a:rPr sz="2200">
                <a:solidFill>
                  <a:schemeClr val="tx1"/>
                </a:solidFill>
              </a:rPr>
              <a:t>Interpretación del pensamiento</a:t>
            </a:r>
            <a:endParaRPr sz="2200">
              <a:solidFill>
                <a:schemeClr val="tx1"/>
              </a:solidFill>
            </a:endParaRPr>
          </a:p>
          <a:p>
            <a:pPr>
              <a:defRPr/>
            </a:pPr>
            <a:r>
              <a:rPr sz="2200">
                <a:solidFill>
                  <a:schemeClr val="tx1"/>
                </a:solidFill>
              </a:rPr>
              <a:t>Sobregeneralización</a:t>
            </a:r>
            <a:endParaRPr sz="2200">
              <a:solidFill>
                <a:schemeClr val="tx1"/>
              </a:solidFill>
            </a:endParaRPr>
          </a:p>
          <a:p>
            <a:pPr>
              <a:defRPr/>
            </a:pPr>
            <a:r>
              <a:rPr sz="2200">
                <a:solidFill>
                  <a:schemeClr val="tx1"/>
                </a:solidFill>
              </a:rPr>
              <a:t>Personalización</a:t>
            </a:r>
            <a:endParaRPr sz="2200">
              <a:solidFill>
                <a:schemeClr val="tx1"/>
              </a:solidFill>
            </a:endParaRPr>
          </a:p>
          <a:p>
            <a:pPr>
              <a:defRPr/>
            </a:pPr>
            <a:r>
              <a:rPr sz="2200">
                <a:solidFill>
                  <a:schemeClr val="tx1"/>
                </a:solidFill>
              </a:rPr>
              <a:t>Pensamiento del todo o nada</a:t>
            </a:r>
            <a:endParaRPr sz="2200">
              <a:solidFill>
                <a:schemeClr val="tx1"/>
              </a:solidFill>
            </a:endParaRPr>
          </a:p>
          <a:p>
            <a:pPr>
              <a:defRPr/>
            </a:pPr>
            <a:r>
              <a:rPr sz="2200">
                <a:solidFill>
                  <a:schemeClr val="tx1"/>
                </a:solidFill>
              </a:rPr>
              <a:t>Descalificación de lo positivo</a:t>
            </a:r>
            <a:endParaRPr sz="220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La reestructuración cognitiva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 marL="0" indent="0">
              <a:buFont typeface="Arial"/>
              <a:buNone/>
              <a:defRPr/>
            </a:pPr>
            <a:r>
              <a:rPr/>
              <a:t>Sirve para combatir las distorsiones cognitivas 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 b="1"/>
              <a:t>Técnicas de reestructuración cognitiva</a:t>
            </a:r>
            <a:r>
              <a:rPr/>
              <a:t>: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1. Identificación de la distorsión cognitiva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2. Análisis de los pensamientos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3. Generación de pensamientos positivos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4. modificación de esquemas de pensamiento</a:t>
            </a:r>
            <a:endParaRPr/>
          </a:p>
          <a:p>
            <a:pPr marL="0" indent="0">
              <a:buFont typeface="Arial"/>
              <a:buNone/>
              <a:defRPr/>
            </a:pPr>
            <a:endParaRPr sz="2600">
              <a:solidFill>
                <a:srgbClr val="7030A0"/>
              </a:solidFill>
            </a:endParaRPr>
          </a:p>
          <a:p>
            <a:pPr marL="0" indent="0">
              <a:buFont typeface="Arial"/>
              <a:buNone/>
              <a:defRPr/>
            </a:pPr>
            <a:r>
              <a:rPr sz="2600">
                <a:solidFill>
                  <a:srgbClr val="7030A0"/>
                </a:solidFill>
              </a:rPr>
              <a:t>Actividad! Ahora os toca ejemplificarlo con algún pensamiento de vuestra vida.</a:t>
            </a:r>
            <a:endParaRPr sz="2600">
              <a:solidFill>
                <a:srgbClr val="7030A0"/>
              </a:solidFill>
            </a:endParaRPr>
          </a:p>
          <a:p>
            <a:pPr marL="0" indent="0">
              <a:buFont typeface="Arial"/>
              <a:buNone/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upright="0" compatLnSpc="0">
            <a:normAutofit fontScale="85000" lnSpcReduction="3000"/>
          </a:bodyPr>
          <a:lstStyle/>
          <a:p>
            <a:pPr>
              <a:defRPr/>
            </a:pPr>
            <a:r>
              <a:rPr/>
              <a:t>Programas de entrenamiento de habilidades sociales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marL="0" indent="0">
              <a:buFont typeface="Arial"/>
              <a:buNone/>
              <a:defRPr/>
            </a:pPr>
            <a:r>
              <a:rPr sz="2600"/>
              <a:t>Conjunto planificado de actuaciones destinadas a facilitar la adquisición de nuevas habilidades o mejora de las que ya poseen.</a:t>
            </a:r>
            <a:endParaRPr sz="2600"/>
          </a:p>
          <a:p>
            <a:pPr marL="0" indent="0">
              <a:buFont typeface="Arial"/>
              <a:buNone/>
              <a:defRPr/>
            </a:pPr>
            <a:endParaRPr sz="2600"/>
          </a:p>
          <a:p>
            <a:pPr marL="0" indent="0">
              <a:buFont typeface="Arial"/>
              <a:buNone/>
              <a:defRPr/>
            </a:pPr>
            <a:r>
              <a:rPr sz="2600"/>
              <a:t>Se aplican normalmente en grupo:</a:t>
            </a:r>
            <a:endParaRPr sz="2600"/>
          </a:p>
          <a:p>
            <a:pPr>
              <a:defRPr/>
            </a:pPr>
            <a:r>
              <a:rPr sz="2600"/>
              <a:t>Escenario natural, generalización </a:t>
            </a:r>
            <a:endParaRPr sz="2600"/>
          </a:p>
          <a:p>
            <a:pPr>
              <a:defRPr/>
            </a:pPr>
            <a:r>
              <a:rPr sz="2600"/>
              <a:t>Favorece el desarrollo social</a:t>
            </a:r>
            <a:endParaRPr sz="2600"/>
          </a:p>
          <a:p>
            <a:pPr>
              <a:defRPr/>
            </a:pPr>
            <a:r>
              <a:rPr sz="2600"/>
              <a:t>Contexto favorable para el apoyo y solución de problemas</a:t>
            </a:r>
            <a:endParaRPr sz="2600"/>
          </a:p>
          <a:p>
            <a:pPr>
              <a:defRPr/>
            </a:pPr>
            <a:r>
              <a:rPr sz="2600"/>
              <a:t>En el grupo se aprenden de manera natural HS</a:t>
            </a:r>
            <a:endParaRPr sz="2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/>
              <a:t>Fases de un programa de entrenamiento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60000" lnSpcReduction="8000"/>
          </a:bodyPr>
          <a:lstStyle/>
          <a:p>
            <a:pPr marL="0" indent="0">
              <a:buFont typeface="Arial"/>
              <a:buNone/>
              <a:defRPr/>
            </a:pPr>
            <a:r>
              <a:rPr/>
              <a:t>1. Evaluación inicial de las habilidades sociales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Identificar HS de la persona y valorar dicho deficit.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2. Planificación del programa HS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- objetivos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- actuaciones y estrategias metodológicas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(instrucciones, refuerzos, modelado, ensayo conductual, feedback, tareas para casa)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- recursos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3. Puesta en prácticas de las actividades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4. Evaluación de los resultados</a:t>
            </a:r>
            <a:endParaRPr/>
          </a:p>
          <a:p>
            <a:pPr marL="0" indent="0">
              <a:buFont typeface="Arial"/>
              <a:buNone/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PEHIS/PASH/PHS</a:t>
            </a:r>
            <a:endParaRPr/>
          </a:p>
          <a:p>
            <a:pPr marL="0" indent="0">
              <a:buFont typeface="Arial"/>
              <a:buNone/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>
                <a:solidFill>
                  <a:srgbClr val="7030A0"/>
                </a:solidFill>
              </a:rPr>
              <a:t>TRABAJO INDIVIDUAL</a:t>
            </a:r>
            <a:endParaRPr>
              <a:solidFill>
                <a:srgbClr val="7030A0"/>
              </a:solidFill>
            </a:endParaRPr>
          </a:p>
          <a:p>
            <a:pPr marL="0" indent="0">
              <a:buFont typeface="Arial"/>
              <a:buNone/>
              <a:defRPr/>
            </a:pPr>
            <a:endParaRPr>
              <a:solidFill>
                <a:srgbClr val="7030A0"/>
              </a:solidFill>
            </a:endParaRPr>
          </a:p>
          <a:p>
            <a:pPr marL="0" indent="0">
              <a:buFont typeface="Arial"/>
              <a:buNone/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ctr" anchorCtr="0" forceAA="0" upright="0" compatLnSpc="0">
            <a:normAutofit fontScale="85000" lnSpcReduction="3000"/>
          </a:bodyPr>
          <a:lstStyle/>
          <a:p>
            <a:pPr algn="l">
              <a:defRPr/>
            </a:pPr>
            <a:r>
              <a:rPr/>
              <a:t>CLASIFICACIÓN DE </a:t>
            </a:r>
            <a:br>
              <a:rPr/>
            </a:br>
            <a:r>
              <a:rPr/>
              <a:t>LAS HS DE GOLDSTEIN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6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 flipH="0" flipV="0">
            <a:off x="6874776" y="79374"/>
            <a:ext cx="4230169" cy="775531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COMPONENTES DE LAS HS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 flipH="0" flipV="0">
            <a:off x="799253" y="1600203"/>
            <a:ext cx="10577333" cy="2418155"/>
          </a:xfrm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65000" lnSpcReduction="7000"/>
          </a:bodyPr>
          <a:lstStyle/>
          <a:p>
            <a:pPr>
              <a:defRPr/>
            </a:pPr>
            <a:r>
              <a:rPr/>
              <a:t>PENSAMIENTO: interpretación personal sobre un acontecimiento desde la propia perspectiva.</a:t>
            </a:r>
            <a:endParaRPr/>
          </a:p>
          <a:p>
            <a:pPr>
              <a:defRPr/>
            </a:pPr>
            <a:r>
              <a:rPr/>
              <a:t>EMOCIÓN: sentimientos que recibimos ante un estímulo y que genera una respuesta.</a:t>
            </a:r>
            <a:endParaRPr/>
          </a:p>
          <a:p>
            <a:pPr>
              <a:defRPr/>
            </a:pPr>
            <a:r>
              <a:rPr/>
              <a:t>ACCIÓN:comportamiento que se adopta a partir de los que se piensa o se siente.</a:t>
            </a:r>
            <a:endParaRPr/>
          </a:p>
          <a:p>
            <a:pPr>
              <a:defRPr/>
            </a:pPr>
            <a:r>
              <a:rPr/>
              <a:t>Estos 3 componnetes se integran y definen a la persona como ser único. Es su PERSONALIDAD </a:t>
            </a:r>
            <a:endParaRPr/>
          </a:p>
        </p:txBody>
      </p:sp>
      <p:sp>
        <p:nvSpPr>
          <p:cNvPr id="6" name="" hidden="0"/>
          <p:cNvSpPr/>
          <p:nvPr isPhoto="0" userDrawn="0"/>
        </p:nvSpPr>
        <p:spPr bwMode="auto">
          <a:xfrm flipH="0" flipV="0">
            <a:off x="1469453" y="4162226"/>
            <a:ext cx="2460624" cy="11608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/>
              <a:t>Pensamiento</a:t>
            </a:r>
            <a:endParaRPr/>
          </a:p>
          <a:p>
            <a:pPr>
              <a:defRPr/>
            </a:pPr>
            <a:r>
              <a:rPr/>
              <a:t>- Lo que pienso</a:t>
            </a:r>
            <a:endParaRPr/>
          </a:p>
          <a:p>
            <a:pPr>
              <a:defRPr/>
            </a:pPr>
            <a:r>
              <a:rPr/>
              <a:t>- Lo que me imagino</a:t>
            </a:r>
            <a:endParaRPr/>
          </a:p>
        </p:txBody>
      </p:sp>
      <p:sp>
        <p:nvSpPr>
          <p:cNvPr id="7" name="" hidden="0"/>
          <p:cNvSpPr/>
          <p:nvPr isPhoto="0" userDrawn="0"/>
        </p:nvSpPr>
        <p:spPr bwMode="auto">
          <a:xfrm flipH="0" flipV="0">
            <a:off x="7055468" y="4018359"/>
            <a:ext cx="2907109" cy="1061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/>
              <a:t>Emociones</a:t>
            </a:r>
            <a:endParaRPr/>
          </a:p>
          <a:p>
            <a:pPr>
              <a:defRPr/>
            </a:pPr>
            <a:r>
              <a:rPr/>
              <a:t>- Lo que siento</a:t>
            </a:r>
            <a:endParaRPr/>
          </a:p>
          <a:p>
            <a:pPr>
              <a:defRPr/>
            </a:pPr>
            <a:r>
              <a:rPr/>
              <a:t>- Cómo lo siento</a:t>
            </a:r>
            <a:endParaRPr/>
          </a:p>
        </p:txBody>
      </p:sp>
      <p:sp>
        <p:nvSpPr>
          <p:cNvPr id="8" name="" hidden="0"/>
          <p:cNvSpPr/>
          <p:nvPr isPhoto="0" userDrawn="0"/>
        </p:nvSpPr>
        <p:spPr bwMode="auto">
          <a:xfrm flipH="0" flipV="0">
            <a:off x="3930077" y="5705078"/>
            <a:ext cx="3452812" cy="1111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/>
              <a:t>Acción</a:t>
            </a:r>
            <a:endParaRPr/>
          </a:p>
          <a:p>
            <a:pPr>
              <a:defRPr/>
            </a:pPr>
            <a:r>
              <a:rPr/>
              <a:t>- Lo que hago</a:t>
            </a:r>
            <a:endParaRPr/>
          </a:p>
          <a:p>
            <a:pPr>
              <a:defRPr/>
            </a:pPr>
            <a:r>
              <a:rPr/>
              <a:t>-Cómo lo hago</a:t>
            </a:r>
            <a:endParaRPr/>
          </a:p>
        </p:txBody>
      </p:sp>
      <p:sp>
        <p:nvSpPr>
          <p:cNvPr id="9" name="" hidden="0"/>
          <p:cNvSpPr/>
          <p:nvPr isPhoto="0" userDrawn="0"/>
        </p:nvSpPr>
        <p:spPr bwMode="auto">
          <a:xfrm flipH="0" flipV="0">
            <a:off x="4703984" y="4742656"/>
            <a:ext cx="1756171" cy="6449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r>
              <a:rPr/>
              <a:t>YO </a:t>
            </a:r>
            <a:endParaRPr/>
          </a:p>
          <a:p>
            <a:pPr>
              <a:defRPr/>
            </a:pPr>
            <a:r>
              <a:rPr/>
              <a:t>lo que soy</a:t>
            </a:r>
            <a:endParaRPr/>
          </a:p>
        </p:txBody>
      </p:sp>
      <p:cxnSp>
        <p:nvCxnSpPr>
          <p:cNvPr id="10" name="" hidden="0"/>
          <p:cNvCxnSpPr>
            <a:cxnSpLocks/>
          </p:cNvCxnSpPr>
          <p:nvPr isPhoto="0" userDrawn="0"/>
        </p:nvCxnSpPr>
        <p:spPr bwMode="auto">
          <a:xfrm flipH="1" flipV="0">
            <a:off x="7581327" y="5407421"/>
            <a:ext cx="912812" cy="684609"/>
          </a:xfrm>
          <a:prstGeom prst="line">
            <a:avLst/>
          </a:prstGeom>
          <a:ln>
            <a:headEnd type="arrow" len="me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" hidden="0"/>
          <p:cNvCxnSpPr>
            <a:cxnSpLocks/>
          </p:cNvCxnSpPr>
          <p:nvPr isPhoto="0" userDrawn="0"/>
        </p:nvCxnSpPr>
        <p:spPr bwMode="auto">
          <a:xfrm flipH="0" flipV="0">
            <a:off x="4346796" y="4395390"/>
            <a:ext cx="2549921" cy="0"/>
          </a:xfrm>
          <a:prstGeom prst="line">
            <a:avLst/>
          </a:prstGeom>
          <a:ln>
            <a:headEnd type="arrow" len="me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" hidden="0"/>
          <p:cNvCxnSpPr>
            <a:cxnSpLocks/>
          </p:cNvCxnSpPr>
          <p:nvPr isPhoto="0" userDrawn="0"/>
        </p:nvCxnSpPr>
        <p:spPr bwMode="auto">
          <a:xfrm flipH="0" flipV="0">
            <a:off x="2590624" y="5546327"/>
            <a:ext cx="1131093" cy="634999"/>
          </a:xfrm>
          <a:prstGeom prst="line">
            <a:avLst/>
          </a:prstGeom>
          <a:ln>
            <a:headEnd type="arrow" len="me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Componentes conductuales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 flipH="0" flipV="0">
            <a:off x="799253" y="1289843"/>
            <a:ext cx="10790512" cy="6002734"/>
          </a:xfrm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50000" lnSpcReduction="10000"/>
          </a:bodyPr>
          <a:lstStyle/>
          <a:p>
            <a:pPr>
              <a:defRPr/>
            </a:pPr>
            <a:endParaRPr b="1"/>
          </a:p>
          <a:p>
            <a:pPr marL="0" indent="0">
              <a:buFont typeface="Arial"/>
              <a:buNone/>
              <a:defRPr/>
            </a:pPr>
            <a:r>
              <a:rPr b="1"/>
              <a:t>CONDUCTA: forma particular que tiene una persona de comportarse, actuar o responder ante una situación.</a:t>
            </a:r>
            <a:endParaRPr b="1"/>
          </a:p>
          <a:p>
            <a:pPr>
              <a:defRPr/>
            </a:pPr>
            <a:endParaRPr b="1"/>
          </a:p>
          <a:p>
            <a:pPr>
              <a:defRPr/>
            </a:pPr>
            <a:r>
              <a:rPr b="1"/>
              <a:t>Factores Internos:</a:t>
            </a:r>
            <a:r>
              <a:rPr/>
              <a:t> personalidad, inteligencia o creencias</a:t>
            </a:r>
            <a:endParaRPr/>
          </a:p>
          <a:p>
            <a:pPr>
              <a:defRPr/>
            </a:pPr>
            <a:r>
              <a:rPr b="1"/>
              <a:t>Factores Externos:</a:t>
            </a:r>
            <a:r>
              <a:rPr/>
              <a:t> como se encuentra la persona en ese momento, personas que presencien la conducta etc</a:t>
            </a:r>
            <a:endParaRPr/>
          </a:p>
          <a:p>
            <a:pPr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>
                <a:solidFill>
                  <a:srgbClr val="7030A0"/>
                </a:solidFill>
              </a:rPr>
              <a:t>Actividad!</a:t>
            </a:r>
            <a:endParaRPr>
              <a:solidFill>
                <a:srgbClr val="7030A0"/>
              </a:solidFill>
            </a:endParaRPr>
          </a:p>
          <a:p>
            <a:pPr marL="0" indent="0">
              <a:buFont typeface="Arial"/>
              <a:buNone/>
              <a:defRPr/>
            </a:pPr>
            <a:r>
              <a:rPr>
                <a:solidFill>
                  <a:srgbClr val="7030A0"/>
                </a:solidFill>
              </a:rPr>
              <a:t>Enumera 6 factores externos que influyan en la conducta.</a:t>
            </a:r>
            <a:endParaRPr>
              <a:solidFill>
                <a:srgbClr val="7030A0"/>
              </a:solidFill>
            </a:endParaRPr>
          </a:p>
          <a:p>
            <a:pPr marL="0" indent="0">
              <a:buFont typeface="Arial"/>
              <a:buNone/>
              <a:defRPr/>
            </a:pPr>
            <a:endParaRPr>
              <a:solidFill>
                <a:srgbClr val="7030A0"/>
              </a:solidFill>
            </a:endParaRPr>
          </a:p>
          <a:p>
            <a:pPr>
              <a:defRPr/>
            </a:pPr>
            <a:r>
              <a:rPr>
                <a:solidFill>
                  <a:schemeClr val="tx1"/>
                </a:solidFill>
              </a:rPr>
              <a:t>Competencia comunicativa: capacidad de comunicarse, usando recursos de comunicación verbal y no verbal y escucha activa.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r>
              <a:rPr>
                <a:solidFill>
                  <a:schemeClr val="tx1"/>
                </a:solidFill>
              </a:rPr>
              <a:t>Tipo de conducta: agresiva, inhibida o asertiva.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r>
              <a:rPr>
                <a:solidFill>
                  <a:schemeClr val="tx1"/>
                </a:solidFill>
              </a:rPr>
              <a:t>Reacciones fisiológicas</a:t>
            </a:r>
            <a:r>
              <a:rPr>
                <a:solidFill>
                  <a:schemeClr val="tx1"/>
                </a:solidFill>
              </a:rPr>
              <a:t>: relacionadas directamente con la emoción pero consideradas componentes conductuales.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endParaRPr>
              <a:solidFill>
                <a:srgbClr val="7030A0"/>
              </a:solidFill>
            </a:endParaRPr>
          </a:p>
          <a:p>
            <a:pPr marL="0" indent="0">
              <a:buFont typeface="Arial"/>
              <a:buNone/>
              <a:defRPr/>
            </a:pPr>
            <a:r>
              <a:rPr lang="es-ES" sz="3200" b="0" i="0" u="none" strike="noStrike" cap="none" spc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Actividad!</a:t>
            </a:r>
            <a:endParaRPr sz="3200">
              <a:solidFill>
                <a:srgbClr val="7030A0"/>
              </a:solidFill>
            </a:endParaRPr>
          </a:p>
          <a:p>
            <a:pPr>
              <a:defRPr/>
            </a:pPr>
            <a:r>
              <a:rPr lang="es-ES" sz="3200" b="0" i="0" u="none" strike="noStrike" cap="none" spc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Enumera 10 reacciones fisiológicas que las personas activamos inconscientemente en determinadas situaciones sociales</a:t>
            </a:r>
            <a:endParaRPr sz="3200">
              <a:solidFill>
                <a:srgbClr val="7030A0"/>
              </a:solidFill>
            </a:endParaRPr>
          </a:p>
          <a:p>
            <a:pPr>
              <a:defRPr/>
            </a:pPr>
            <a:endParaRPr>
              <a:solidFill>
                <a:srgbClr val="7030A0"/>
              </a:solidFill>
            </a:endParaRPr>
          </a:p>
          <a:p>
            <a:pPr>
              <a:defRPr/>
            </a:pPr>
            <a:endParaRPr>
              <a:solidFill>
                <a:schemeClr val="tx1"/>
              </a:solidFill>
            </a:endParaRPr>
          </a:p>
          <a:p>
            <a:pPr>
              <a:defRPr/>
            </a:pPr>
            <a:endParaRPr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Componentes emocionales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75000" lnSpcReduction="5000"/>
          </a:bodyPr>
          <a:lstStyle/>
          <a:p>
            <a:pPr marL="0" indent="0">
              <a:buFont typeface="Arial"/>
              <a:buNone/>
              <a:defRPr/>
            </a:pPr>
            <a:r>
              <a:rPr/>
              <a:t>EMOCIÓN: reacción fisiológica involuntaria ante estímulos reales o imaginarios que desencadenan conductas automáticas.</a:t>
            </a:r>
            <a:endParaRPr/>
          </a:p>
          <a:p>
            <a:pPr>
              <a:defRPr/>
            </a:pPr>
            <a:r>
              <a:rPr/>
              <a:t>Estímulos externos: provienen del ambiente exterior y se reacciona con alegría, miedo o ira.</a:t>
            </a:r>
            <a:endParaRPr/>
          </a:p>
          <a:p>
            <a:pPr>
              <a:defRPr/>
            </a:pPr>
            <a:r>
              <a:rPr/>
              <a:t>Estímulos internos: plano cognitivo, cuando nos imaginamos una situación agradable o desagradable.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/>
              <a:t>La respuesta a los estímulos y la intensidad de las emociones son subjetivas.</a:t>
            </a:r>
            <a:endParaRPr/>
          </a:p>
          <a:p>
            <a:pPr marL="0" indent="0">
              <a:buFont typeface="Arial"/>
              <a:buNone/>
              <a:defRPr/>
            </a:pPr>
            <a:endParaRPr/>
          </a:p>
          <a:p>
            <a:pPr>
              <a:defRPr/>
            </a:pPr>
            <a:r>
              <a:rPr/>
              <a:t>6 emociones básicas: alegría, ira, tristeza, miedo, aversión y sorpresa.</a:t>
            </a:r>
            <a:endParaRPr/>
          </a:p>
          <a:p>
            <a:pPr marL="0" indent="0">
              <a:buFont typeface="Arial"/>
              <a:buNone/>
              <a:defRPr/>
            </a:pPr>
            <a:r>
              <a:rPr lang="es-ES" sz="3200" b="0" i="0" u="none" strike="noStrike" cap="none" spc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Actividad!</a:t>
            </a:r>
            <a:endParaRPr lang="es-ES" sz="3200" b="0" i="0" u="none" strike="noStrike" cap="none" spc="0">
              <a:solidFill>
                <a:srgbClr val="7030A0"/>
              </a:solidFill>
              <a:latin typeface="+mn-lt"/>
              <a:ea typeface="+mn-ea"/>
              <a:cs typeface="+mn-cs"/>
            </a:endParaRPr>
          </a:p>
          <a:p>
            <a:pPr marL="0" indent="0">
              <a:buFont typeface="Arial"/>
              <a:buNone/>
              <a:defRPr/>
            </a:pPr>
            <a:r>
              <a:rPr lang="es-ES" sz="3200" b="0" i="0" u="none" strike="noStrike" cap="none" spc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Busca las causas y la función de cada emoción.</a:t>
            </a:r>
            <a:endParaRPr sz="3200"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Componentes cognitivos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/>
              <a:t>En el aprendizaje de las HS, es importante tener en cuenta la capacidad cognitiva de la persona.</a:t>
            </a:r>
            <a:endParaRPr/>
          </a:p>
          <a:p>
            <a:pPr>
              <a:defRPr/>
            </a:pPr>
            <a:r>
              <a:rPr b="1"/>
              <a:t>Capacidad cognitiva:</a:t>
            </a:r>
            <a:r>
              <a:rPr/>
              <a:t> facultad de la persona para aprender y desarrollar ciertas HS. Se empiezan a desarrollar en la infancia y continua a lo largo de toda la vida.</a:t>
            </a:r>
            <a:endParaRPr/>
          </a:p>
          <a:p>
            <a:pPr>
              <a:defRPr/>
            </a:pPr>
            <a:r>
              <a:rPr b="1"/>
              <a:t>Habilidades cognitivas: </a:t>
            </a:r>
            <a:r>
              <a:rPr b="0"/>
              <a:t>procesos mentales necesarios para comprender, analizar , elaborar y procesar información.</a:t>
            </a:r>
            <a:endParaRPr b="0"/>
          </a:p>
          <a:p>
            <a:pPr marL="0" indent="0">
              <a:buFont typeface="Arial"/>
              <a:buNone/>
              <a:defRPr/>
            </a:pPr>
            <a:r>
              <a:rPr lang="es-ES" sz="3200" b="0" i="0" u="none" strike="noStrike" cap="none" spc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Actividad! Para estudio!!!</a:t>
            </a:r>
            <a:endParaRPr sz="3200">
              <a:solidFill>
                <a:srgbClr val="7030A0"/>
              </a:solidFill>
            </a:endParaRPr>
          </a:p>
          <a:p>
            <a:pPr>
              <a:defRPr/>
            </a:pPr>
            <a:r>
              <a:rPr lang="es-ES" sz="3200" b="0" i="0" u="none" strike="noStrike" cap="none" spc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Busca información sobre: pensamiento causal, alternativo, consecuencial, de perspectiva</a:t>
            </a:r>
            <a:r>
              <a:rPr lang="es-ES" sz="3200" b="0" i="0" u="none" strike="noStrike" cap="none" spc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, medio-fin.</a:t>
            </a:r>
            <a:endParaRPr lang="es-ES" sz="3200" b="0" i="0" u="none" strike="noStrike" cap="none" spc="0">
              <a:solidFill>
                <a:srgbClr val="7030A0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graphicFrame>
        <p:nvGraphicFramePr>
          <p:cNvPr id="6" name="" hidden="0"/>
          <p:cNvGraphicFramePr>
            <a:graphicFrameLocks xmlns:a="http://schemas.openxmlformats.org/drawingml/2006/main"/>
          </p:cNvGraphicFramePr>
          <p:nvPr isPhoto="0" userDrawn="0"/>
        </p:nvGraphicFramePr>
        <p:xfrm>
          <a:off x="1330546" y="532633"/>
          <a:ext cx="9594452" cy="6185165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{D417854A-3685-8455-1A00-D551E7F0B698}</a:tableStyleId>
              </a:tblPr>
              <a:tblGrid>
                <a:gridCol w="3193917"/>
                <a:gridCol w="3193917"/>
                <a:gridCol w="3193917"/>
              </a:tblGrid>
              <a:tr h="942441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Pensamiento causal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¿Por qué?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Cap. determinar la causa del problema.</a:t>
                      </a:r>
                      <a:endParaRPr/>
                    </a:p>
                  </a:txBody>
                  <a:tcPr/>
                </a:tc>
              </a:tr>
              <a:tr h="966740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Pensamiento alternativo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¿Qué opciones tengo para afrontar un problema?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Cap. de generar diferentes soluciones a un mismo problema.</a:t>
                      </a:r>
                      <a:endParaRPr/>
                    </a:p>
                  </a:txBody>
                  <a:tcPr/>
                </a:tc>
              </a:tr>
              <a:tr h="2071996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Pensamiento consecuencial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¿Cual es la mejor opción?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Cap.de prever las consecuencias de las decisiones. 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/>
                        <a:t>Análisis de pros y contras de cada opción. para elegir la mejor opción.</a:t>
                      </a:r>
                      <a:endParaRPr/>
                    </a:p>
                  </a:txBody>
                  <a:tcPr/>
                </a:tc>
              </a:tr>
              <a:tr h="1229679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Pensamiento de perspectiva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¿Cómo entiendo el problema desde la otra parte?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Cap. de ponerse en el lugar de otro para elegir la opción mas adecuada.</a:t>
                      </a:r>
                      <a:endParaRPr/>
                    </a:p>
                  </a:txBody>
                  <a:tcPr/>
                </a:tc>
              </a:tr>
              <a:tr h="948906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Pensamiento medio-fin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¿Qué hacemos para resolver esto?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Cap. de encontrar medios para lograr objetivos y planif.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La personalidad</a:t>
            </a:r>
            <a:endParaRPr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normAutofit fontScale="70000" lnSpcReduction="6000"/>
          </a:bodyPr>
          <a:lstStyle/>
          <a:p>
            <a:pPr>
              <a:defRPr/>
            </a:pPr>
            <a:r>
              <a:rPr/>
              <a:t>Conjunto de rasgos psicológicos, emocionales y conductuales que definen globalmente a una persona y se mantienen estables a lo largo de la vida.</a:t>
            </a:r>
            <a:endParaRPr/>
          </a:p>
          <a:p>
            <a:pPr>
              <a:defRPr/>
            </a:pPr>
            <a:r>
              <a:rPr/>
              <a:t>Herencia y medio ambiente (único).</a:t>
            </a:r>
            <a:endParaRPr/>
          </a:p>
          <a:p>
            <a:pPr>
              <a:defRPr/>
            </a:pPr>
            <a:endParaRPr/>
          </a:p>
          <a:p>
            <a:pPr marL="0" indent="0">
              <a:buFont typeface="Arial"/>
              <a:buNone/>
              <a:defRPr/>
            </a:pPr>
            <a:r>
              <a:rPr lang="es-ES" sz="3200" b="0" i="0" u="none" strike="noStrike" cap="none" spc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Actividad!</a:t>
            </a:r>
            <a:endParaRPr sz="3200">
              <a:solidFill>
                <a:srgbClr val="7030A0"/>
              </a:solidFill>
            </a:endParaRPr>
          </a:p>
          <a:p>
            <a:pPr>
              <a:defRPr/>
            </a:pPr>
            <a:r>
              <a:rPr lang="es-ES" sz="3200" b="0" i="0" u="none" strike="noStrike" cap="none" spc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Buscad las definiciones de autoconcepto y autoestima.</a:t>
            </a:r>
            <a:endParaRPr lang="es-ES" sz="3200" b="0" i="0" u="none" strike="noStrike" cap="none" spc="0">
              <a:solidFill>
                <a:srgbClr val="7030A0"/>
              </a:solidFill>
              <a:latin typeface="+mn-lt"/>
              <a:ea typeface="+mn-ea"/>
              <a:cs typeface="+mn-cs"/>
            </a:endParaRPr>
          </a:p>
          <a:p>
            <a:pPr>
              <a:defRPr/>
            </a:pPr>
            <a:endParaRPr lang="es-ES" sz="3200" b="0" i="0" u="none" strike="noStrike" cap="none" spc="0">
              <a:solidFill>
                <a:srgbClr val="7030A0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endParaRPr lang="es-ES" sz="3200" b="0" i="0" u="none" strike="noStrike" cap="none" spc="0">
              <a:solidFill>
                <a:srgbClr val="7030A0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s-ES" sz="3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Autoconcepto: percepción que la persona tiene de sí misma.</a:t>
            </a:r>
            <a:endParaRPr lang="es-ES" sz="3200" b="0" i="0" u="none" strike="noStrike" cap="none" spc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s-ES" sz="3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Autoestima: valoración que la persona hace del autoconcepto.</a:t>
            </a:r>
            <a:endParaRPr lang="es-ES" sz="32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endParaRPr lang="es-ES" sz="3200" b="0" i="0" u="none" strike="noStrike" cap="none" spc="0">
              <a:solidFill>
                <a:srgbClr val="7030A0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endParaRPr lang="es-ES" sz="3200" b="0" i="0" u="none" strike="noStrike" cap="none" spc="0">
              <a:solidFill>
                <a:srgbClr val="7030A0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ial">
  <a:themeElements>
    <a:clrScheme name="Official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ONLYOFFICE/6.1.1.53</Application>
  <DocSecurity>0</DocSecurity>
  <PresentationFormat>Widescreen</PresentationFormat>
  <Paragraphs>0</Paragraphs>
  <Slides>25</Slides>
  <Notes>25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>Ane Hermosa Velasco</cp:lastModifiedBy>
  <cp:revision>10</cp:revision>
  <dcterms:created xsi:type="dcterms:W3CDTF">2012-12-03T06:56:55Z</dcterms:created>
  <dcterms:modified xsi:type="dcterms:W3CDTF">2024-09-27T13:45:52Z</dcterms:modified>
  <cp:category/>
  <cp:contentStatus/>
  <cp:version/>
</cp:coreProperties>
</file>