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51" roundtripDataSignature="AMtx7miLA+q0GgUuKHAAC/yGC6Ijs1za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customschemas.google.com/relationships/presentationmetadata" Target="metadata"/><Relationship Id="rId50" Type="http://schemas.openxmlformats.org/officeDocument/2006/relationships/slide" Target="slides/slide4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39" name="Google Shape;13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45" name="Google Shape;14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50" name="Google Shape;15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55" name="Google Shape;155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61" name="Google Shape;16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67" name="Google Shape;167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74" name="Google Shape;174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80" name="Google Shape;180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Google Shape;20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8" name="Google Shape;208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4" name="Google Shape;21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246" name="Google Shape;246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253" name="Google Shape;253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259" name="Google Shape;259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265" name="Google Shape;265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271" name="Google Shape;271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277" name="Google Shape;277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283" name="Google Shape;283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289" name="Google Shape;289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295" name="Google Shape;295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301" name="Google Shape;301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319" name="Google Shape;319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325" name="Google Shape;325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332" name="Google Shape;332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338" name="Google Shape;338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344" name="Google Shape;344;p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25" name="Google Shape;12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7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7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5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5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5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5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5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7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7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7" name="Google Shape;77;p5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5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9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9"/>
          <p:cNvSpPr/>
          <p:nvPr>
            <p:ph idx="2" type="pic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Google Shape;26;p49"/>
          <p:cNvSpPr txBox="1"/>
          <p:nvPr>
            <p:ph idx="1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7" name="Google Shape;27;p4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0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0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1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5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2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6" name="Google Shape;46;p5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5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5"/>
          <p:cNvSpPr txBox="1"/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5"/>
          <p:cNvSpPr txBox="1"/>
          <p:nvPr>
            <p:ph idx="1" type="body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55"/>
          <p:cNvSpPr txBox="1"/>
          <p:nvPr>
            <p:ph idx="2" type="body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55"/>
          <p:cNvSpPr txBox="1"/>
          <p:nvPr>
            <p:ph idx="3" type="body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3" name="Google Shape;63;p55"/>
          <p:cNvSpPr txBox="1"/>
          <p:nvPr>
            <p:ph idx="4" type="body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5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5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5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FFC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4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4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7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/>
              <a:t>CONSERVACIÓN DE ALIMENTOS (II)</a:t>
            </a:r>
            <a:endParaRPr b="0" i="0" sz="4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Cocción</a:t>
            </a:r>
            <a:endParaRPr b="0" i="0" sz="440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2" name="Google Shape;142;p1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Destruye microorganismos termosensibles.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Sobreviven formas termorresistentes.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 difícil es lograr la cocción de las partes internas</a:t>
            </a: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u="sng">
                <a:latin typeface="Comic Sans MS"/>
                <a:ea typeface="Comic Sans MS"/>
                <a:cs typeface="Comic Sans MS"/>
                <a:sym typeface="Comic Sans MS"/>
              </a:rPr>
              <a:t>Estó dependerá de</a:t>
            </a: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; 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Espesor del alimento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 del aceite o agua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Tiempo de cocción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/>
          <p:nvPr>
            <p:ph idx="1" type="body"/>
          </p:nvPr>
        </p:nvSpPr>
        <p:spPr>
          <a:xfrm>
            <a:off x="457200" y="260350"/>
            <a:ext cx="8229600" cy="5865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Sólo unos pocos procesos de conservación ocasionan la muerte de los microorganismos: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Pasteurización por calor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Esterilización por calor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Los demás sólo inhiben el desarrollo de los microorganismos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"/>
          <p:cNvSpPr txBox="1"/>
          <p:nvPr>
            <p:ph idx="1" type="body"/>
          </p:nvPr>
        </p:nvSpPr>
        <p:spPr>
          <a:xfrm>
            <a:off x="457200" y="333375"/>
            <a:ext cx="8229600" cy="5792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 ritmo de vida actual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Cambios en los hábitos alimentarios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“Preparar alimentos en el menor tiempo posible”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Los envases dejan de ser meros continentes: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Actúan en la conservación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Marketing (atractivos y funcionales)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Técnicas de envasado</a:t>
            </a:r>
            <a:endParaRPr b="0" i="0" sz="440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8" name="Google Shape;158;p1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demandan productos más naturales.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Los más semejantes al producto fresco.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 no sufran procesados severos.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Seguros.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 una vida útil más larga.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Atmósferas protectoras</a:t>
            </a:r>
            <a:br>
              <a:rPr b="0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40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Envasado al vacío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Envasado de alimentos bajo atmósfera modificada o controlada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Características de los gases empleados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4" marL="2057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Nitrógeno</a:t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4" marL="2057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Dióxido de carbono</a:t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4" marL="2057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Oxígeno</a:t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Productos de </a:t>
            </a: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cuarta y quinta gama</a:t>
            </a:r>
            <a:endParaRPr b="1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Tecnología SOUS-VIDE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Atmósferas protectoras</a:t>
            </a:r>
            <a:br>
              <a:rPr b="0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40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5"/>
          <p:cNvSpPr txBox="1"/>
          <p:nvPr>
            <p:ph idx="1" type="body"/>
          </p:nvPr>
        </p:nvSpPr>
        <p:spPr>
          <a:xfrm>
            <a:off x="509270" y="108013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Envasado al vacío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 Se trata de </a:t>
            </a:r>
            <a:r>
              <a:rPr b="0" i="0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extraer el aire que rodea al producto que se va a envasar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Si el proceso se realiza de forma adecuada la </a:t>
            </a:r>
            <a:r>
              <a:rPr b="0" i="0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cantidad de oxígeno residual es inferior al 1%.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este modo se consigue una atmósfera libre de oxígeno con la que </a:t>
            </a:r>
            <a:r>
              <a:rPr b="0" i="0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retarda la proliferación de bacterias y hongos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que necesitan este elemento para sobrevivir, lo que posibilita una mayor vida útil del producto. El envasado al vacío </a:t>
            </a:r>
            <a:r>
              <a:rPr b="0" i="0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complementa con otros métodos de conservación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ya que después, el alimento puede ser refrigerado o congelado.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3200" u="none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" name="Google Shape;17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3702" y="5606224"/>
            <a:ext cx="1429523" cy="10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Atmósferas protectoras</a:t>
            </a:r>
            <a:br>
              <a:rPr b="0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40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6"/>
          <p:cNvSpPr txBox="1"/>
          <p:nvPr>
            <p:ph idx="1" type="body"/>
          </p:nvPr>
        </p:nvSpPr>
        <p:spPr>
          <a:xfrm>
            <a:off x="509270" y="108013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Envasado al vacío;  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1" i="0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Ventajas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Entre los métodos de envasado en atmósfera protectora es </a:t>
            </a:r>
            <a:r>
              <a:rPr b="0" i="0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más sencillo y económico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puesto que no hay consumo de gases en él.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La </a:t>
            </a:r>
            <a:r>
              <a:rPr b="0" i="0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baja concentración de oxígeno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 permanece en el envase tras evacuar el aire </a:t>
            </a:r>
            <a:r>
              <a:rPr b="0" i="0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inhibe el crecimiento de microorganismos aerobios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las reacciones de oxidación.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Atmósferas protectoras</a:t>
            </a:r>
            <a:br>
              <a:rPr b="0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40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7"/>
          <p:cNvSpPr txBox="1"/>
          <p:nvPr>
            <p:ph idx="1" type="body"/>
          </p:nvPr>
        </p:nvSpPr>
        <p:spPr>
          <a:xfrm>
            <a:off x="509270" y="108013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Envasado al vacío;  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1" i="0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Ventajas;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b="0" i="0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Favorece la retención de los compuestos volátiles responsables del aroma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Este aspecto es muy apreciado por el consumidor en determinados productos como el café.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b="0" i="0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Impide las quemaduras por frío, la formación de cristales de hielo y la deshidratación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la superficie del alimento gracias a la barrera de humedad de pequeño espesor existente entre el material de envasado y el producto.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8"/>
          <p:cNvSpPr txBox="1"/>
          <p:nvPr>
            <p:ph idx="1" type="body"/>
          </p:nvPr>
        </p:nvSpPr>
        <p:spPr>
          <a:xfrm>
            <a:off x="457200" y="59436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US" u="sng"/>
              <a:t>Limitación</a:t>
            </a:r>
            <a:r>
              <a:rPr lang="en-US"/>
              <a:t>;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Crecimiento de m.o.-s anaerobios. (Clostridium  botulinum); refrigeración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"/>
          <p:cNvSpPr txBox="1"/>
          <p:nvPr>
            <p:ph idx="1" type="body"/>
          </p:nvPr>
        </p:nvSpPr>
        <p:spPr>
          <a:xfrm>
            <a:off x="457200" y="59436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en-US" u="sng"/>
              <a:t>Envasado al vacío ‘segunda piel’ o VSP </a:t>
            </a:r>
            <a:r>
              <a:rPr lang="en-US"/>
              <a:t>(vacuum skin packaging en inglés).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En ella el material de envasado -la bolsa o la lámina superior que cubre la bandeja- se calienta antes de situarse sobre el alimento, una vez evacuado el aire del interior del paquete. </a:t>
            </a:r>
            <a:endParaRPr/>
          </a:p>
        </p:txBody>
      </p:sp>
      <p:pic>
        <p:nvPicPr>
          <p:cNvPr id="194" name="Google Shape;19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06500" y="4398700"/>
            <a:ext cx="3282925" cy="197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Sistemas de tratamiento por calor</a:t>
            </a:r>
            <a:br>
              <a:rPr b="0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40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 escaldado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Pasteurización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4" marL="2057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Pasteurización alta</a:t>
            </a:r>
            <a:endParaRPr b="0" i="0" sz="2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4" marL="2057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Pasteurización baja</a:t>
            </a:r>
            <a:endParaRPr b="0" i="0" sz="2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Esterilización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4" marL="2057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Esterilización UHT</a:t>
            </a:r>
            <a:endParaRPr b="0" i="0" sz="2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Cocción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"/>
          <p:cNvSpPr txBox="1"/>
          <p:nvPr>
            <p:ph idx="1" type="body"/>
          </p:nvPr>
        </p:nvSpPr>
        <p:spPr>
          <a:xfrm>
            <a:off x="457200" y="59436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 Las temperaturas que soporta el material pueden superar los 200 ºC. Por efecto del calor, la bolsa o la lámina se retrae adaptándose al contorno del producto. Gracias a este contacto tan estrecho se previene la formación de burbujas de aire y arrugas y se realza la presentación final del alimento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200" u="sng">
                <a:solidFill>
                  <a:schemeClr val="dk1"/>
                </a:solidFill>
              </a:rPr>
              <a:t>Conservación en atmósfera  controlada</a:t>
            </a:r>
            <a:endParaRPr b="1" sz="3200" u="sng">
              <a:solidFill>
                <a:schemeClr val="dk1"/>
              </a:solidFill>
            </a:endParaRPr>
          </a:p>
        </p:txBody>
      </p:sp>
      <p:sp>
        <p:nvSpPr>
          <p:cNvPr id="205" name="Google Shape;205;p21"/>
          <p:cNvSpPr txBox="1"/>
          <p:nvPr>
            <p:ph idx="1" type="body"/>
          </p:nvPr>
        </p:nvSpPr>
        <p:spPr>
          <a:xfrm>
            <a:off x="457200" y="1253490"/>
            <a:ext cx="8229600" cy="4872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-AC; la conservación o almacenamiento de un producto (normalmente hortofrutícola) </a:t>
            </a:r>
            <a:r>
              <a:rPr lang="en-US" u="sng"/>
              <a:t>en</a:t>
            </a:r>
            <a:endParaRPr u="sng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u="sng"/>
              <a:t>una atmósfera empobrecida en oxígeno (O2) y enriquecida en anhídrido carbónico (CO2)</a:t>
            </a:r>
            <a:r>
              <a:rPr lang="en-US"/>
              <a:t>. La composición del aire se ajusta de forma precisa a los requerimientos del  producto almacenado, manteniéndose constante en una cámara durante todo el proceso.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200" u="sng">
                <a:solidFill>
                  <a:schemeClr val="dk1"/>
                </a:solidFill>
              </a:rPr>
              <a:t>Conservación en atmósfera  controlada</a:t>
            </a:r>
            <a:endParaRPr b="1" sz="3200" u="sng">
              <a:solidFill>
                <a:schemeClr val="dk1"/>
              </a:solidFill>
            </a:endParaRPr>
          </a:p>
        </p:txBody>
      </p:sp>
      <p:sp>
        <p:nvSpPr>
          <p:cNvPr id="211" name="Google Shape;211;p22"/>
          <p:cNvSpPr txBox="1"/>
          <p:nvPr>
            <p:ph idx="1" type="body"/>
          </p:nvPr>
        </p:nvSpPr>
        <p:spPr>
          <a:xfrm>
            <a:off x="457200" y="1253490"/>
            <a:ext cx="8229600" cy="4872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u="sng"/>
              <a:t>Esta técnica asociada al frío potencia el efecto de la refrigeración</a:t>
            </a:r>
            <a:r>
              <a:rPr lang="en-US"/>
              <a:t> sobre la actividad vital de los tejidos vegetales, evitando ciertos problemas fisiológicos y disminuyendo las pérdidas por podredumbres.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200" u="sng">
                <a:solidFill>
                  <a:schemeClr val="dk1"/>
                </a:solidFill>
              </a:rPr>
              <a:t>Conservación en atmósfera  controlada</a:t>
            </a:r>
            <a:endParaRPr b="1" sz="3200" u="sng">
              <a:solidFill>
                <a:schemeClr val="dk1"/>
              </a:solidFill>
            </a:endParaRPr>
          </a:p>
        </p:txBody>
      </p:sp>
      <p:sp>
        <p:nvSpPr>
          <p:cNvPr id="217" name="Google Shape;217;p23"/>
          <p:cNvSpPr txBox="1"/>
          <p:nvPr>
            <p:ph idx="1" type="body"/>
          </p:nvPr>
        </p:nvSpPr>
        <p:spPr>
          <a:xfrm>
            <a:off x="457200" y="1253490"/>
            <a:ext cx="8229600" cy="4872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Pero la acción de la atmósfera sobre la respiración de la fruta o verdura es mucho más importante que la acción de las bajas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temperaturas. </a:t>
            </a:r>
            <a:r>
              <a:rPr lang="en-US" u="sng"/>
              <a:t>Esta atmósfera controlada ralentiza las reacciones bioquímicas provocando una mayor lentitud en la respiración,retrasando la maduración</a:t>
            </a:r>
            <a:r>
              <a:rPr lang="en-US"/>
              <a:t>, estando el fruto en condiciones latentes, con la posibilidad de una reactivación vegetativa una vez puesto el fruto en una atmósfera normal.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4"/>
          <p:cNvSpPr txBox="1"/>
          <p:nvPr>
            <p:ph idx="1" type="body"/>
          </p:nvPr>
        </p:nvSpPr>
        <p:spPr>
          <a:xfrm>
            <a:off x="457200" y="16065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Son atmósferas estrictamente controladas durante todo el período que dure el producto almacenado. La composición de la atmósfera se ajusta en base a los requerimientos del producto (CUADRO) y su ajuste se logra mediante generadores de nitrógeno (N), absorbedores de CO2 y etileno, entre otros. De igual manera dentro de la cámara se tiene control sobre la temperatura, humedad relativa  y circulación del aire. 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p25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99565" y="593725"/>
            <a:ext cx="6952615" cy="5271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200" u="sng">
                <a:solidFill>
                  <a:schemeClr val="dk1"/>
                </a:solidFill>
              </a:rPr>
              <a:t>Conservación en atmósfera modificada </a:t>
            </a:r>
            <a:endParaRPr b="1" sz="3200" u="sng">
              <a:solidFill>
                <a:schemeClr val="dk1"/>
              </a:solidFill>
            </a:endParaRPr>
          </a:p>
        </p:txBody>
      </p:sp>
      <p:sp>
        <p:nvSpPr>
          <p:cNvPr id="233" name="Google Shape;233;p2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La técnica de conservación en atmósfera modificada (AM) consiste </a:t>
            </a:r>
            <a:r>
              <a:rPr lang="en-US" u="sng"/>
              <a:t>en empacar los productos alimenticios en materiales con barrera a la difusión de los gases, en los cuales el ambiente gaseoso ha sido modificado O SE MODIFICA CON LA RESPIRACIÓN </a:t>
            </a:r>
            <a:r>
              <a:rPr lang="en-US"/>
              <a:t>para disminuir el grado de respiración, reducir el crecimiento microbiano y retrasar el deterioro enzimático con el propósito de alargar la vida útil del producto. 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7"/>
          <p:cNvSpPr txBox="1"/>
          <p:nvPr>
            <p:ph idx="1" type="body"/>
          </p:nvPr>
        </p:nvSpPr>
        <p:spPr>
          <a:xfrm>
            <a:off x="457200" y="221615"/>
            <a:ext cx="8229600" cy="59042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US"/>
              <a:t>Modificación pasiva</a:t>
            </a:r>
            <a:r>
              <a:rPr lang="en-US"/>
              <a:t>. La modificación de la atmósfera se lleva a cabo por efecto de la respiración del producto y la permeabilidad de la película. El equilibrio se logra después de un tiempo, dependiendo de los requerimientos del producto y permeabilidad (en función de la temperatura y humedad relativa del almacenamiento), ya que se necesita que sean iguales las intensidades de transmisión de O2 y CO2 del envase, y de respiración del producto. 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 txBox="1"/>
          <p:nvPr>
            <p:ph idx="1" type="body"/>
          </p:nvPr>
        </p:nvSpPr>
        <p:spPr>
          <a:xfrm>
            <a:off x="457200" y="309245"/>
            <a:ext cx="8229600" cy="58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  </a:t>
            </a:r>
            <a:r>
              <a:rPr b="1" lang="en-US"/>
              <a:t>Modificación activa.</a:t>
            </a:r>
            <a:r>
              <a:rPr lang="en-US"/>
              <a:t> Esta referida a la incorporación de aditivos en la matriz del envase o dentro del envase para modificar la atmósfera dentro del mismo envase y con ello prolongar la vida postcosecha del producto. Se pueden emplear absorbedores de O2, absorbedores y liberadores de CO2, liberadores de etanol y absorbedores de etileno. Sus costos son más elevados que la modificación pasiva.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9"/>
          <p:cNvSpPr txBox="1"/>
          <p:nvPr>
            <p:ph type="title"/>
          </p:nvPr>
        </p:nvSpPr>
        <p:spPr>
          <a:xfrm>
            <a:off x="630555" y="457200"/>
            <a:ext cx="783018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Irradiación de alimentos</a:t>
            </a:r>
            <a:endParaRPr b="0" i="0" sz="4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9"/>
          <p:cNvSpPr txBox="1"/>
          <p:nvPr>
            <p:ph idx="1" type="body"/>
          </p:nvPr>
        </p:nvSpPr>
        <p:spPr>
          <a:xfrm>
            <a:off x="630555" y="2057400"/>
            <a:ext cx="8065135" cy="38119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aplicación de radiaciones ionizantes a los alimentos es un proceso físico no térmico que se puede utilizar para destruir ciertos microorganismos presentes en los mismos.</a:t>
            </a:r>
            <a:endParaRPr b="1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0" name="Google Shape;250;p29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2565" y="4319905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El escaldado</a:t>
            </a:r>
            <a:endParaRPr b="0" i="0" sz="440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Tratamiento térmico suave.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 menor a 100ºC.</a:t>
            </a: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 (70-100ºC). 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Destruye la actividad enzimática de frutas y verduras</a:t>
            </a: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Fija el color de las verduras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Reduce el número de mohos, levaduras y bacterias de la superficie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No es un método de conservación. </a:t>
            </a: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Contribuye al efecto conservador de otras técnicas posteriores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44738" y="170463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Irradiación de alimentos</a:t>
            </a:r>
            <a:endParaRPr b="0" i="0" sz="4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3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Actualmente se utilizan cuatro fuentes de energía ionizante: 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Rayos gamma provenientes de (60Co) o (137Cs) 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Rayos X 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Electrones acelerados. 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Irradiación de alimentos</a:t>
            </a:r>
            <a:endParaRPr b="0" i="0" sz="4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3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los alimentos se utilizan habitualmente dosis inferiores a 10 kGy. 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conoce muy bien cual es la radiorresistencia de los microorganismos pudiendo ordenarse, de más a menos resistentes, como virus, esporas bacterianas, bacterias gram positivas, bacterias gram negativas, mohos y levaduras, parásitos. 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Irradiación de alimentos</a:t>
            </a:r>
            <a:endParaRPr b="0" i="0" sz="4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32"/>
          <p:cNvSpPr txBox="1"/>
          <p:nvPr>
            <p:ph idx="1" type="body"/>
          </p:nvPr>
        </p:nvSpPr>
        <p:spPr>
          <a:xfrm>
            <a:off x="578485" y="125349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Aparte de la r</a:t>
            </a:r>
            <a:r>
              <a:rPr b="0" i="0" lang="en-US" sz="3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adiorresistencia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intrínseca de cada microorganismo, son muchos los agentes y factores que influyen en la letalidad de las radiaciones ionizantes, como l</a:t>
            </a:r>
            <a:r>
              <a:rPr b="0" i="0" lang="en-US" sz="3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temperatura y actividad del agua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del medio. Puede decirse, en términos generales, que a medida que descienden estos dos parámetros aumenta la radiorresistencia. 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Irradiación de alimentos</a:t>
            </a:r>
            <a:endParaRPr b="0" i="0" sz="4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3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clasificación de la OMS según la dosis es la siguiente: 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Dosis Baja. Se usa para demorar los procesos fisiológicos, como maduración y senescencia de frutas frescas y vegetales, y para controlar insectos y parásitos en los alimentos. 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Irradiación de alimentos</a:t>
            </a:r>
            <a:endParaRPr b="0" i="0" sz="4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3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Dosis Media. Es usada para reducir los microorganismos patógenos y descomponedores de distintos alimentos, para mejorar propiedades tecnológicas de alimentos, como reducir tiempo de coccion de vegetales deshidratados y para extender la caducidad de varios alimentos. 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Irradiación de alimentos</a:t>
            </a:r>
            <a:endParaRPr b="0" i="0" sz="4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3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Dosis Alta. Es usada para la esterilización de carne, pollo, mariscos y pescados y otras preparaciones, en combinación con un leve calentamiento para inactivar enzimas y para la desinfección de ciertos alimentos o ingredientes, como son las especias. 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Irradiación de alimentos</a:t>
            </a:r>
            <a:endParaRPr b="0" i="0" sz="4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3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Dosis Alta. Es usada para la esterilización de carne, pollo, mariscos y pescados y otras preparaciones, en combinación con un leve calentamiento para inactivar enzimas y para la desinfección de ciertos alimentos o ingredientes, como son las especias. 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Irradiación de alimentos</a:t>
            </a:r>
            <a:endParaRPr b="0" i="0" sz="4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37"/>
          <p:cNvSpPr txBox="1"/>
          <p:nvPr>
            <p:ph idx="1" type="body"/>
          </p:nvPr>
        </p:nvSpPr>
        <p:spPr>
          <a:xfrm>
            <a:off x="457200" y="1349375"/>
            <a:ext cx="8229600" cy="47764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cambios nutricionales y sensoriales son comparables a los de los procesos de enlatado, coccion y congelado, y muchas veces menores. Alteraciones más características podemos destacar: 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Olor y Sabor alterados, principalmente debido al efecto de los radicales libres sobre lípidos y proteínas. 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Color, como por ejemplo, el oscurecimiento de carnes. 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Perdida de vitaminas.  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Irradiación de alimentos</a:t>
            </a:r>
            <a:endParaRPr b="0" i="0" sz="4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38"/>
          <p:cNvSpPr txBox="1"/>
          <p:nvPr>
            <p:ph idx="1" type="body"/>
          </p:nvPr>
        </p:nvSpPr>
        <p:spPr>
          <a:xfrm>
            <a:off x="457200" y="141732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cambios nutricionales y sensoriales son comparables a los de los procesos de enlatado, coccion y congelado, y muchas veces menores. Alteraciones más características podemos destacar: 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Olor y Sabor alterados, principalmente debido al efecto de los radicales libres sobre lípidos y proteínas. 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Color, como por ejemplo, el oscurecimiento de carnes. 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ablandamiento considerable de frutas y hortalizas 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Posibles beneficios de la irradiación</a:t>
            </a:r>
            <a:endParaRPr/>
          </a:p>
        </p:txBody>
      </p:sp>
      <p:sp>
        <p:nvSpPr>
          <p:cNvPr id="310" name="Google Shape;310;p39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- Destruye elementos patógenos problemáticos para la salud publica: Salmonella, Listeria monosytogenos, E. Coolí, campylobacter, tricbinella spiralis, etc. </a:t>
            </a:r>
            <a:endParaRPr sz="2400"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- Los productos pueden ser tratados ya envasados, lo que aumenta aun más la seguridad e inocuidad del alimento. </a:t>
            </a:r>
            <a:endParaRPr sz="2400"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- Aumenta la vida de los alimentos al retardar el deterioro natural de carnes, granos y sus derivados, frutas, etc. </a:t>
            </a:r>
            <a:endParaRPr sz="2400"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- Aumenta a pocos grados la temperatura del alimento, por esto las pérdidas de nutrientes son muy pequeñas, y en la mayoría de los casos, son menores que los que se producen por otros métodos de conservación. </a:t>
            </a:r>
            <a:endParaRPr sz="2400"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2400"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pasteurización</a:t>
            </a:r>
            <a:endParaRPr b="0" i="0" sz="440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Tratamiento relativamente suave.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 menor que 100º C; 60-</a:t>
            </a:r>
            <a:r>
              <a:rPr lang="en-US"/>
              <a:t>80ºC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Prolonga la vida útil varios días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Inactiva las enzimas.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Destruye bacterias no esporuladas, mohos y levaduras.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Cambios mínimos nutritivos y organolépticos.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40563" y="4824100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6" name="Google Shape;316;p4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 En el Estado Español, se utiliza la irradiación como método de conservación?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Solamente para tratamiento de especias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https://www.youtube.com/watch?v=9wNYpuwsPEE 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Alta Presión</a:t>
            </a:r>
            <a:endParaRPr b="0" i="0" sz="4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4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Alta Presión,el alimento se coloca en un recipiente de plástico estéril (PVOH, VEOH), se sella y se introduce en la cámara de presurización para su procesamiento. No hay posibilidad de deformación del paquete porque la presión ejercida es uniforme totalmente. </a:t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cámara de presurización , donde se introduce el alimento en el material de envasado apropiado, se cierra y se llena con el medio transmisor de la presión, normalmente agua. </a:t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aplicación de esta técnica provoca una disminución del volumen, que varia según la presión y la temperatura aplicada (presurización discontinua). </a:t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Alta Presión Hidrostática (APH)</a:t>
            </a:r>
            <a:endParaRPr b="0" i="0" sz="400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28" name="Google Shape;328;p4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Técnica muy reciente (1990)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Favorece y mejora la calidad sensorial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Mejora la conservación de los alimentos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Pascalización/ presurización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Provoca la inactivación de los microorganismos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 altera la calidad sensorial ni los nutrientes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29" name="Google Shape;329;p42"/>
          <p:cNvSpPr txBox="1"/>
          <p:nvPr/>
        </p:nvSpPr>
        <p:spPr>
          <a:xfrm>
            <a:off x="1724025" y="6125845"/>
            <a:ext cx="5080000" cy="3067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https://www.youtube.com/watch?v=fVCGsT2rjHY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Efecto de la alta presión en microorganismos</a:t>
            </a:r>
            <a:br>
              <a:rPr b="0" i="0" lang="en-US" sz="4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b="0" i="0" sz="400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35" name="Google Shape;335;p4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Cambios en la morfología celular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4" marL="2057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Cambios reversibles </a:t>
            </a:r>
            <a:endParaRPr b="0" i="0" sz="2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4" marL="2057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Cambios irreversibles</a:t>
            </a:r>
            <a:endParaRPr b="0" i="0" sz="2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Desnaturalización de proteínas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Modificación de la permeabilidad celular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Pulsos de luz</a:t>
            </a:r>
            <a:endParaRPr b="0" i="0" sz="4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4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Aplicación de destellos de luz de gran intensidad y corta duración.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luz que se transmite con los pulsos posee componentes UV que son capaces de dañar el DNA de los microorganismos, proteínas y producir romper las membranas celulares. Todo ese daño dependerá de la frecuencia y duración de los pulsos de luz, la longitud de onda de la luz utilizada y distancia al producto a tratar.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Pulsos de luz</a:t>
            </a:r>
            <a:endParaRPr b="0" i="0" sz="4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4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 inactivar diferentes mecanismos de alteración.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Descontaminar líquidos que dejen pasar la luz.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Descontaminar la superficie de los alimentos sólidos.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Esterilizar envases.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/>
              <a:t>  https://youtu.be/Qbtvb3G2KZM</a:t>
            </a:r>
            <a:endParaRPr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457200" y="333375"/>
            <a:ext cx="8229600" cy="5792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intensidad del tratamiento depende del pH.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 alimentos de baja acidez (pH&gt;4,5)</a:t>
            </a: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Se utilizará una pasteurización más alta.</a:t>
            </a:r>
            <a:endParaRPr b="0" i="0"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 alimentos ácidos </a:t>
            </a:r>
            <a:r>
              <a:rPr lang="en-US" u="sng">
                <a:latin typeface="Comic Sans MS"/>
                <a:ea typeface="Comic Sans MS"/>
                <a:cs typeface="Comic Sans MS"/>
                <a:sym typeface="Comic Sans MS"/>
              </a:rPr>
              <a:t>(pH&lt;4,5)</a:t>
            </a: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Pasteurización baja.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Tipos</a:t>
            </a:r>
            <a:endParaRPr b="0" i="0" sz="440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Pasteurización alta (En liquidos)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71,1º C / 15 segundos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Pasteurización baja temperatura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(en alimentos envasados)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62º C / 30 minutos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Utilización</a:t>
            </a:r>
            <a:endParaRPr b="0" i="0" sz="440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2" name="Google Shape;122;p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Tratamiento térmico por debajo de 100 º C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Destrucción de la mayoría de los microorganismos del alimento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15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Cuando temperaturas más elevadas producen el deterioro organoléptico en el alimento (</a:t>
            </a:r>
            <a:r>
              <a:rPr b="1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semiconserva</a:t>
            </a: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Cuando se quieren destruir sólo ciertos gérmenes patógenos (</a:t>
            </a:r>
            <a:r>
              <a:rPr b="1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salmonelas</a:t>
            </a: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en huevo)</a:t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Cuando los microorganismos no son muy resistentes</a:t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Cuando se quieren destruir microorganismos competidores de otros deseables</a:t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Esterilización</a:t>
            </a:r>
            <a:endParaRPr b="0" i="0" sz="440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8" name="Google Shape;128;p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 115-127º C / 20 minutos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Autoclaves o esterilizadores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Puede afe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tar al valor nutricional (vitaminas) y a las características organolépticas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Factores a tener en cuenta</a:t>
            </a: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Termorresistencia de microorganismos y enzimas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9" name="Google Shape;12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6750" y="617125"/>
            <a:ext cx="2705100" cy="16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Esterilización UHT</a:t>
            </a:r>
            <a:endParaRPr b="0" i="0" sz="440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5" name="Google Shape;135;p9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Altas temperaturas en el mínimo tiempo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135-150º C en 1-3”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Repercute menos en el valor nutritivo y en el organoléptico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Leche, zumos…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Alarga la vida útil durante meses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 necesita refrigeración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6" name="Google Shape;13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22175" y="5010438"/>
            <a:ext cx="2876550" cy="15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2021-11-18T16:02:19Z</dcterms:created>
  <dc:creator>ir015177eg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F595D64D7BCE43678B466E49085B76F5</vt:lpwstr>
  </property>
  <property fmtid="{D5CDD505-2E9C-101B-9397-08002B2CF9AE}" pid="3" name="KSOProductBuildVer">
    <vt:lpwstr>3082-11.2.0.10382</vt:lpwstr>
  </property>
</Properties>
</file>