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93" r:id="rId4"/>
    <p:sldId id="288" r:id="rId5"/>
    <p:sldId id="289" r:id="rId6"/>
    <p:sldId id="290" r:id="rId7"/>
    <p:sldId id="291" r:id="rId8"/>
    <p:sldId id="295" r:id="rId9"/>
    <p:sldId id="294" r:id="rId10"/>
    <p:sldId id="296" r:id="rId11"/>
    <p:sldId id="297" r:id="rId12"/>
    <p:sldId id="292" r:id="rId13"/>
    <p:sldId id="299" r:id="rId14"/>
    <p:sldId id="298" r:id="rId15"/>
    <p:sldId id="300" r:id="rId16"/>
    <p:sldId id="301" r:id="rId17"/>
    <p:sldId id="302" r:id="rId18"/>
    <p:sldId id="303" r:id="rId19"/>
    <p:sldId id="304" r:id="rId20"/>
    <p:sldId id="287" r:id="rId21"/>
    <p:sldId id="305" r:id="rId22"/>
    <p:sldId id="306" r:id="rId23"/>
    <p:sldId id="307" r:id="rId24"/>
    <p:sldId id="310" r:id="rId25"/>
    <p:sldId id="309" r:id="rId26"/>
    <p:sldId id="308" r:id="rId27"/>
    <p:sldId id="311" r:id="rId28"/>
    <p:sldId id="312" r:id="rId29"/>
    <p:sldId id="313" r:id="rId30"/>
    <p:sldId id="314" r:id="rId31"/>
    <p:sldId id="315" r:id="rId32"/>
    <p:sldId id="316" r:id="rId33"/>
    <p:sldId id="317" r:id="rId34"/>
    <p:sldId id="318" r:id="rId35"/>
    <p:sldId id="319" r:id="rId36"/>
    <p:sldId id="320" r:id="rId37"/>
    <p:sldId id="321" r:id="rId38"/>
    <p:sldId id="322" r:id="rId39"/>
    <p:sldId id="323" r:id="rId40"/>
    <p:sldId id="324" r:id="rId41"/>
    <p:sldId id="325" r:id="rId42"/>
    <p:sldId id="326" r:id="rId43"/>
    <p:sldId id="327" r:id="rId44"/>
    <p:sldId id="263" r:id="rId4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nhoa Zugadi Zulueta" initials="AZZ" lastIdx="1" clrIdx="0">
    <p:extLst>
      <p:ext uri="{19B8F6BF-5375-455C-9EA6-DF929625EA0E}">
        <p15:presenceInfo xmlns:p15="http://schemas.microsoft.com/office/powerpoint/2012/main" userId="Ainhoa Zugadi Zuluet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8AAE-8A37-472A-8E16-CA51C09A085C}" type="datetimeFigureOut">
              <a:rPr lang="es-ES" smtClean="0"/>
              <a:t>12/03/2024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643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8AAE-8A37-472A-8E16-CA51C09A085C}" type="datetimeFigureOut">
              <a:rPr lang="es-ES" smtClean="0"/>
              <a:t>12/03/2024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7394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8AAE-8A37-472A-8E16-CA51C09A085C}" type="datetimeFigureOut">
              <a:rPr lang="es-ES" smtClean="0"/>
              <a:t>12/03/2024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325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8AAE-8A37-472A-8E16-CA51C09A085C}" type="datetimeFigureOut">
              <a:rPr lang="es-ES" smtClean="0"/>
              <a:t>12/03/2024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0516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8AAE-8A37-472A-8E16-CA51C09A085C}" type="datetimeFigureOut">
              <a:rPr lang="es-ES" smtClean="0"/>
              <a:t>12/03/2024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7080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8AAE-8A37-472A-8E16-CA51C09A085C}" type="datetimeFigureOut">
              <a:rPr lang="es-ES" smtClean="0"/>
              <a:t>12/03/2024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2755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8AAE-8A37-472A-8E16-CA51C09A085C}" type="datetimeFigureOut">
              <a:rPr lang="es-ES" smtClean="0"/>
              <a:t>12/03/2024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4723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8AAE-8A37-472A-8E16-CA51C09A085C}" type="datetimeFigureOut">
              <a:rPr lang="es-ES" smtClean="0"/>
              <a:t>12/03/2024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8064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8AAE-8A37-472A-8E16-CA51C09A085C}" type="datetimeFigureOut">
              <a:rPr lang="es-ES" smtClean="0"/>
              <a:t>12/03/2024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2095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8AAE-8A37-472A-8E16-CA51C09A085C}" type="datetimeFigureOut">
              <a:rPr lang="es-ES" smtClean="0"/>
              <a:t>12/03/2024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7405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8AAE-8A37-472A-8E16-CA51C09A085C}" type="datetimeFigureOut">
              <a:rPr lang="es-ES" smtClean="0"/>
              <a:t>12/03/2024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8308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C8AAE-8A37-472A-8E16-CA51C09A085C}" type="datetimeFigureOut">
              <a:rPr lang="es-ES" smtClean="0"/>
              <a:t>12/03/2024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983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43000"/>
            <a:ext cx="12192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36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Sistemas de ficheros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1.Sistemas de ficheros</a:t>
            </a:r>
            <a:endParaRPr lang="es-ES" sz="1200" b="1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2.Bases de datos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NoSQL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de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8208357" cy="46198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b="1" dirty="0" smtClean="0"/>
              <a:t>Almacenamiento </a:t>
            </a:r>
            <a:r>
              <a:rPr lang="es-ES" b="1" dirty="0"/>
              <a:t>en memoria </a:t>
            </a:r>
            <a:r>
              <a:rPr lang="es-ES" b="1" dirty="0">
                <a:solidFill>
                  <a:srgbClr val="00B0F0"/>
                </a:solidFill>
              </a:rPr>
              <a:t>apropiado</a:t>
            </a:r>
            <a:r>
              <a:rPr lang="es-ES" b="1" dirty="0"/>
              <a:t> cuando: </a:t>
            </a:r>
            <a:endParaRPr lang="es-ES" b="1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smtClean="0"/>
              <a:t>Los </a:t>
            </a:r>
            <a:r>
              <a:rPr lang="es-ES" dirty="0">
                <a:solidFill>
                  <a:srgbClr val="7030A0"/>
                </a:solidFill>
              </a:rPr>
              <a:t>datos llegan rápidamente</a:t>
            </a:r>
            <a:r>
              <a:rPr lang="es-ES" dirty="0"/>
              <a:t>. </a:t>
            </a:r>
            <a:endParaRPr lang="es-ES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smtClean="0"/>
              <a:t>Se </a:t>
            </a:r>
            <a:r>
              <a:rPr lang="es-ES" dirty="0"/>
              <a:t>requiere </a:t>
            </a:r>
            <a:r>
              <a:rPr lang="es-ES" dirty="0">
                <a:solidFill>
                  <a:srgbClr val="92D050"/>
                </a:solidFill>
              </a:rPr>
              <a:t>analítica continua</a:t>
            </a:r>
            <a:r>
              <a:rPr lang="es-ES" dirty="0"/>
              <a:t> y/o en tiempo real o en </a:t>
            </a:r>
            <a:r>
              <a:rPr lang="es-ES" dirty="0" err="1"/>
              <a:t>streaming</a:t>
            </a:r>
            <a:r>
              <a:rPr lang="es-ES" dirty="0"/>
              <a:t>. </a:t>
            </a:r>
            <a:endParaRPr lang="es-ES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smtClean="0"/>
              <a:t>Es </a:t>
            </a:r>
            <a:r>
              <a:rPr lang="es-ES" dirty="0"/>
              <a:t>necesario realizar </a:t>
            </a:r>
            <a:r>
              <a:rPr lang="es-ES" dirty="0">
                <a:solidFill>
                  <a:srgbClr val="00B0F0"/>
                </a:solidFill>
              </a:rPr>
              <a:t>consultas interactivas.</a:t>
            </a:r>
            <a:r>
              <a:rPr lang="es-ES" dirty="0"/>
              <a:t> </a:t>
            </a:r>
            <a:endParaRPr lang="es-ES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smtClean="0"/>
              <a:t>Es </a:t>
            </a:r>
            <a:r>
              <a:rPr lang="es-ES" dirty="0"/>
              <a:t>necesario poder</a:t>
            </a:r>
            <a:r>
              <a:rPr lang="es-ES" dirty="0">
                <a:solidFill>
                  <a:srgbClr val="7030A0"/>
                </a:solidFill>
              </a:rPr>
              <a:t> visualizar datos en tiempo real. </a:t>
            </a:r>
            <a:endParaRPr lang="es-ES" dirty="0" smtClean="0">
              <a:solidFill>
                <a:srgbClr val="7030A0"/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smtClean="0"/>
              <a:t>El</a:t>
            </a:r>
            <a:r>
              <a:rPr lang="es-ES" dirty="0" smtClean="0">
                <a:solidFill>
                  <a:srgbClr val="92D050"/>
                </a:solidFill>
              </a:rPr>
              <a:t> </a:t>
            </a:r>
            <a:r>
              <a:rPr lang="es-ES" dirty="0">
                <a:solidFill>
                  <a:srgbClr val="92D050"/>
                </a:solidFill>
              </a:rPr>
              <a:t>mismo conjunto de datos</a:t>
            </a:r>
            <a:r>
              <a:rPr lang="es-ES" dirty="0"/>
              <a:t> se utiliza a la vez para varias tareas. </a:t>
            </a:r>
            <a:endParaRPr lang="es-ES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smtClean="0"/>
              <a:t>Es </a:t>
            </a:r>
            <a:r>
              <a:rPr lang="es-ES" dirty="0"/>
              <a:t>necesario poder</a:t>
            </a:r>
            <a:r>
              <a:rPr lang="es-ES" dirty="0">
                <a:solidFill>
                  <a:srgbClr val="7030A0"/>
                </a:solidFill>
              </a:rPr>
              <a:t> acceder de forma iterativa</a:t>
            </a:r>
            <a:r>
              <a:rPr lang="es-ES" dirty="0"/>
              <a:t> al mismo conjunto de datos sin necesidad de volver a cargarlo de desde disco cada vez. 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smtClean="0"/>
              <a:t>Análisis </a:t>
            </a:r>
            <a:r>
              <a:rPr lang="es-ES" dirty="0"/>
              <a:t>de datos exploratorio o iterativo. 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smtClean="0"/>
              <a:t>Algoritmos </a:t>
            </a:r>
            <a:r>
              <a:rPr lang="es-ES" dirty="0"/>
              <a:t>basados en grafos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88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Sistemas de ficheros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1.Sistemas de ficheros</a:t>
            </a:r>
            <a:endParaRPr lang="es-ES" sz="1200" b="1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2.Bases de datos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NoSQL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de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8208357" cy="258532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b="1" dirty="0" smtClean="0"/>
              <a:t>Almacenamiento </a:t>
            </a:r>
            <a:r>
              <a:rPr lang="es-ES" b="1" dirty="0"/>
              <a:t>en memoria </a:t>
            </a:r>
            <a:r>
              <a:rPr lang="es-ES" b="1" dirty="0" smtClean="0">
                <a:solidFill>
                  <a:srgbClr val="00B0F0"/>
                </a:solidFill>
              </a:rPr>
              <a:t>NO</a:t>
            </a:r>
            <a:r>
              <a:rPr lang="es-ES" b="1" dirty="0" smtClean="0"/>
              <a:t> </a:t>
            </a:r>
            <a:r>
              <a:rPr lang="es-ES" b="1" dirty="0" smtClean="0">
                <a:solidFill>
                  <a:srgbClr val="00B0F0"/>
                </a:solidFill>
              </a:rPr>
              <a:t>apropiado</a:t>
            </a:r>
            <a:r>
              <a:rPr lang="es-ES" b="1" dirty="0" smtClean="0"/>
              <a:t> </a:t>
            </a:r>
            <a:r>
              <a:rPr lang="es-ES" b="1" dirty="0"/>
              <a:t>cuando: </a:t>
            </a:r>
            <a:endParaRPr lang="es-ES" b="1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El procesamiento es </a:t>
            </a:r>
            <a:r>
              <a:rPr lang="es-ES" dirty="0">
                <a:solidFill>
                  <a:srgbClr val="7030A0"/>
                </a:solidFill>
              </a:rPr>
              <a:t>por lotes</a:t>
            </a: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</a:t>
            </a:r>
            <a:endParaRPr lang="es-E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Necesitamos </a:t>
            </a: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trabajar con </a:t>
            </a:r>
            <a:r>
              <a:rPr lang="es-ES" dirty="0">
                <a:solidFill>
                  <a:srgbClr val="92D050"/>
                </a:solidFill>
              </a:rPr>
              <a:t>grandes cantidades de datos. </a:t>
            </a:r>
            <a:endParaRPr lang="es-ES" dirty="0" smtClean="0">
              <a:solidFill>
                <a:srgbClr val="92D050"/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La </a:t>
            </a:r>
            <a:r>
              <a:rPr lang="es-ES" dirty="0">
                <a:solidFill>
                  <a:srgbClr val="00B0F0"/>
                </a:solidFill>
              </a:rPr>
              <a:t>persistencia de datos según llegan </a:t>
            </a: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desde sus fuentes </a:t>
            </a:r>
            <a:r>
              <a:rPr lang="es-ES" dirty="0">
                <a:solidFill>
                  <a:srgbClr val="00B0F0"/>
                </a:solidFill>
              </a:rPr>
              <a:t>es una necesidad. </a:t>
            </a:r>
            <a:endParaRPr lang="es-ES" dirty="0" smtClean="0">
              <a:solidFill>
                <a:srgbClr val="00B0F0"/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 </a:t>
            </a:r>
            <a:r>
              <a:rPr lang="es-ES" dirty="0">
                <a:solidFill>
                  <a:srgbClr val="7030A0"/>
                </a:solidFill>
              </a:rPr>
              <a:t>presupuesto es limitado </a:t>
            </a: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y prevemos que vamos a</a:t>
            </a:r>
            <a:r>
              <a:rPr lang="es-ES" dirty="0">
                <a:solidFill>
                  <a:srgbClr val="92D050"/>
                </a:solidFill>
              </a:rPr>
              <a:t> necesitar ampliar memoria </a:t>
            </a: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 nuevos nodos</a:t>
            </a:r>
          </a:p>
        </p:txBody>
      </p:sp>
    </p:spTree>
    <p:extLst>
      <p:ext uri="{BB962C8B-B14F-4D97-AF65-F5344CB8AC3E}">
        <p14:creationId xmlns:p14="http://schemas.microsoft.com/office/powerpoint/2010/main" val="246232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Sistemas de ficheros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1.Sistemas de ficheros</a:t>
            </a:r>
            <a:endParaRPr lang="es-ES" sz="1200" b="1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2.Bases de datos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NoSQL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de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8208357" cy="378565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Hadoop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</a:t>
            </a: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Distributed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File </a:t>
            </a: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System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(HDFS)</a:t>
            </a:r>
            <a:endParaRPr lang="es-ES" b="1" dirty="0" smtClean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Al ser </a:t>
            </a:r>
            <a:r>
              <a:rPr lang="es-ES" sz="1600" dirty="0">
                <a:solidFill>
                  <a:srgbClr val="00B0F0"/>
                </a:solidFill>
              </a:rPr>
              <a:t>el almacenamiento de </a:t>
            </a:r>
            <a:r>
              <a:rPr lang="es-ES" sz="1600" dirty="0" err="1">
                <a:solidFill>
                  <a:srgbClr val="00B0F0"/>
                </a:solidFill>
              </a:rPr>
              <a:t>Hadoop</a:t>
            </a: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es uno de los más conocidos en entornos Big Data.</a:t>
            </a: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Es </a:t>
            </a:r>
            <a:r>
              <a:rPr lang="es-ES" sz="1600" dirty="0">
                <a:solidFill>
                  <a:srgbClr val="7030A0"/>
                </a:solidFill>
              </a:rPr>
              <a:t>una versión de código abierto </a:t>
            </a: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del sistema de ficheros distribuidos de Google (</a:t>
            </a:r>
            <a:r>
              <a:rPr lang="es-ES" sz="1600" dirty="0">
                <a:solidFill>
                  <a:srgbClr val="92D050"/>
                </a:solidFill>
              </a:rPr>
              <a:t>GFS</a:t>
            </a: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).</a:t>
            </a: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Capaz de </a:t>
            </a:r>
            <a:r>
              <a:rPr lang="es-ES" sz="1600" dirty="0">
                <a:solidFill>
                  <a:srgbClr val="00B0F0"/>
                </a:solidFill>
              </a:rPr>
              <a:t>almacenar y gestionar una gran cantidad de datos </a:t>
            </a: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incluyendo </a:t>
            </a:r>
            <a:r>
              <a:rPr lang="es-ES" sz="1600" dirty="0">
                <a:solidFill>
                  <a:srgbClr val="7030A0"/>
                </a:solidFill>
              </a:rPr>
              <a:t>ficheros de gran tamaño</a:t>
            </a: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s-E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distribuyendolos</a:t>
            </a: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por un clúster cuyos nodos son</a:t>
            </a:r>
            <a:r>
              <a:rPr lang="es-ES" sz="1600" dirty="0">
                <a:solidFill>
                  <a:srgbClr val="92D050"/>
                </a:solidFill>
              </a:rPr>
              <a:t> </a:t>
            </a:r>
            <a:r>
              <a:rPr lang="es-ES" sz="1600" dirty="0" err="1">
                <a:solidFill>
                  <a:srgbClr val="92D050"/>
                </a:solidFill>
              </a:rPr>
              <a:t>commodity</a:t>
            </a:r>
            <a:r>
              <a:rPr lang="es-ES" sz="1600" dirty="0">
                <a:solidFill>
                  <a:srgbClr val="92D050"/>
                </a:solidFill>
              </a:rPr>
              <a:t> hardware.</a:t>
            </a:r>
          </a:p>
          <a:p>
            <a:pPr>
              <a:lnSpc>
                <a:spcPct val="150000"/>
              </a:lnSpc>
            </a:pPr>
            <a:r>
              <a:rPr lang="es-E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Schema-on-read</a:t>
            </a:r>
            <a:endParaRPr lang="es-E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</a:t>
            </a: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“Un disco duro enorme que sale barato”</a:t>
            </a: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→ Estrategia: guardar todos los datos que puedan tener algún valor y ya se verá cómo se extrae</a:t>
            </a:r>
            <a:r>
              <a:rPr lang="es-ES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s-E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47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Sistemas de ficheros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1.Sistemas de ficheros</a:t>
            </a:r>
            <a:endParaRPr lang="es-ES" sz="1200" b="1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2.Bases de datos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NoSQL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de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8208357" cy="378565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Hadoop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</a:t>
            </a: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Distributed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File </a:t>
            </a: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System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(HDFS)</a:t>
            </a:r>
            <a:endParaRPr lang="es-ES" b="1" dirty="0" smtClean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Al ser </a:t>
            </a:r>
            <a:r>
              <a:rPr lang="es-ES" sz="1600" dirty="0">
                <a:solidFill>
                  <a:srgbClr val="00B0F0"/>
                </a:solidFill>
              </a:rPr>
              <a:t>el almacenamiento de </a:t>
            </a:r>
            <a:r>
              <a:rPr lang="es-ES" sz="1600" dirty="0" err="1">
                <a:solidFill>
                  <a:srgbClr val="00B0F0"/>
                </a:solidFill>
              </a:rPr>
              <a:t>Hadoop</a:t>
            </a: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es uno de los más conocidos en entornos Big Data.</a:t>
            </a: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Es </a:t>
            </a:r>
            <a:r>
              <a:rPr lang="es-ES" sz="1600" dirty="0">
                <a:solidFill>
                  <a:srgbClr val="7030A0"/>
                </a:solidFill>
              </a:rPr>
              <a:t>una versión de código abierto </a:t>
            </a: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del sistema de ficheros distribuidos de Google (</a:t>
            </a:r>
            <a:r>
              <a:rPr lang="es-ES" sz="1600" dirty="0">
                <a:solidFill>
                  <a:srgbClr val="92D050"/>
                </a:solidFill>
              </a:rPr>
              <a:t>GFS</a:t>
            </a: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).</a:t>
            </a: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Capaz de </a:t>
            </a:r>
            <a:r>
              <a:rPr lang="es-ES" sz="1600" dirty="0">
                <a:solidFill>
                  <a:srgbClr val="00B0F0"/>
                </a:solidFill>
              </a:rPr>
              <a:t>almacenar y gestionar una gran cantidad de datos </a:t>
            </a: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incluyendo </a:t>
            </a:r>
            <a:r>
              <a:rPr lang="es-ES" sz="1600" dirty="0">
                <a:solidFill>
                  <a:srgbClr val="7030A0"/>
                </a:solidFill>
              </a:rPr>
              <a:t>ficheros de gran tamaño</a:t>
            </a: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s-E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distribuyendolos</a:t>
            </a: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por un clúster cuyos nodos son</a:t>
            </a:r>
            <a:r>
              <a:rPr lang="es-ES" sz="1600" dirty="0">
                <a:solidFill>
                  <a:srgbClr val="92D050"/>
                </a:solidFill>
              </a:rPr>
              <a:t> </a:t>
            </a:r>
            <a:r>
              <a:rPr lang="es-ES" sz="1600" dirty="0" err="1">
                <a:solidFill>
                  <a:srgbClr val="92D050"/>
                </a:solidFill>
              </a:rPr>
              <a:t>commodity</a:t>
            </a:r>
            <a:r>
              <a:rPr lang="es-ES" sz="1600" dirty="0">
                <a:solidFill>
                  <a:srgbClr val="92D050"/>
                </a:solidFill>
              </a:rPr>
              <a:t> hardware.</a:t>
            </a:r>
          </a:p>
          <a:p>
            <a:pPr>
              <a:lnSpc>
                <a:spcPct val="150000"/>
              </a:lnSpc>
            </a:pPr>
            <a:r>
              <a:rPr lang="es-E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Schema-on-read</a:t>
            </a:r>
            <a:endParaRPr lang="es-E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</a:t>
            </a: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“Un disco duro enorme que sale barato”</a:t>
            </a: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→ Estrategia: guardar todos los datos que puedan tener algún valor y ya se verá cómo se extrae</a:t>
            </a:r>
            <a:r>
              <a:rPr lang="es-ES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s-E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38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Sistemas de ficheros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1.Sistemas de ficheros</a:t>
            </a:r>
            <a:endParaRPr lang="es-ES" sz="1200" b="1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2.Bases de datos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NoSQL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de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8208357" cy="401648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Hadoop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</a:t>
            </a: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Distributed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File </a:t>
            </a: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System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(HDFS)</a:t>
            </a:r>
          </a:p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rgbClr val="92D050"/>
                </a:solidFill>
              </a:rPr>
              <a:t>Características y funcionamientos</a:t>
            </a:r>
          </a:p>
          <a:p>
            <a:pPr>
              <a:lnSpc>
                <a:spcPct val="150000"/>
              </a:lnSpc>
            </a:pPr>
            <a:r>
              <a:rPr lang="es-E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Particiona </a:t>
            </a: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los ficheros en </a:t>
            </a:r>
            <a:r>
              <a:rPr lang="es-ES" b="1" dirty="0">
                <a:solidFill>
                  <a:srgbClr val="00B0F0"/>
                </a:solidFill>
              </a:rPr>
              <a:t>bloques grandes</a:t>
            </a: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(por defecto 128MB).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Minimizar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 número de búsquedas en disco.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Trabajar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la velocidad de transferencia del mismo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es-E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b="1" dirty="0">
                <a:solidFill>
                  <a:srgbClr val="7030A0"/>
                </a:solidFill>
              </a:rPr>
              <a:t>Optimizado</a:t>
            </a: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 </a:t>
            </a: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para latencia sino</a:t>
            </a:r>
            <a:r>
              <a:rPr lang="es-ES" dirty="0">
                <a:solidFill>
                  <a:srgbClr val="92D050"/>
                </a:solidFill>
              </a:rPr>
              <a:t> </a:t>
            </a: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para</a:t>
            </a:r>
            <a:r>
              <a:rPr lang="es-ES" dirty="0">
                <a:solidFill>
                  <a:srgbClr val="92D050"/>
                </a:solidFill>
              </a:rPr>
              <a:t> </a:t>
            </a:r>
            <a:r>
              <a:rPr lang="es-ES" b="1" dirty="0">
                <a:solidFill>
                  <a:srgbClr val="92D050"/>
                </a:solidFill>
              </a:rPr>
              <a:t>velocidad de transferencia</a:t>
            </a:r>
            <a:r>
              <a:rPr lang="es-ES" dirty="0">
                <a:solidFill>
                  <a:srgbClr val="92D050"/>
                </a:solidFill>
              </a:rPr>
              <a:t>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Lógico ya que </a:t>
            </a:r>
            <a:r>
              <a:rPr lang="es-E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Hadoop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está concebido para realizar analítica por lotes (no tiempo real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).</a:t>
            </a:r>
            <a:endParaRPr lang="es-E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Gracias a la distribución de cada fichero en bloques por el clúster, </a:t>
            </a:r>
            <a:r>
              <a:rPr lang="es-ES" b="1" dirty="0">
                <a:solidFill>
                  <a:srgbClr val="00B0F0"/>
                </a:solidFill>
              </a:rPr>
              <a:t>cada fichero puede ser más grande que la mayor unidad física de almacenamiento</a:t>
            </a:r>
          </a:p>
        </p:txBody>
      </p:sp>
    </p:spTree>
    <p:extLst>
      <p:ext uri="{BB962C8B-B14F-4D97-AF65-F5344CB8AC3E}">
        <p14:creationId xmlns:p14="http://schemas.microsoft.com/office/powerpoint/2010/main" val="190674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Sistemas de ficheros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1.Sistemas de ficheros</a:t>
            </a:r>
            <a:endParaRPr lang="es-ES" sz="1200" b="1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2.Bases de datos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NoSQL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de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8208357" cy="373948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Hadoop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</a:t>
            </a: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Distributed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File </a:t>
            </a: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System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(HDFS)</a:t>
            </a:r>
          </a:p>
          <a:p>
            <a:pPr>
              <a:lnSpc>
                <a:spcPct val="150000"/>
              </a:lnSpc>
            </a:pPr>
            <a:r>
              <a:rPr lang="es-ES" b="1" dirty="0">
                <a:solidFill>
                  <a:srgbClr val="92D050"/>
                </a:solidFill>
              </a:rPr>
              <a:t>Acceso mediante línea de comandos.</a:t>
            </a:r>
            <a:endParaRPr lang="es-ES" b="1" dirty="0" smtClean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 acceso es muy similar al que se realiza en un sistema </a:t>
            </a:r>
            <a:r>
              <a:rPr lang="es-ES" dirty="0">
                <a:solidFill>
                  <a:srgbClr val="7030A0"/>
                </a:solidFill>
              </a:rPr>
              <a:t>Unix/Linux.</a:t>
            </a:r>
          </a:p>
          <a:p>
            <a:pPr>
              <a:lnSpc>
                <a:spcPct val="150000"/>
              </a:lnSpc>
            </a:pP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Desde </a:t>
            </a:r>
            <a:r>
              <a:rPr lang="es-ES" dirty="0">
                <a:solidFill>
                  <a:srgbClr val="00B0F0"/>
                </a:solidFill>
              </a:rPr>
              <a:t>cualquier máquina del </a:t>
            </a:r>
            <a:r>
              <a:rPr lang="es-ES" dirty="0" err="1">
                <a:solidFill>
                  <a:srgbClr val="00B0F0"/>
                </a:solidFill>
              </a:rPr>
              <a:t>cluster</a:t>
            </a:r>
            <a:r>
              <a:rPr lang="es-ES" dirty="0">
                <a:solidFill>
                  <a:srgbClr val="00B0F0"/>
                </a:solidFill>
              </a:rPr>
              <a:t> </a:t>
            </a: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ejecute el servicio de HDFS.</a:t>
            </a:r>
          </a:p>
          <a:p>
            <a:pPr>
              <a:lnSpc>
                <a:spcPct val="150000"/>
              </a:lnSpc>
            </a:pPr>
            <a:r>
              <a:rPr lang="es-ES" dirty="0">
                <a:solidFill>
                  <a:srgbClr val="7030A0"/>
                </a:solidFill>
              </a:rPr>
              <a:t>Dos modos distintos</a:t>
            </a: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hadoop</a:t>
            </a:r>
            <a:r>
              <a:rPr lang="es-E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fs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hdfs</a:t>
            </a:r>
            <a:r>
              <a:rPr lang="es-E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dfs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85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Sistemas de ficheros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1.Sistemas de ficheros</a:t>
            </a:r>
            <a:endParaRPr lang="es-ES" sz="1200" b="1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2.Bases de datos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NoSQL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de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8208357" cy="489364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Hadoop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</a:t>
            </a: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Distributed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File </a:t>
            </a: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System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(HDFS)</a:t>
            </a: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rgbClr val="92D050"/>
                </a:solidFill>
              </a:rPr>
              <a:t>Listado de ficheros</a:t>
            </a:r>
            <a:r>
              <a:rPr lang="es-ES" sz="1600" dirty="0" smtClean="0">
                <a:solidFill>
                  <a:srgbClr val="92D050"/>
                </a:solidFill>
              </a:rPr>
              <a:t>:  </a:t>
            </a:r>
            <a:r>
              <a:rPr lang="es-ES" sz="1600" dirty="0" smtClean="0">
                <a:solidFill>
                  <a:schemeClr val="bg2">
                    <a:lumMod val="75000"/>
                  </a:schemeClr>
                </a:solidFill>
              </a:rPr>
              <a:t>$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hadoop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fs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-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ls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&lt;ruta&gt;</a:t>
            </a: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rgbClr val="92D050"/>
                </a:solidFill>
              </a:rPr>
              <a:t>Creación de directorios</a:t>
            </a:r>
            <a:r>
              <a:rPr lang="es-ES" sz="1600" dirty="0" smtClean="0">
                <a:solidFill>
                  <a:srgbClr val="92D050"/>
                </a:solidFill>
              </a:rPr>
              <a:t>: 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$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hadoop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fs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-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mkdir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&lt;ruta&gt;</a:t>
            </a: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rgbClr val="92D050"/>
                </a:solidFill>
              </a:rPr>
              <a:t>Copia de ficheros del sistema de ficheros local a HDFS</a:t>
            </a:r>
            <a:r>
              <a:rPr lang="es-ES" sz="1600" dirty="0" smtClean="0">
                <a:solidFill>
                  <a:srgbClr val="92D050"/>
                </a:solidFill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s-ES" sz="1600" dirty="0" smtClean="0">
                <a:solidFill>
                  <a:schemeClr val="bg2">
                    <a:lumMod val="75000"/>
                  </a:schemeClr>
                </a:solidFill>
              </a:rPr>
              <a:t>$ </a:t>
            </a:r>
            <a:r>
              <a:rPr lang="es-ES" sz="1600" dirty="0" err="1" smtClean="0">
                <a:solidFill>
                  <a:schemeClr val="bg2">
                    <a:lumMod val="75000"/>
                  </a:schemeClr>
                </a:solidFill>
              </a:rPr>
              <a:t>hadoop</a:t>
            </a:r>
            <a:r>
              <a:rPr lang="es-ES" sz="16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s-ES" sz="1600" dirty="0" err="1" smtClean="0">
                <a:solidFill>
                  <a:schemeClr val="bg2">
                    <a:lumMod val="75000"/>
                  </a:schemeClr>
                </a:solidFill>
              </a:rPr>
              <a:t>fs</a:t>
            </a:r>
            <a:r>
              <a:rPr lang="es-ES" sz="1600" dirty="0" smtClean="0">
                <a:solidFill>
                  <a:schemeClr val="bg2">
                    <a:lumMod val="75000"/>
                  </a:schemeClr>
                </a:solidFill>
              </a:rPr>
              <a:t> –</a:t>
            </a:r>
            <a:r>
              <a:rPr lang="es-ES" sz="1600" dirty="0" err="1" smtClean="0">
                <a:solidFill>
                  <a:schemeClr val="bg2">
                    <a:lumMod val="75000"/>
                  </a:schemeClr>
                </a:solidFill>
              </a:rPr>
              <a:t>copyFromLocal</a:t>
            </a:r>
            <a:r>
              <a:rPr lang="es-ES" sz="1600" dirty="0" smtClean="0">
                <a:solidFill>
                  <a:schemeClr val="bg2">
                    <a:lumMod val="75000"/>
                  </a:schemeClr>
                </a:solidFill>
              </a:rPr>
              <a:t> &lt;</a:t>
            </a:r>
            <a:r>
              <a:rPr lang="es-ES" sz="1600" dirty="0" err="1" smtClean="0">
                <a:solidFill>
                  <a:schemeClr val="bg2">
                    <a:lumMod val="75000"/>
                  </a:schemeClr>
                </a:solidFill>
              </a:rPr>
              <a:t>origen_local</a:t>
            </a:r>
            <a:r>
              <a:rPr lang="es-ES" sz="1600" dirty="0" smtClean="0">
                <a:solidFill>
                  <a:schemeClr val="bg2">
                    <a:lumMod val="75000"/>
                  </a:schemeClr>
                </a:solidFill>
              </a:rPr>
              <a:t>&gt; &lt;destino&gt;</a:t>
            </a:r>
          </a:p>
          <a:p>
            <a:pPr>
              <a:lnSpc>
                <a:spcPct val="150000"/>
              </a:lnSpc>
            </a:pPr>
            <a:r>
              <a:rPr lang="es-ES" sz="1600" dirty="0" smtClean="0">
                <a:solidFill>
                  <a:srgbClr val="92D050"/>
                </a:solidFill>
              </a:rPr>
              <a:t>Copia </a:t>
            </a:r>
            <a:r>
              <a:rPr lang="es-ES" sz="1600" dirty="0">
                <a:solidFill>
                  <a:srgbClr val="92D050"/>
                </a:solidFill>
              </a:rPr>
              <a:t>de ficheros desde HDFS al sistema de ficheros local:</a:t>
            </a: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$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hadoop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fs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–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copyToLocal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&lt;origen&gt; &lt;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destino_local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&gt;</a:t>
            </a:r>
          </a:p>
          <a:p>
            <a:pPr>
              <a:lnSpc>
                <a:spcPct val="150000"/>
              </a:lnSpc>
            </a:pPr>
            <a:r>
              <a:rPr lang="es-ES" sz="1600" dirty="0" smtClean="0">
                <a:solidFill>
                  <a:srgbClr val="92D050"/>
                </a:solidFill>
              </a:rPr>
              <a:t>Imprimir el </a:t>
            </a:r>
            <a:r>
              <a:rPr lang="es-ES" sz="1600" dirty="0">
                <a:solidFill>
                  <a:srgbClr val="92D050"/>
                </a:solidFill>
              </a:rPr>
              <a:t>contenido de un fichero: 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$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hadoop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fs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–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cat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... </a:t>
            </a:r>
            <a:endParaRPr lang="es-ES" sz="1600" dirty="0" smtClean="0">
              <a:solidFill>
                <a:schemeClr val="bg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I</a:t>
            </a:r>
            <a:r>
              <a:rPr lang="es-ES" sz="1600" dirty="0" smtClean="0">
                <a:solidFill>
                  <a:srgbClr val="92D050"/>
                </a:solidFill>
              </a:rPr>
              <a:t>mprimir </a:t>
            </a:r>
            <a:r>
              <a:rPr lang="es-ES" sz="1600" dirty="0">
                <a:solidFill>
                  <a:srgbClr val="92D050"/>
                </a:solidFill>
              </a:rPr>
              <a:t>el fichero </a:t>
            </a:r>
            <a:r>
              <a:rPr lang="es-ES" sz="1600" dirty="0" smtClean="0">
                <a:solidFill>
                  <a:srgbClr val="92D050"/>
                </a:solidFill>
              </a:rPr>
              <a:t>completo: 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$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hadoop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fs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–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tail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s-ES" sz="1600" dirty="0" smtClean="0">
                <a:solidFill>
                  <a:schemeClr val="bg2">
                    <a:lumMod val="75000"/>
                  </a:schemeClr>
                </a:solidFill>
              </a:rPr>
              <a:t>...</a:t>
            </a: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rgbClr val="92D050"/>
                </a:solidFill>
              </a:rPr>
              <a:t>Mover un fichero de una ruta a otra dentro de HDFS</a:t>
            </a:r>
            <a:r>
              <a:rPr lang="es-ES" sz="1600" dirty="0" smtClean="0">
                <a:solidFill>
                  <a:srgbClr val="92D050"/>
                </a:solidFill>
              </a:rPr>
              <a:t>: </a:t>
            </a:r>
            <a:r>
              <a:rPr lang="es-ES" sz="1600" dirty="0" smtClean="0">
                <a:solidFill>
                  <a:schemeClr val="bg2">
                    <a:lumMod val="75000"/>
                  </a:schemeClr>
                </a:solidFill>
              </a:rPr>
              <a:t>$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hadoop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fs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–mv &lt;origen&gt; &lt;destino&gt;</a:t>
            </a: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rgbClr val="92D050"/>
                </a:solidFill>
              </a:rPr>
              <a:t>Eliminar un fichero de HDFS</a:t>
            </a:r>
            <a:r>
              <a:rPr lang="es-ES" sz="1600" dirty="0" smtClean="0">
                <a:solidFill>
                  <a:srgbClr val="92D050"/>
                </a:solidFill>
              </a:rPr>
              <a:t>: </a:t>
            </a:r>
            <a:r>
              <a:rPr lang="es-ES" sz="1600" dirty="0" smtClean="0">
                <a:solidFill>
                  <a:schemeClr val="bg2">
                    <a:lumMod val="75000"/>
                  </a:schemeClr>
                </a:solidFill>
              </a:rPr>
              <a:t>$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hadoop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fs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–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rm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[‐r] &lt;ruta</a:t>
            </a:r>
            <a:r>
              <a:rPr lang="es-ES" sz="1600" dirty="0" smtClean="0">
                <a:solidFill>
                  <a:schemeClr val="bg2">
                    <a:lumMod val="75000"/>
                  </a:schemeClr>
                </a:solidFill>
              </a:rPr>
              <a:t>&gt;</a:t>
            </a: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rgbClr val="92D050"/>
                </a:solidFill>
              </a:rPr>
              <a:t>Acceder a la ayuda para ver más comandos: 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$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hadoop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fs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–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help</a:t>
            </a:r>
            <a:endParaRPr lang="es-ES" sz="16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68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Sistemas de ficheros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1.Sistemas de ficheros</a:t>
            </a:r>
            <a:endParaRPr lang="es-ES" sz="1200" b="1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2.Bases de datos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NoSQL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de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8208357" cy="373948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Hadoop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</a:t>
            </a: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Distributed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File </a:t>
            </a: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System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(HDFS)</a:t>
            </a:r>
          </a:p>
          <a:p>
            <a:pPr>
              <a:lnSpc>
                <a:spcPct val="150000"/>
              </a:lnSpc>
            </a:pPr>
            <a:r>
              <a:rPr lang="es-ES" b="1" dirty="0">
                <a:solidFill>
                  <a:srgbClr val="92D050"/>
                </a:solidFill>
              </a:rPr>
              <a:t>Acceso mediante </a:t>
            </a:r>
            <a:r>
              <a:rPr lang="es-ES" b="1" dirty="0" smtClean="0">
                <a:solidFill>
                  <a:srgbClr val="92D050"/>
                </a:solidFill>
              </a:rPr>
              <a:t>Python.</a:t>
            </a:r>
          </a:p>
          <a:p>
            <a:pPr>
              <a:lnSpc>
                <a:spcPct val="150000"/>
              </a:lnSpc>
            </a:pP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 Python existen </a:t>
            </a:r>
            <a:r>
              <a:rPr lang="es-ES" dirty="0">
                <a:solidFill>
                  <a:srgbClr val="00B0F0"/>
                </a:solidFill>
              </a:rPr>
              <a:t>distintas librerías</a:t>
            </a: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para acceder a HDFS de forma programática.</a:t>
            </a:r>
          </a:p>
          <a:p>
            <a:pPr>
              <a:lnSpc>
                <a:spcPct val="150000"/>
              </a:lnSpc>
            </a:pP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Vamos a usar </a:t>
            </a:r>
            <a:r>
              <a:rPr lang="es-ES" dirty="0" err="1">
                <a:solidFill>
                  <a:srgbClr val="00B0F0"/>
                </a:solidFill>
              </a:rPr>
              <a:t>Snakebyte</a:t>
            </a: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Paquete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Python que permite acceder a HDFS.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Implementa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 protocolo </a:t>
            </a:r>
            <a:r>
              <a:rPr lang="es-ES" sz="1600" dirty="0" err="1">
                <a:solidFill>
                  <a:srgbClr val="7030A0"/>
                </a:solidFill>
              </a:rPr>
              <a:t>Hadoop</a:t>
            </a:r>
            <a:r>
              <a:rPr lang="es-ES" sz="1600" dirty="0">
                <a:solidFill>
                  <a:srgbClr val="7030A0"/>
                </a:solidFill>
              </a:rPr>
              <a:t> RPC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para acceder al </a:t>
            </a:r>
            <a:r>
              <a:rPr lang="es-E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Namenode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600" dirty="0">
                <a:solidFill>
                  <a:srgbClr val="7030A0"/>
                </a:solidFill>
              </a:rPr>
              <a:t>sin necesitar hacer llamadas a </a:t>
            </a:r>
            <a:r>
              <a:rPr lang="es-ES" sz="1600" dirty="0" err="1">
                <a:solidFill>
                  <a:srgbClr val="7030A0"/>
                </a:solidFill>
              </a:rPr>
              <a:t>hadoop</a:t>
            </a:r>
            <a:r>
              <a:rPr lang="es-ES" sz="1600" dirty="0">
                <a:solidFill>
                  <a:srgbClr val="7030A0"/>
                </a:solidFill>
              </a:rPr>
              <a:t> </a:t>
            </a:r>
            <a:r>
              <a:rPr lang="es-ES" sz="1600" dirty="0" err="1">
                <a:solidFill>
                  <a:srgbClr val="7030A0"/>
                </a:solidFill>
              </a:rPr>
              <a:t>fs</a:t>
            </a:r>
            <a:r>
              <a:rPr lang="es-ES" sz="1600" dirty="0">
                <a:solidFill>
                  <a:srgbClr val="7030A0"/>
                </a:solidFill>
              </a:rPr>
              <a:t> o </a:t>
            </a:r>
            <a:r>
              <a:rPr lang="es-ES" sz="1600" dirty="0" err="1">
                <a:solidFill>
                  <a:srgbClr val="7030A0"/>
                </a:solidFill>
              </a:rPr>
              <a:t>hdfs</a:t>
            </a:r>
            <a:r>
              <a:rPr lang="es-ES" sz="1600" dirty="0">
                <a:solidFill>
                  <a:srgbClr val="7030A0"/>
                </a:solidFill>
              </a:rPr>
              <a:t> </a:t>
            </a:r>
            <a:r>
              <a:rPr lang="es-ES" sz="1600" dirty="0" err="1">
                <a:solidFill>
                  <a:srgbClr val="7030A0"/>
                </a:solidFill>
              </a:rPr>
              <a:t>dfs</a:t>
            </a:r>
            <a:r>
              <a:rPr lang="es-ES" sz="1600" dirty="0">
                <a:solidFill>
                  <a:srgbClr val="7030A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endParaRPr lang="es-ES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77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Sistemas de ficheros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1.Sistemas de ficheros</a:t>
            </a:r>
            <a:endParaRPr lang="es-ES" sz="1200" b="1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2.Bases de datos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NoSQL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de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8208357" cy="457048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Hadoop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</a:t>
            </a: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Distributed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File </a:t>
            </a: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System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(HDFS)</a:t>
            </a:r>
          </a:p>
          <a:p>
            <a:pPr>
              <a:lnSpc>
                <a:spcPct val="150000"/>
              </a:lnSpc>
            </a:pPr>
            <a:r>
              <a:rPr lang="es-ES" b="1" dirty="0">
                <a:solidFill>
                  <a:srgbClr val="92D050"/>
                </a:solidFill>
              </a:rPr>
              <a:t>Acceso mediante </a:t>
            </a:r>
            <a:r>
              <a:rPr lang="es-ES" b="1" dirty="0" smtClean="0">
                <a:solidFill>
                  <a:srgbClr val="92D050"/>
                </a:solidFill>
              </a:rPr>
              <a:t>Python.</a:t>
            </a:r>
          </a:p>
          <a:p>
            <a:pPr>
              <a:lnSpc>
                <a:spcPct val="150000"/>
              </a:lnSpc>
            </a:pPr>
            <a:r>
              <a:rPr lang="es-ES" b="1" dirty="0">
                <a:solidFill>
                  <a:srgbClr val="00B0F0"/>
                </a:solidFill>
              </a:rPr>
              <a:t>Crear un directorio:</a:t>
            </a:r>
          </a:p>
          <a:p>
            <a:pPr>
              <a:lnSpc>
                <a:spcPct val="150000"/>
              </a:lnSpc>
            </a:pPr>
            <a:endParaRPr lang="es-ES" b="1" dirty="0" smtClean="0">
              <a:solidFill>
                <a:srgbClr val="00B0F0"/>
              </a:solidFill>
            </a:endParaRPr>
          </a:p>
          <a:p>
            <a:pPr>
              <a:lnSpc>
                <a:spcPct val="150000"/>
              </a:lnSpc>
            </a:pPr>
            <a:endParaRPr lang="es-ES" b="1" dirty="0">
              <a:solidFill>
                <a:srgbClr val="00B0F0"/>
              </a:solidFill>
            </a:endParaRPr>
          </a:p>
          <a:p>
            <a:pPr>
              <a:lnSpc>
                <a:spcPct val="150000"/>
              </a:lnSpc>
            </a:pPr>
            <a:endParaRPr lang="es-ES" b="1" dirty="0" smtClean="0">
              <a:solidFill>
                <a:srgbClr val="00B0F0"/>
              </a:solidFill>
            </a:endParaRPr>
          </a:p>
          <a:p>
            <a:pPr>
              <a:lnSpc>
                <a:spcPct val="150000"/>
              </a:lnSpc>
            </a:pPr>
            <a:r>
              <a:rPr lang="es-ES" b="1" dirty="0">
                <a:solidFill>
                  <a:srgbClr val="00B0F0"/>
                </a:solidFill>
              </a:rPr>
              <a:t>Eliminar ficheros y directorios:</a:t>
            </a:r>
          </a:p>
          <a:p>
            <a:pPr>
              <a:lnSpc>
                <a:spcPct val="150000"/>
              </a:lnSpc>
            </a:pPr>
            <a:endParaRPr lang="es-ES" b="1" dirty="0" smtClean="0">
              <a:solidFill>
                <a:srgbClr val="00B0F0"/>
              </a:solidFill>
            </a:endParaRPr>
          </a:p>
          <a:p>
            <a:pPr>
              <a:lnSpc>
                <a:spcPct val="150000"/>
              </a:lnSpc>
            </a:pPr>
            <a:endParaRPr lang="es-ES" b="1" dirty="0">
              <a:solidFill>
                <a:srgbClr val="00B0F0"/>
              </a:solidFill>
            </a:endParaRPr>
          </a:p>
          <a:p>
            <a:pPr>
              <a:lnSpc>
                <a:spcPct val="150000"/>
              </a:lnSpc>
            </a:pPr>
            <a:endParaRPr lang="es-ES" b="1" dirty="0">
              <a:solidFill>
                <a:srgbClr val="00B0F0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57907" y="3278018"/>
            <a:ext cx="5276850" cy="113347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57907" y="4925781"/>
            <a:ext cx="4600575" cy="107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45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Sistemas de ficheros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1.Sistemas de ficheros</a:t>
            </a:r>
            <a:endParaRPr lang="es-ES" sz="1200" b="1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2.Bases de datos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NoSQL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de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8208357" cy="457048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Hadoop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</a:t>
            </a: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Distributed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File </a:t>
            </a: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System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(HDFS)</a:t>
            </a:r>
          </a:p>
          <a:p>
            <a:pPr>
              <a:lnSpc>
                <a:spcPct val="150000"/>
              </a:lnSpc>
            </a:pPr>
            <a:r>
              <a:rPr lang="es-ES" b="1" dirty="0">
                <a:solidFill>
                  <a:srgbClr val="92D050"/>
                </a:solidFill>
              </a:rPr>
              <a:t>Acceso mediante </a:t>
            </a:r>
            <a:r>
              <a:rPr lang="es-ES" b="1" dirty="0" smtClean="0">
                <a:solidFill>
                  <a:srgbClr val="92D050"/>
                </a:solidFill>
              </a:rPr>
              <a:t>Python.</a:t>
            </a:r>
          </a:p>
          <a:p>
            <a:pPr>
              <a:lnSpc>
                <a:spcPct val="150000"/>
              </a:lnSpc>
            </a:pPr>
            <a:r>
              <a:rPr lang="es-ES" b="1" dirty="0">
                <a:solidFill>
                  <a:srgbClr val="00B0F0"/>
                </a:solidFill>
              </a:rPr>
              <a:t>Copiar ficheros de HDFS al sistema de ficheros local</a:t>
            </a:r>
            <a:r>
              <a:rPr lang="es-ES" b="1" dirty="0" smtClean="0">
                <a:solidFill>
                  <a:srgbClr val="00B0F0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endParaRPr lang="es-ES" b="1" dirty="0" smtClean="0">
              <a:solidFill>
                <a:srgbClr val="00B0F0"/>
              </a:solidFill>
            </a:endParaRPr>
          </a:p>
          <a:p>
            <a:pPr>
              <a:lnSpc>
                <a:spcPct val="150000"/>
              </a:lnSpc>
            </a:pPr>
            <a:endParaRPr lang="es-ES" b="1" dirty="0">
              <a:solidFill>
                <a:srgbClr val="00B0F0"/>
              </a:solidFill>
            </a:endParaRPr>
          </a:p>
          <a:p>
            <a:pPr>
              <a:lnSpc>
                <a:spcPct val="150000"/>
              </a:lnSpc>
            </a:pPr>
            <a:endParaRPr lang="es-ES" b="1" dirty="0" smtClean="0">
              <a:solidFill>
                <a:srgbClr val="00B0F0"/>
              </a:solidFill>
            </a:endParaRPr>
          </a:p>
          <a:p>
            <a:pPr>
              <a:lnSpc>
                <a:spcPct val="150000"/>
              </a:lnSpc>
            </a:pPr>
            <a:r>
              <a:rPr lang="es-ES" b="1" dirty="0">
                <a:solidFill>
                  <a:srgbClr val="00B0F0"/>
                </a:solidFill>
              </a:rPr>
              <a:t>Lectura de ficheros de HDFS:</a:t>
            </a:r>
            <a:endParaRPr lang="es-ES" b="1" dirty="0" smtClean="0">
              <a:solidFill>
                <a:srgbClr val="00B0F0"/>
              </a:solidFill>
            </a:endParaRPr>
          </a:p>
          <a:p>
            <a:pPr>
              <a:lnSpc>
                <a:spcPct val="150000"/>
              </a:lnSpc>
            </a:pPr>
            <a:endParaRPr lang="es-ES" b="1" dirty="0">
              <a:solidFill>
                <a:srgbClr val="00B0F0"/>
              </a:solidFill>
            </a:endParaRPr>
          </a:p>
          <a:p>
            <a:pPr>
              <a:lnSpc>
                <a:spcPct val="150000"/>
              </a:lnSpc>
            </a:pPr>
            <a:endParaRPr lang="es-ES" b="1" dirty="0" smtClean="0">
              <a:solidFill>
                <a:srgbClr val="00B0F0"/>
              </a:solidFill>
            </a:endParaRPr>
          </a:p>
          <a:p>
            <a:pPr>
              <a:lnSpc>
                <a:spcPct val="150000"/>
              </a:lnSpc>
            </a:pPr>
            <a:endParaRPr lang="es-ES" b="1" dirty="0">
              <a:solidFill>
                <a:srgbClr val="00B0F0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57907" y="3278018"/>
            <a:ext cx="4600575" cy="107632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57907" y="4901388"/>
            <a:ext cx="356235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00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Sistemas de ficheros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1.Sistemas de ficheros</a:t>
            </a:r>
            <a:endParaRPr lang="es-ES" sz="1200" b="1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2.Bases de datos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NoSQL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de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15498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b="1" dirty="0" smtClean="0">
                <a:solidFill>
                  <a:srgbClr val="00B0F0"/>
                </a:solidFill>
              </a:rPr>
              <a:t>Distintos </a:t>
            </a:r>
            <a:r>
              <a:rPr lang="es-ES" b="1" dirty="0">
                <a:solidFill>
                  <a:srgbClr val="00B0F0"/>
                </a:solidFill>
              </a:rPr>
              <a:t>tipos</a:t>
            </a:r>
            <a:r>
              <a:rPr lang="es-ES" dirty="0">
                <a:solidFill>
                  <a:srgbClr val="00B0F0"/>
                </a:solidFill>
              </a:rPr>
              <a:t> </a:t>
            </a:r>
            <a:r>
              <a:rPr lang="es-ES" dirty="0"/>
              <a:t>de sistema de ficheros: FAT32, NTFS o EXT4. </a:t>
            </a:r>
            <a:endParaRPr lang="es-E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smtClean="0"/>
              <a:t>Se necesita una </a:t>
            </a:r>
            <a:r>
              <a:rPr lang="es-ES" b="1" dirty="0" smtClean="0">
                <a:solidFill>
                  <a:srgbClr val="92D050"/>
                </a:solidFill>
              </a:rPr>
              <a:t>infraestructura</a:t>
            </a:r>
            <a:r>
              <a:rPr lang="es-ES" dirty="0" smtClean="0"/>
              <a:t> para </a:t>
            </a:r>
            <a:r>
              <a:rPr lang="es-ES" dirty="0"/>
              <a:t>poder almacenar y organizar datos en unidades de almacenamiento</a:t>
            </a:r>
            <a:r>
              <a:rPr lang="es-ES" dirty="0" smtClean="0"/>
              <a:t>. </a:t>
            </a:r>
            <a:r>
              <a:rPr lang="es-ES" sz="1400" dirty="0">
                <a:solidFill>
                  <a:schemeClr val="bg2">
                    <a:lumMod val="75000"/>
                  </a:schemeClr>
                </a:solidFill>
              </a:rPr>
              <a:t>(Discos duros, </a:t>
            </a:r>
            <a:r>
              <a:rPr lang="es-ES" sz="1400" dirty="0" smtClean="0">
                <a:solidFill>
                  <a:schemeClr val="bg2">
                    <a:lumMod val="75000"/>
                  </a:schemeClr>
                </a:solidFill>
              </a:rPr>
              <a:t>Memorias </a:t>
            </a:r>
            <a:r>
              <a:rPr lang="es-ES" sz="1400" dirty="0">
                <a:solidFill>
                  <a:schemeClr val="bg2">
                    <a:lumMod val="75000"/>
                  </a:schemeClr>
                </a:solidFill>
              </a:rPr>
              <a:t>de estado </a:t>
            </a:r>
            <a:r>
              <a:rPr lang="es-ES" sz="1400" dirty="0" smtClean="0">
                <a:solidFill>
                  <a:schemeClr val="bg2">
                    <a:lumMod val="75000"/>
                  </a:schemeClr>
                </a:solidFill>
              </a:rPr>
              <a:t>sólido, </a:t>
            </a:r>
            <a:r>
              <a:rPr lang="es-ES" sz="1400" dirty="0" err="1" smtClean="0">
                <a:solidFill>
                  <a:schemeClr val="bg2">
                    <a:lumMod val="75000"/>
                  </a:schemeClr>
                </a:solidFill>
              </a:rPr>
              <a:t>DVDs</a:t>
            </a:r>
            <a:r>
              <a:rPr lang="es-ES" sz="1400" dirty="0" smtClean="0">
                <a:solidFill>
                  <a:schemeClr val="bg2">
                    <a:lumMod val="75000"/>
                  </a:schemeClr>
                </a:solidFill>
              </a:rPr>
              <a:t>, Cintas)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b="1" dirty="0" smtClean="0">
                <a:solidFill>
                  <a:srgbClr val="7030A0"/>
                </a:solidFill>
              </a:rPr>
              <a:t>Fichero</a:t>
            </a:r>
            <a:r>
              <a:rPr lang="es-ES" dirty="0"/>
              <a:t>: unidad atómica de almacenamiento. </a:t>
            </a:r>
            <a:endParaRPr lang="es-E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b="1" dirty="0" smtClean="0">
                <a:solidFill>
                  <a:srgbClr val="00B0F0"/>
                </a:solidFill>
              </a:rPr>
              <a:t>Sistema </a:t>
            </a:r>
            <a:r>
              <a:rPr lang="es-ES" b="1" dirty="0">
                <a:solidFill>
                  <a:srgbClr val="00B0F0"/>
                </a:solidFill>
              </a:rPr>
              <a:t>de ficheros</a:t>
            </a:r>
            <a:r>
              <a:rPr lang="es-ES" dirty="0"/>
              <a:t>: permite guardar y leer </a:t>
            </a:r>
            <a:r>
              <a:rPr lang="es-ES" dirty="0" smtClean="0"/>
              <a:t>ficheros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b="1" dirty="0" smtClean="0">
                <a:solidFill>
                  <a:srgbClr val="92D050"/>
                </a:solidFill>
              </a:rPr>
              <a:t>Estructura </a:t>
            </a:r>
            <a:r>
              <a:rPr lang="es-ES" b="1" dirty="0">
                <a:solidFill>
                  <a:srgbClr val="92D050"/>
                </a:solidFill>
              </a:rPr>
              <a:t>de árbol (carpetas):</a:t>
            </a:r>
            <a:r>
              <a:rPr lang="es-ES" dirty="0"/>
              <a:t> un paso más en el nivel de organización. </a:t>
            </a:r>
            <a:endParaRPr lang="es-E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b="1" dirty="0" smtClean="0">
                <a:solidFill>
                  <a:srgbClr val="7030A0"/>
                </a:solidFill>
              </a:rPr>
              <a:t>S.O</a:t>
            </a:r>
            <a:r>
              <a:rPr lang="es-ES" dirty="0">
                <a:solidFill>
                  <a:srgbClr val="7030A0"/>
                </a:solidFill>
              </a:rPr>
              <a:t>.:</a:t>
            </a:r>
            <a:r>
              <a:rPr lang="es-ES" dirty="0"/>
              <a:t> interactúa con el sistema de ficheros para dar servicio a las aplicaciones que en él se ejecutan. </a:t>
            </a:r>
          </a:p>
        </p:txBody>
      </p:sp>
    </p:spTree>
    <p:extLst>
      <p:ext uri="{BB962C8B-B14F-4D97-AF65-F5344CB8AC3E}">
        <p14:creationId xmlns:p14="http://schemas.microsoft.com/office/powerpoint/2010/main" val="400053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37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Conceptos generales</a:t>
            </a:r>
            <a:endParaRPr lang="es-ES" sz="3200" b="1" dirty="0" smtClean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s-ES" dirty="0" smtClean="0"/>
          </a:p>
          <a:p>
            <a:pPr>
              <a:lnSpc>
                <a:spcPct val="150000"/>
              </a:lnSpc>
            </a:pPr>
            <a:r>
              <a:rPr lang="es-ES" b="1" dirty="0" err="1">
                <a:solidFill>
                  <a:srgbClr val="92D050"/>
                </a:solidFill>
              </a:rPr>
              <a:t>Sharding</a:t>
            </a:r>
            <a:r>
              <a:rPr lang="es-ES" b="1" dirty="0">
                <a:solidFill>
                  <a:srgbClr val="92D050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s-ES" dirty="0">
                <a:solidFill>
                  <a:srgbClr val="00B0F0"/>
                </a:solidFill>
              </a:rPr>
              <a:t>Dividir</a:t>
            </a:r>
            <a:r>
              <a:rPr lang="es-ES" dirty="0"/>
              <a:t> los conjuntos de datos para distribuirlos por un clúster.</a:t>
            </a:r>
          </a:p>
          <a:p>
            <a:pPr>
              <a:lnSpc>
                <a:spcPct val="150000"/>
              </a:lnSpc>
            </a:pPr>
            <a:r>
              <a:rPr lang="es-ES" b="1" dirty="0">
                <a:solidFill>
                  <a:srgbClr val="92D050"/>
                </a:solidFill>
              </a:rPr>
              <a:t>Replicación:</a:t>
            </a:r>
          </a:p>
          <a:p>
            <a:pPr>
              <a:lnSpc>
                <a:spcPct val="150000"/>
              </a:lnSpc>
            </a:pPr>
            <a:r>
              <a:rPr lang="es-ES" dirty="0">
                <a:solidFill>
                  <a:srgbClr val="7030A0"/>
                </a:solidFill>
              </a:rPr>
              <a:t>Hacer copias </a:t>
            </a:r>
            <a:r>
              <a:rPr lang="es-ES" dirty="0"/>
              <a:t>de los datos en distintos nodos del clúster.</a:t>
            </a:r>
          </a:p>
          <a:p>
            <a:pPr>
              <a:lnSpc>
                <a:spcPct val="150000"/>
              </a:lnSpc>
            </a:pPr>
            <a:r>
              <a:rPr lang="es-ES" b="1" dirty="0" err="1">
                <a:solidFill>
                  <a:srgbClr val="92D050"/>
                </a:solidFill>
              </a:rPr>
              <a:t>Sharding</a:t>
            </a:r>
            <a:r>
              <a:rPr lang="es-ES" b="1" dirty="0">
                <a:solidFill>
                  <a:srgbClr val="92D050"/>
                </a:solidFill>
              </a:rPr>
              <a:t> con replicación:</a:t>
            </a:r>
          </a:p>
          <a:p>
            <a:pPr>
              <a:lnSpc>
                <a:spcPct val="150000"/>
              </a:lnSpc>
            </a:pPr>
            <a:r>
              <a:rPr lang="es-ES" dirty="0">
                <a:solidFill>
                  <a:srgbClr val="00B0F0"/>
                </a:solidFill>
              </a:rPr>
              <a:t>Combinar las dos características </a:t>
            </a:r>
            <a:r>
              <a:rPr lang="es-ES" dirty="0"/>
              <a:t>anteriores para obtener las ventajas de ambas..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3387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87825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Sharding</a:t>
            </a:r>
            <a:endParaRPr lang="es-ES" sz="3200" b="1" dirty="0" smtClean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s-ES" dirty="0" smtClean="0"/>
          </a:p>
          <a:p>
            <a:pPr algn="ctr">
              <a:lnSpc>
                <a:spcPct val="150000"/>
              </a:lnSpc>
            </a:pPr>
            <a:r>
              <a:rPr lang="es-ES" dirty="0" smtClean="0"/>
              <a:t>Es un </a:t>
            </a:r>
            <a:r>
              <a:rPr lang="es-ES" dirty="0">
                <a:solidFill>
                  <a:srgbClr val="92D050"/>
                </a:solidFill>
              </a:rPr>
              <a:t>mecanismo para </a:t>
            </a:r>
            <a:r>
              <a:rPr lang="es-ES" dirty="0" err="1">
                <a:solidFill>
                  <a:srgbClr val="92D050"/>
                </a:solidFill>
              </a:rPr>
              <a:t>particionar</a:t>
            </a:r>
            <a:r>
              <a:rPr lang="es-ES" dirty="0">
                <a:solidFill>
                  <a:srgbClr val="92D050"/>
                </a:solidFill>
              </a:rPr>
              <a:t> un conjunto de datos</a:t>
            </a:r>
            <a:r>
              <a:rPr lang="es-ES" dirty="0"/>
              <a:t> en subconjuntos más pequeños (</a:t>
            </a:r>
            <a:r>
              <a:rPr lang="es-ES" dirty="0" err="1"/>
              <a:t>shards</a:t>
            </a:r>
            <a:r>
              <a:rPr lang="es-ES" dirty="0"/>
              <a:t>) de modo que </a:t>
            </a:r>
            <a:r>
              <a:rPr lang="es-ES" dirty="0">
                <a:solidFill>
                  <a:srgbClr val="7030A0"/>
                </a:solidFill>
              </a:rPr>
              <a:t>puedan ser distribuidos </a:t>
            </a:r>
            <a:r>
              <a:rPr lang="es-ES" dirty="0"/>
              <a:t>por los </a:t>
            </a:r>
            <a:r>
              <a:rPr lang="es-ES" dirty="0">
                <a:solidFill>
                  <a:srgbClr val="00B0F0"/>
                </a:solidFill>
              </a:rPr>
              <a:t>distintos nodos de un </a:t>
            </a:r>
            <a:r>
              <a:rPr lang="es-ES" dirty="0" err="1">
                <a:solidFill>
                  <a:srgbClr val="00B0F0"/>
                </a:solidFill>
              </a:rPr>
              <a:t>cluster</a:t>
            </a:r>
            <a:r>
              <a:rPr lang="es-ES" dirty="0" smtClean="0">
                <a:solidFill>
                  <a:srgbClr val="00B0F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s-ES" dirty="0" smtClean="0">
                <a:solidFill>
                  <a:srgbClr val="92D050"/>
                </a:solidFill>
              </a:rPr>
              <a:t>Características: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Tratar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 conjuntos </a:t>
            </a:r>
            <a:endParaRPr lang="es-ES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Distribución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la carga de 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trabajo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Tolerancia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parcial a fallos</a:t>
            </a:r>
            <a:endParaRPr lang="es-ES" sz="16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b="1" dirty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b="1" dirty="0" smtClean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b="1" dirty="0">
              <a:solidFill>
                <a:srgbClr val="92D050"/>
              </a:solidFill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73065" y="3660616"/>
            <a:ext cx="3147220" cy="248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42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50892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Replicación</a:t>
            </a:r>
            <a:endParaRPr lang="es-ES" sz="3200" b="1" dirty="0" smtClean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s-ES" dirty="0" smtClean="0"/>
          </a:p>
          <a:p>
            <a:pPr algn="ctr">
              <a:lnSpc>
                <a:spcPct val="150000"/>
              </a:lnSpc>
            </a:pPr>
            <a:r>
              <a:rPr lang="es-ES" dirty="0" smtClean="0"/>
              <a:t>Consiste en </a:t>
            </a:r>
            <a:r>
              <a:rPr lang="es-ES" dirty="0">
                <a:solidFill>
                  <a:srgbClr val="92D050"/>
                </a:solidFill>
              </a:rPr>
              <a:t>almacenar copias </a:t>
            </a:r>
            <a:r>
              <a:rPr lang="es-ES" dirty="0"/>
              <a:t>de un mismo conjunto de datos (llamadas réplicas) en </a:t>
            </a:r>
            <a:r>
              <a:rPr lang="es-ES" dirty="0">
                <a:solidFill>
                  <a:srgbClr val="00B0F0"/>
                </a:solidFill>
              </a:rPr>
              <a:t>distintos nodos de un </a:t>
            </a:r>
            <a:r>
              <a:rPr lang="es-ES" dirty="0" smtClean="0">
                <a:solidFill>
                  <a:srgbClr val="00B0F0"/>
                </a:solidFill>
              </a:rPr>
              <a:t>clúster.</a:t>
            </a:r>
          </a:p>
          <a:p>
            <a:pPr>
              <a:lnSpc>
                <a:spcPct val="150000"/>
              </a:lnSpc>
            </a:pPr>
            <a:endParaRPr lang="es-ES" dirty="0" smtClean="0"/>
          </a:p>
          <a:p>
            <a:pPr>
              <a:lnSpc>
                <a:spcPct val="150000"/>
              </a:lnSpc>
            </a:pPr>
            <a:r>
              <a:rPr lang="es-ES" dirty="0" smtClean="0"/>
              <a:t>Existen </a:t>
            </a:r>
            <a:r>
              <a:rPr lang="es-ES" dirty="0">
                <a:solidFill>
                  <a:srgbClr val="92D050"/>
                </a:solidFill>
              </a:rPr>
              <a:t>dos estrategias</a:t>
            </a:r>
            <a:r>
              <a:rPr lang="es-ES" dirty="0"/>
              <a:t> </a:t>
            </a:r>
            <a:r>
              <a:rPr lang="es-ES" dirty="0" smtClean="0"/>
              <a:t>distinta:</a:t>
            </a:r>
            <a:endParaRPr lang="es-ES" dirty="0" smtClean="0">
              <a:solidFill>
                <a:srgbClr val="92D050"/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Maestro-esclavo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(master-</a:t>
            </a:r>
            <a:r>
              <a:rPr lang="es-E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slave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Par-a-par (peer-to-peer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es-E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b="1" dirty="0" smtClean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b="1" dirty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b="1" dirty="0">
              <a:solidFill>
                <a:srgbClr val="92D050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97303" y="3462144"/>
            <a:ext cx="3443668" cy="264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83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344709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Maestro-esclavo (master-</a:t>
            </a:r>
            <a:r>
              <a:rPr lang="es-ES" sz="3200" b="1" dirty="0" err="1">
                <a:solidFill>
                  <a:schemeClr val="accent5"/>
                </a:solidFill>
                <a:latin typeface="Arial Rounded MT Bold" panose="020F0704030504030204" pitchFamily="34" charset="0"/>
              </a:rPr>
              <a:t>slave</a:t>
            </a:r>
            <a:r>
              <a:rPr lang="es-ES" sz="32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):</a:t>
            </a:r>
          </a:p>
          <a:p>
            <a:endParaRPr lang="es-E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rgbClr val="00B0F0"/>
                </a:solidFill>
              </a:rPr>
              <a:t>Todas las escrituras </a:t>
            </a:r>
            <a:r>
              <a:rPr lang="es-ES" sz="1600" dirty="0">
                <a:solidFill>
                  <a:schemeClr val="tx1"/>
                </a:solidFill>
              </a:rPr>
              <a:t>(inserciones, </a:t>
            </a:r>
            <a:r>
              <a:rPr lang="es-ES" sz="1600" dirty="0" smtClean="0">
                <a:solidFill>
                  <a:schemeClr val="tx1"/>
                </a:solidFill>
              </a:rPr>
              <a:t>actualizaciones </a:t>
            </a:r>
            <a:r>
              <a:rPr lang="es-ES" sz="1600" dirty="0">
                <a:solidFill>
                  <a:schemeClr val="tx1"/>
                </a:solidFill>
              </a:rPr>
              <a:t>y borrados) se realizan en </a:t>
            </a:r>
            <a:r>
              <a:rPr lang="es-ES" sz="1600" dirty="0" smtClean="0">
                <a:solidFill>
                  <a:schemeClr val="tx1"/>
                </a:solidFill>
              </a:rPr>
              <a:t>el </a:t>
            </a:r>
            <a:r>
              <a:rPr lang="es-ES" sz="1600" dirty="0" smtClean="0">
                <a:solidFill>
                  <a:srgbClr val="92D050"/>
                </a:solidFill>
              </a:rPr>
              <a:t>nodo </a:t>
            </a:r>
            <a:r>
              <a:rPr lang="es-ES" sz="1600" dirty="0">
                <a:solidFill>
                  <a:srgbClr val="92D050"/>
                </a:solidFill>
              </a:rPr>
              <a:t>maestro </a:t>
            </a:r>
            <a:r>
              <a:rPr lang="es-ES" sz="1600" dirty="0">
                <a:solidFill>
                  <a:schemeClr val="tx1"/>
                </a:solidFill>
              </a:rPr>
              <a:t>y después son </a:t>
            </a:r>
            <a:r>
              <a:rPr lang="es-ES" sz="1600" dirty="0">
                <a:solidFill>
                  <a:srgbClr val="7030A0"/>
                </a:solidFill>
              </a:rPr>
              <a:t>replicadas a los nodos esclavo</a:t>
            </a:r>
            <a:r>
              <a:rPr lang="es-ES" sz="1600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/>
                </a:solidFill>
              </a:rPr>
              <a:t>El </a:t>
            </a:r>
            <a:r>
              <a:rPr lang="es-ES" sz="1600" dirty="0">
                <a:solidFill>
                  <a:srgbClr val="92D050"/>
                </a:solidFill>
              </a:rPr>
              <a:t>maestro</a:t>
            </a:r>
            <a:r>
              <a:rPr lang="es-ES" sz="1600" dirty="0">
                <a:solidFill>
                  <a:schemeClr val="tx1"/>
                </a:solidFill>
              </a:rPr>
              <a:t> es un </a:t>
            </a:r>
            <a:r>
              <a:rPr lang="es-ES" sz="1600" dirty="0">
                <a:solidFill>
                  <a:srgbClr val="7030A0"/>
                </a:solidFill>
              </a:rPr>
              <a:t>punto único de fallo</a:t>
            </a:r>
            <a:r>
              <a:rPr lang="es-ES" sz="1600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rgbClr val="00B0F0"/>
                </a:solidFill>
              </a:rPr>
              <a:t>Las lecturas pueden hacer en cualquier nodo </a:t>
            </a:r>
            <a:r>
              <a:rPr lang="es-ES" sz="1600" dirty="0">
                <a:solidFill>
                  <a:schemeClr val="tx1"/>
                </a:solidFill>
              </a:rPr>
              <a:t>(por lo general desde los </a:t>
            </a:r>
            <a:r>
              <a:rPr lang="es-ES" sz="1600" dirty="0" smtClean="0">
                <a:solidFill>
                  <a:schemeClr val="tx1"/>
                </a:solidFill>
              </a:rPr>
              <a:t>esclavos para </a:t>
            </a:r>
            <a:r>
              <a:rPr lang="es-ES" sz="1600" dirty="0">
                <a:solidFill>
                  <a:schemeClr val="tx1"/>
                </a:solidFill>
              </a:rPr>
              <a:t>liberar de carga al nodo maestro).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/>
                </a:solidFill>
              </a:rPr>
              <a:t>Está indicado para trabajos de </a:t>
            </a:r>
            <a:r>
              <a:rPr lang="es-ES" sz="1600" dirty="0">
                <a:solidFill>
                  <a:srgbClr val="7030A0"/>
                </a:solidFill>
              </a:rPr>
              <a:t>lectura intensiva</a:t>
            </a:r>
            <a:r>
              <a:rPr lang="es-ES" sz="1600" dirty="0">
                <a:solidFill>
                  <a:schemeClr val="tx1"/>
                </a:solidFill>
              </a:rPr>
              <a:t>, ya que la capacidad de </a:t>
            </a:r>
            <a:r>
              <a:rPr lang="es-ES" sz="1600" dirty="0" smtClean="0">
                <a:solidFill>
                  <a:schemeClr val="tx1"/>
                </a:solidFill>
              </a:rPr>
              <a:t>lectura se puede </a:t>
            </a:r>
            <a:r>
              <a:rPr lang="es-ES" sz="1600" dirty="0">
                <a:solidFill>
                  <a:schemeClr val="tx1"/>
                </a:solidFill>
              </a:rPr>
              <a:t>escalar en horizontal añadiendo nodos esclavo</a:t>
            </a:r>
            <a:r>
              <a:rPr lang="es-ES" sz="1600" dirty="0" smtClean="0">
                <a:solidFill>
                  <a:schemeClr val="tx1"/>
                </a:solidFill>
              </a:rPr>
              <a:t>.</a:t>
            </a:r>
            <a:endParaRPr lang="es-E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70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307776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Maestro-esclavo (master-</a:t>
            </a:r>
            <a:r>
              <a:rPr lang="es-ES" sz="3200" b="1" dirty="0" err="1">
                <a:solidFill>
                  <a:schemeClr val="accent5"/>
                </a:solidFill>
                <a:latin typeface="Arial Rounded MT Bold" panose="020F0704030504030204" pitchFamily="34" charset="0"/>
              </a:rPr>
              <a:t>slave</a:t>
            </a:r>
            <a:r>
              <a:rPr lang="es-ES" sz="32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):</a:t>
            </a:r>
          </a:p>
          <a:p>
            <a:endParaRPr lang="es-E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rgbClr val="92D050"/>
                </a:solidFill>
              </a:rPr>
              <a:t>No</a:t>
            </a:r>
            <a:r>
              <a:rPr lang="es-ES" sz="1600" dirty="0" smtClean="0">
                <a:solidFill>
                  <a:schemeClr val="tx1"/>
                </a:solidFill>
              </a:rPr>
              <a:t> </a:t>
            </a:r>
            <a:r>
              <a:rPr lang="es-ES" sz="1600" dirty="0">
                <a:solidFill>
                  <a:schemeClr val="tx1"/>
                </a:solidFill>
              </a:rPr>
              <a:t>está indicado para trabajos de </a:t>
            </a:r>
            <a:r>
              <a:rPr lang="es-ES" sz="1600" dirty="0">
                <a:solidFill>
                  <a:srgbClr val="92D050"/>
                </a:solidFill>
              </a:rPr>
              <a:t>escritura intensiva </a:t>
            </a:r>
            <a:r>
              <a:rPr lang="es-ES" sz="1600" dirty="0">
                <a:solidFill>
                  <a:schemeClr val="tx1"/>
                </a:solidFill>
              </a:rPr>
              <a:t>porque todas ellas </a:t>
            </a:r>
            <a:r>
              <a:rPr lang="es-ES" sz="1600" dirty="0" smtClean="0">
                <a:solidFill>
                  <a:schemeClr val="tx1"/>
                </a:solidFill>
              </a:rPr>
              <a:t>se realizan </a:t>
            </a:r>
            <a:r>
              <a:rPr lang="es-ES" sz="1600" dirty="0">
                <a:solidFill>
                  <a:schemeClr val="tx1"/>
                </a:solidFill>
              </a:rPr>
              <a:t>en el (único) nodo maestro</a:t>
            </a:r>
            <a:r>
              <a:rPr lang="es-ES" sz="1600" dirty="0" smtClean="0">
                <a:solidFill>
                  <a:schemeClr val="tx1"/>
                </a:solidFill>
              </a:rPr>
              <a:t>.</a:t>
            </a: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/>
                </a:solidFill>
              </a:rPr>
              <a:t>Mostrar </a:t>
            </a:r>
            <a:r>
              <a:rPr lang="es-ES" sz="1600" dirty="0">
                <a:solidFill>
                  <a:srgbClr val="00B0F0"/>
                </a:solidFill>
              </a:rPr>
              <a:t>retroalimentación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rgbClr val="7030A0"/>
                </a:solidFill>
              </a:rPr>
              <a:t>No está indicado </a:t>
            </a:r>
            <a:r>
              <a:rPr lang="es-ES" sz="1600" dirty="0">
                <a:solidFill>
                  <a:schemeClr val="tx1"/>
                </a:solidFill>
              </a:rPr>
              <a:t>para casos en los que </a:t>
            </a:r>
            <a:r>
              <a:rPr lang="es-ES" sz="1600" dirty="0">
                <a:solidFill>
                  <a:srgbClr val="00B0F0"/>
                </a:solidFill>
              </a:rPr>
              <a:t>la consistencia de las lecturas sea </a:t>
            </a:r>
            <a:r>
              <a:rPr lang="es-ES" sz="1600" dirty="0" smtClean="0">
                <a:solidFill>
                  <a:srgbClr val="00B0F0"/>
                </a:solidFill>
              </a:rPr>
              <a:t>una necesidad</a:t>
            </a:r>
            <a:r>
              <a:rPr lang="es-ES" sz="1600" dirty="0">
                <a:solidFill>
                  <a:srgbClr val="00B0F0"/>
                </a:solidFill>
              </a:rPr>
              <a:t>,</a:t>
            </a:r>
            <a:r>
              <a:rPr lang="es-ES" sz="1600" dirty="0">
                <a:solidFill>
                  <a:schemeClr val="tx1"/>
                </a:solidFill>
              </a:rPr>
              <a:t> ya que se puede realizar una lectura en un nodo esclavo antes de </a:t>
            </a:r>
            <a:r>
              <a:rPr lang="es-ES" sz="1600" dirty="0" smtClean="0">
                <a:solidFill>
                  <a:schemeClr val="tx1"/>
                </a:solidFill>
              </a:rPr>
              <a:t>que le </a:t>
            </a:r>
            <a:r>
              <a:rPr lang="es-ES" sz="1600" dirty="0">
                <a:solidFill>
                  <a:schemeClr val="tx1"/>
                </a:solidFill>
              </a:rPr>
              <a:t>llegue un dato ya escrito en el maestro.</a:t>
            </a:r>
            <a:endParaRPr lang="es-E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62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2319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Par-a-par (peer-to-peer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):</a:t>
            </a:r>
          </a:p>
          <a:p>
            <a:endParaRPr lang="es-E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rgbClr val="92D050"/>
                </a:solidFill>
              </a:rPr>
              <a:t>No </a:t>
            </a:r>
            <a:r>
              <a:rPr lang="es-ES" sz="1600" dirty="0">
                <a:solidFill>
                  <a:srgbClr val="92D050"/>
                </a:solidFill>
              </a:rPr>
              <a:t>hay un nodo maestro </a:t>
            </a:r>
            <a:r>
              <a:rPr lang="es-ES" sz="1600" dirty="0"/>
              <a:t>sino que todos (</a:t>
            </a:r>
            <a:r>
              <a:rPr lang="es-ES" sz="1600" dirty="0" err="1"/>
              <a:t>peers</a:t>
            </a:r>
            <a:r>
              <a:rPr lang="es-ES" sz="1600" dirty="0"/>
              <a:t>) están al mismo nivel jerárquico. </a:t>
            </a:r>
            <a:endParaRPr lang="es-ES" sz="16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/>
              <a:t>Al </a:t>
            </a:r>
            <a:r>
              <a:rPr lang="es-ES" sz="1600" dirty="0"/>
              <a:t>no haber maestro, </a:t>
            </a:r>
            <a:r>
              <a:rPr lang="es-ES" sz="1600" dirty="0">
                <a:solidFill>
                  <a:srgbClr val="00B0F0"/>
                </a:solidFill>
              </a:rPr>
              <a:t>no hay un punto único de fallo</a:t>
            </a:r>
            <a:r>
              <a:rPr lang="es-ES" sz="1600" dirty="0"/>
              <a:t>. </a:t>
            </a:r>
            <a:endParaRPr lang="es-ES" sz="16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/>
              <a:t>Se </a:t>
            </a:r>
            <a:r>
              <a:rPr lang="es-ES" sz="1600" dirty="0"/>
              <a:t>puede </a:t>
            </a:r>
            <a:r>
              <a:rPr lang="es-ES" sz="1600" dirty="0">
                <a:solidFill>
                  <a:srgbClr val="7030A0"/>
                </a:solidFill>
              </a:rPr>
              <a:t>escribir y leer en todos </a:t>
            </a:r>
            <a:r>
              <a:rPr lang="es-ES" sz="1600" dirty="0"/>
              <a:t>los nodos. </a:t>
            </a:r>
            <a:endParaRPr lang="es-ES" sz="16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/>
              <a:t>Cada </a:t>
            </a:r>
            <a:r>
              <a:rPr lang="es-ES" sz="1600" dirty="0"/>
              <a:t>vez que se escribe en uno </a:t>
            </a:r>
            <a:r>
              <a:rPr lang="es-ES" sz="1600" dirty="0">
                <a:solidFill>
                  <a:srgbClr val="92D050"/>
                </a:solidFill>
              </a:rPr>
              <a:t>la escritura se replica posteriormente</a:t>
            </a:r>
            <a:r>
              <a:rPr lang="es-ES" sz="1600" dirty="0"/>
              <a:t> en los demás. </a:t>
            </a:r>
            <a:endParaRPr lang="es-ES" sz="16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/>
              <a:t>Puede </a:t>
            </a:r>
            <a:r>
              <a:rPr lang="es-ES" sz="1600" dirty="0"/>
              <a:t>producir </a:t>
            </a:r>
            <a:r>
              <a:rPr lang="es-ES" sz="1600" dirty="0">
                <a:solidFill>
                  <a:srgbClr val="00B0F0"/>
                </a:solidFill>
              </a:rPr>
              <a:t>inconsistencias de escritura </a:t>
            </a:r>
            <a:r>
              <a:rPr lang="es-ES" sz="1600" dirty="0"/>
              <a:t>si se modifica a la vez un mismo dato en distintos nodos. </a:t>
            </a:r>
            <a:endParaRPr lang="es-ES" b="1" dirty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07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2319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Par-a-par (peer-to-peer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):</a:t>
            </a:r>
          </a:p>
          <a:p>
            <a:endParaRPr lang="es-ES" dirty="0" smtClean="0"/>
          </a:p>
          <a:p>
            <a:pPr>
              <a:lnSpc>
                <a:spcPct val="150000"/>
              </a:lnSpc>
            </a:pPr>
            <a:r>
              <a:rPr lang="es-ES" sz="1600" dirty="0" smtClean="0"/>
              <a:t>Puede </a:t>
            </a:r>
            <a:r>
              <a:rPr lang="es-ES" sz="1600" dirty="0"/>
              <a:t>a su vez emplear </a:t>
            </a:r>
            <a:r>
              <a:rPr lang="es-ES" sz="1600" dirty="0">
                <a:solidFill>
                  <a:srgbClr val="00B0F0"/>
                </a:solidFill>
              </a:rPr>
              <a:t>dos estrategias </a:t>
            </a:r>
            <a:r>
              <a:rPr lang="es-ES" sz="1600" dirty="0"/>
              <a:t>para gestionar la concurrencia: </a:t>
            </a:r>
            <a:endParaRPr lang="es-ES" sz="1600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 smtClean="0">
                <a:solidFill>
                  <a:srgbClr val="92D050"/>
                </a:solidFill>
              </a:rPr>
              <a:t>Pesimista</a:t>
            </a:r>
            <a:r>
              <a:rPr lang="es-E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Emplea bloqueos para asegurar que un registro no se puede modificar a la vez en dos nodos distintos. Disminuye la disponibilidad durante el tiempo que tarda en levantarse el bloqueo. </a:t>
            </a:r>
            <a:endParaRPr lang="es-ES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 smtClean="0">
                <a:solidFill>
                  <a:srgbClr val="7030A0"/>
                </a:solidFill>
              </a:rPr>
              <a:t>Optimista</a:t>
            </a:r>
            <a:r>
              <a:rPr lang="es-E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 hay bloqueos, permitiendo inconsistencias durante el tiempo que las escrituras tardan en propagarse. La base de datos se mantiene en todo momento disponible</a:t>
            </a:r>
            <a:endParaRPr lang="es-ES" sz="16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1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55509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 err="1">
                <a:solidFill>
                  <a:schemeClr val="accent5"/>
                </a:solidFill>
                <a:latin typeface="Arial Rounded MT Bold" panose="020F0704030504030204" pitchFamily="34" charset="0"/>
              </a:rPr>
              <a:t>Sharding</a:t>
            </a:r>
            <a:r>
              <a:rPr lang="es-ES" sz="32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 con 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Replicación:</a:t>
            </a:r>
          </a:p>
          <a:p>
            <a:endParaRPr lang="es-ES" dirty="0" smtClean="0"/>
          </a:p>
          <a:p>
            <a:pPr>
              <a:lnSpc>
                <a:spcPct val="150000"/>
              </a:lnSpc>
            </a:pPr>
            <a:endParaRPr lang="es-ES" sz="1600" dirty="0"/>
          </a:p>
          <a:p>
            <a:pPr>
              <a:lnSpc>
                <a:spcPct val="150000"/>
              </a:lnSpc>
            </a:pPr>
            <a:endParaRPr lang="es-ES" sz="1600" dirty="0" smtClean="0"/>
          </a:p>
          <a:p>
            <a:pPr>
              <a:lnSpc>
                <a:spcPct val="150000"/>
              </a:lnSpc>
            </a:pPr>
            <a:endParaRPr lang="es-ES" sz="1600" dirty="0"/>
          </a:p>
          <a:p>
            <a:pPr>
              <a:lnSpc>
                <a:spcPct val="150000"/>
              </a:lnSpc>
            </a:pPr>
            <a:endParaRPr lang="es-ES" sz="1600" dirty="0" smtClean="0"/>
          </a:p>
          <a:p>
            <a:pPr>
              <a:lnSpc>
                <a:spcPct val="150000"/>
              </a:lnSpc>
            </a:pPr>
            <a:endParaRPr lang="es-ES" sz="1600" dirty="0"/>
          </a:p>
          <a:p>
            <a:pPr>
              <a:lnSpc>
                <a:spcPct val="150000"/>
              </a:lnSpc>
            </a:pPr>
            <a:endParaRPr lang="es-ES" sz="1600" dirty="0" smtClean="0"/>
          </a:p>
          <a:p>
            <a:pPr>
              <a:lnSpc>
                <a:spcPct val="150000"/>
              </a:lnSpc>
            </a:pPr>
            <a:endParaRPr lang="es-ES" sz="1600" dirty="0"/>
          </a:p>
          <a:p>
            <a:pPr>
              <a:lnSpc>
                <a:spcPct val="150000"/>
              </a:lnSpc>
            </a:pPr>
            <a:endParaRPr lang="es-ES" sz="1600" dirty="0" smtClean="0"/>
          </a:p>
          <a:p>
            <a:pPr>
              <a:lnSpc>
                <a:spcPct val="150000"/>
              </a:lnSpc>
            </a:pPr>
            <a:endParaRPr lang="es-ES" sz="1600" dirty="0"/>
          </a:p>
          <a:p>
            <a:pPr>
              <a:lnSpc>
                <a:spcPct val="150000"/>
              </a:lnSpc>
            </a:pPr>
            <a:endParaRPr lang="es-ES" sz="1600" dirty="0" smtClean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47581" y="2534235"/>
            <a:ext cx="5447744" cy="331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60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55509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 err="1">
                <a:solidFill>
                  <a:schemeClr val="accent5"/>
                </a:solidFill>
                <a:latin typeface="Arial Rounded MT Bold" panose="020F0704030504030204" pitchFamily="34" charset="0"/>
              </a:rPr>
              <a:t>Sharding</a:t>
            </a:r>
            <a:r>
              <a:rPr lang="es-ES" sz="32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 con 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Replicación:</a:t>
            </a:r>
          </a:p>
          <a:p>
            <a:endParaRPr lang="es-ES" dirty="0" smtClean="0"/>
          </a:p>
          <a:p>
            <a:pPr>
              <a:lnSpc>
                <a:spcPct val="150000"/>
              </a:lnSpc>
            </a:pPr>
            <a:endParaRPr lang="es-ES" sz="1600" dirty="0"/>
          </a:p>
          <a:p>
            <a:pPr>
              <a:lnSpc>
                <a:spcPct val="150000"/>
              </a:lnSpc>
            </a:pPr>
            <a:endParaRPr lang="es-ES" sz="1600" dirty="0" smtClean="0"/>
          </a:p>
          <a:p>
            <a:pPr>
              <a:lnSpc>
                <a:spcPct val="150000"/>
              </a:lnSpc>
            </a:pPr>
            <a:endParaRPr lang="es-ES" sz="1600" dirty="0"/>
          </a:p>
          <a:p>
            <a:pPr>
              <a:lnSpc>
                <a:spcPct val="150000"/>
              </a:lnSpc>
            </a:pPr>
            <a:endParaRPr lang="es-ES" sz="1600" dirty="0" smtClean="0"/>
          </a:p>
          <a:p>
            <a:pPr>
              <a:lnSpc>
                <a:spcPct val="150000"/>
              </a:lnSpc>
            </a:pPr>
            <a:endParaRPr lang="es-ES" sz="1600" dirty="0"/>
          </a:p>
          <a:p>
            <a:pPr>
              <a:lnSpc>
                <a:spcPct val="150000"/>
              </a:lnSpc>
            </a:pPr>
            <a:endParaRPr lang="es-ES" sz="1600" dirty="0" smtClean="0"/>
          </a:p>
          <a:p>
            <a:pPr>
              <a:lnSpc>
                <a:spcPct val="150000"/>
              </a:lnSpc>
            </a:pPr>
            <a:endParaRPr lang="es-ES" sz="1600" dirty="0"/>
          </a:p>
          <a:p>
            <a:pPr>
              <a:lnSpc>
                <a:spcPct val="150000"/>
              </a:lnSpc>
            </a:pPr>
            <a:endParaRPr lang="es-ES" sz="1600" dirty="0" smtClean="0"/>
          </a:p>
          <a:p>
            <a:pPr>
              <a:lnSpc>
                <a:spcPct val="150000"/>
              </a:lnSpc>
            </a:pPr>
            <a:endParaRPr lang="es-ES" sz="1600" dirty="0"/>
          </a:p>
          <a:p>
            <a:pPr>
              <a:lnSpc>
                <a:spcPct val="150000"/>
              </a:lnSpc>
            </a:pPr>
            <a:endParaRPr lang="es-ES" sz="1600" dirty="0" smtClean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32981" y="2288471"/>
            <a:ext cx="6399322" cy="381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55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33547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 err="1">
                <a:solidFill>
                  <a:schemeClr val="accent5"/>
                </a:solidFill>
                <a:latin typeface="Arial Rounded MT Bold" panose="020F0704030504030204" pitchFamily="34" charset="0"/>
              </a:rPr>
              <a:t>Sharding</a:t>
            </a:r>
            <a:r>
              <a:rPr lang="es-ES" sz="32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 con Replicación:</a:t>
            </a:r>
          </a:p>
          <a:p>
            <a:endParaRPr lang="es-ES" dirty="0" smtClean="0"/>
          </a:p>
          <a:p>
            <a:pPr>
              <a:lnSpc>
                <a:spcPct val="150000"/>
              </a:lnSpc>
            </a:pPr>
            <a:r>
              <a:rPr lang="es-ES" dirty="0" err="1">
                <a:solidFill>
                  <a:srgbClr val="92D050"/>
                </a:solidFill>
              </a:rPr>
              <a:t>Sharding</a:t>
            </a:r>
            <a:r>
              <a:rPr lang="es-ES" dirty="0">
                <a:solidFill>
                  <a:srgbClr val="92D050"/>
                </a:solidFill>
              </a:rPr>
              <a:t> con replicación maestro-esclavo: </a:t>
            </a:r>
            <a:endParaRPr lang="es-ES" dirty="0" smtClean="0">
              <a:solidFill>
                <a:srgbClr val="92D05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smtClean="0"/>
              <a:t>Para </a:t>
            </a:r>
            <a:r>
              <a:rPr lang="es-ES" dirty="0"/>
              <a:t>cada </a:t>
            </a:r>
            <a:r>
              <a:rPr lang="es-ES" dirty="0" err="1"/>
              <a:t>shard</a:t>
            </a:r>
            <a:r>
              <a:rPr lang="es-ES" dirty="0"/>
              <a:t> habrá un maestro y determinado número de esclavos. </a:t>
            </a:r>
            <a:endParaRPr lang="es-E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smtClean="0"/>
              <a:t>El </a:t>
            </a:r>
            <a:r>
              <a:rPr lang="es-ES" dirty="0"/>
              <a:t>nodo que contiene un maestro de </a:t>
            </a:r>
            <a:r>
              <a:rPr lang="es-ES" dirty="0" err="1"/>
              <a:t>shard</a:t>
            </a:r>
            <a:r>
              <a:rPr lang="es-ES" dirty="0"/>
              <a:t> es un punto único de fallo para ese </a:t>
            </a:r>
            <a:r>
              <a:rPr lang="es-ES" dirty="0" err="1"/>
              <a:t>shard</a:t>
            </a:r>
            <a:r>
              <a:rPr lang="es-ES" dirty="0"/>
              <a:t>. </a:t>
            </a:r>
            <a:endParaRPr lang="es-E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smtClean="0"/>
              <a:t>Las </a:t>
            </a:r>
            <a:r>
              <a:rPr lang="es-ES" dirty="0"/>
              <a:t>escrituras que afectan a un </a:t>
            </a:r>
            <a:r>
              <a:rPr lang="es-ES" dirty="0" err="1"/>
              <a:t>shard</a:t>
            </a:r>
            <a:r>
              <a:rPr lang="es-ES" dirty="0"/>
              <a:t> se realizan en su maestro y después se propagan a los esclavos. </a:t>
            </a: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161913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Sistemas de ficheros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1.Sistemas de ficheros</a:t>
            </a:r>
            <a:endParaRPr lang="es-ES" sz="1200" b="1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2.Bases de datos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NoSQL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de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373948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¿Qué es un RAID? Definición</a:t>
            </a:r>
          </a:p>
          <a:p>
            <a:pPr algn="ctr">
              <a:lnSpc>
                <a:spcPct val="150000"/>
              </a:lnSpc>
            </a:pPr>
            <a:r>
              <a:rPr lang="es-ES" dirty="0" smtClean="0"/>
              <a:t>Es </a:t>
            </a:r>
            <a:r>
              <a:rPr lang="es-ES" dirty="0"/>
              <a:t>un </a:t>
            </a:r>
            <a:r>
              <a:rPr lang="es-ES" dirty="0">
                <a:solidFill>
                  <a:srgbClr val="92D050"/>
                </a:solidFill>
              </a:rPr>
              <a:t>sistema de almacenamiento</a:t>
            </a:r>
            <a:r>
              <a:rPr lang="es-ES" dirty="0"/>
              <a:t> de datos </a:t>
            </a:r>
            <a:endParaRPr lang="es-ES" dirty="0" smtClean="0"/>
          </a:p>
          <a:p>
            <a:pPr algn="ctr">
              <a:lnSpc>
                <a:spcPct val="150000"/>
              </a:lnSpc>
            </a:pPr>
            <a:r>
              <a:rPr lang="es-ES" dirty="0" smtClean="0"/>
              <a:t>que </a:t>
            </a:r>
            <a:r>
              <a:rPr lang="es-ES" dirty="0"/>
              <a:t>es capaz de </a:t>
            </a:r>
            <a:r>
              <a:rPr lang="es-ES" dirty="0" smtClean="0">
                <a:solidFill>
                  <a:srgbClr val="00B0F0"/>
                </a:solidFill>
              </a:rPr>
              <a:t>distribuir los datos</a:t>
            </a:r>
            <a:r>
              <a:rPr lang="es-ES" dirty="0" smtClean="0"/>
              <a:t> </a:t>
            </a:r>
          </a:p>
          <a:p>
            <a:pPr algn="ctr">
              <a:lnSpc>
                <a:spcPct val="150000"/>
              </a:lnSpc>
            </a:pPr>
            <a:r>
              <a:rPr lang="es-ES" dirty="0" smtClean="0"/>
              <a:t>por múltiples unidades según </a:t>
            </a:r>
            <a:r>
              <a:rPr lang="es-ES" dirty="0"/>
              <a:t>diversas estrategias </a:t>
            </a:r>
            <a:endParaRPr lang="es-ES" dirty="0" smtClean="0"/>
          </a:p>
          <a:p>
            <a:pPr algn="ctr">
              <a:lnSpc>
                <a:spcPct val="150000"/>
              </a:lnSpc>
            </a:pPr>
            <a:r>
              <a:rPr lang="es-ES" dirty="0" smtClean="0"/>
              <a:t>para </a:t>
            </a:r>
            <a:r>
              <a:rPr lang="es-ES" dirty="0"/>
              <a:t>así conseguir </a:t>
            </a:r>
            <a:endParaRPr lang="es-ES" dirty="0" smtClean="0"/>
          </a:p>
          <a:p>
            <a:pPr algn="ctr">
              <a:lnSpc>
                <a:spcPct val="150000"/>
              </a:lnSpc>
            </a:pPr>
            <a:r>
              <a:rPr lang="es-ES" dirty="0" smtClean="0"/>
              <a:t>o </a:t>
            </a:r>
            <a:r>
              <a:rPr lang="es-ES" dirty="0"/>
              <a:t>bien </a:t>
            </a:r>
            <a:r>
              <a:rPr lang="es-ES" dirty="0">
                <a:solidFill>
                  <a:srgbClr val="7030A0"/>
                </a:solidFill>
              </a:rPr>
              <a:t>unidades mayores </a:t>
            </a:r>
            <a:r>
              <a:rPr lang="es-ES" dirty="0" smtClean="0"/>
              <a:t>que el mayor </a:t>
            </a:r>
            <a:r>
              <a:rPr lang="es-ES" dirty="0"/>
              <a:t>de los discos que tengamos, </a:t>
            </a:r>
            <a:endParaRPr lang="es-ES" dirty="0" smtClean="0"/>
          </a:p>
          <a:p>
            <a:pPr algn="ctr">
              <a:lnSpc>
                <a:spcPct val="150000"/>
              </a:lnSpc>
            </a:pPr>
            <a:r>
              <a:rPr lang="es-ES" dirty="0" smtClean="0"/>
              <a:t>o </a:t>
            </a:r>
            <a:r>
              <a:rPr lang="es-ES" dirty="0"/>
              <a:t>bien </a:t>
            </a:r>
            <a:r>
              <a:rPr lang="es-ES" dirty="0">
                <a:solidFill>
                  <a:srgbClr val="92D050"/>
                </a:solidFill>
              </a:rPr>
              <a:t>replicación automática</a:t>
            </a:r>
            <a:r>
              <a:rPr lang="es-ES" dirty="0"/>
              <a:t> de nuestros datos </a:t>
            </a:r>
            <a:endParaRPr lang="es-ES" dirty="0" smtClean="0"/>
          </a:p>
          <a:p>
            <a:pPr algn="ctr">
              <a:lnSpc>
                <a:spcPct val="150000"/>
              </a:lnSpc>
            </a:pPr>
            <a:r>
              <a:rPr lang="es-ES" dirty="0" smtClean="0"/>
              <a:t>o bien </a:t>
            </a:r>
            <a:r>
              <a:rPr lang="es-ES" dirty="0" smtClean="0">
                <a:solidFill>
                  <a:srgbClr val="00B0F0"/>
                </a:solidFill>
              </a:rPr>
              <a:t>ambas </a:t>
            </a:r>
            <a:r>
              <a:rPr lang="es-ES" dirty="0">
                <a:solidFill>
                  <a:srgbClr val="00B0F0"/>
                </a:solidFill>
              </a:rPr>
              <a:t>cosas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931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18576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 err="1">
                <a:solidFill>
                  <a:schemeClr val="accent5"/>
                </a:solidFill>
                <a:latin typeface="Arial Rounded MT Bold" panose="020F0704030504030204" pitchFamily="34" charset="0"/>
              </a:rPr>
              <a:t>Sharding</a:t>
            </a:r>
            <a:r>
              <a:rPr lang="es-ES" sz="32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 con Replicación:</a:t>
            </a:r>
          </a:p>
          <a:p>
            <a:endParaRPr lang="es-ES" dirty="0" smtClean="0"/>
          </a:p>
          <a:p>
            <a:pPr>
              <a:lnSpc>
                <a:spcPct val="150000"/>
              </a:lnSpc>
            </a:pPr>
            <a:r>
              <a:rPr lang="es-ES" dirty="0" err="1" smtClean="0">
                <a:solidFill>
                  <a:srgbClr val="00B0F0"/>
                </a:solidFill>
              </a:rPr>
              <a:t>Sharding</a:t>
            </a:r>
            <a:r>
              <a:rPr lang="es-ES" dirty="0" smtClean="0">
                <a:solidFill>
                  <a:srgbClr val="00B0F0"/>
                </a:solidFill>
              </a:rPr>
              <a:t> con replicación par-a-par: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smtClean="0"/>
              <a:t>Para cada </a:t>
            </a:r>
            <a:r>
              <a:rPr lang="es-ES" dirty="0" err="1" smtClean="0"/>
              <a:t>shard</a:t>
            </a:r>
            <a:r>
              <a:rPr lang="es-ES" dirty="0" smtClean="0"/>
              <a:t> hay varias réplicas al mismo nivel de jerarquía distribuidas por el </a:t>
            </a:r>
            <a:r>
              <a:rPr lang="es-ES" dirty="0" err="1" smtClean="0"/>
              <a:t>cluster</a:t>
            </a:r>
            <a:r>
              <a:rPr lang="es-ES" dirty="0" smtClean="0"/>
              <a:t>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smtClean="0"/>
              <a:t>Al no haber maestros no hay ningún punto único de fallo.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smtClean="0"/>
              <a:t>Las lecturas y escrituras que afectan a un </a:t>
            </a:r>
            <a:r>
              <a:rPr lang="es-ES" dirty="0" err="1" smtClean="0"/>
              <a:t>shard</a:t>
            </a:r>
            <a:r>
              <a:rPr lang="es-ES" dirty="0" smtClean="0"/>
              <a:t> pueden realizarse en cualquier de sus réplicas (lo cual puede producir los mismos problemas que ya vimos al hablar de la replicación de forma individual). </a:t>
            </a:r>
            <a:endParaRPr lang="es-ES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63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27809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Tipos de </a:t>
            </a:r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NoSQL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:</a:t>
            </a:r>
            <a:endParaRPr lang="es-ES" sz="3200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s-ES" dirty="0" smtClean="0"/>
          </a:p>
          <a:p>
            <a:pPr>
              <a:lnSpc>
                <a:spcPct val="150000"/>
              </a:lnSpc>
            </a:pPr>
            <a:r>
              <a:rPr lang="es-ES" b="1" dirty="0">
                <a:solidFill>
                  <a:srgbClr val="92D050"/>
                </a:solidFill>
              </a:rPr>
              <a:t>4 familias principales: </a:t>
            </a:r>
            <a:endParaRPr lang="es-ES" b="1" dirty="0" smtClean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b="1" dirty="0" smtClean="0">
              <a:solidFill>
                <a:srgbClr val="92D05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rgbClr val="00B0F0"/>
                </a:solidFill>
              </a:rPr>
              <a:t>Documentales: </a:t>
            </a:r>
            <a:r>
              <a:rPr lang="es-ES" sz="1600" dirty="0"/>
              <a:t>Guardan parejas </a:t>
            </a:r>
            <a:r>
              <a:rPr lang="es-ES" sz="1600" dirty="0">
                <a:solidFill>
                  <a:srgbClr val="7030A0"/>
                </a:solidFill>
              </a:rPr>
              <a:t>clave-documento</a:t>
            </a:r>
            <a:r>
              <a:rPr lang="es-ES" sz="1600" dirty="0"/>
              <a:t>, donde el documento es texto codificado típicamente en formato JSON y tiene una estructura arbitraria. </a:t>
            </a:r>
            <a:endParaRPr lang="es-ES" sz="16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rgbClr val="00B0F0"/>
                </a:solidFill>
              </a:rPr>
              <a:t>Clave-Valor</a:t>
            </a:r>
            <a:r>
              <a:rPr lang="es-ES" sz="1600" dirty="0">
                <a:solidFill>
                  <a:srgbClr val="00B0F0"/>
                </a:solidFill>
              </a:rPr>
              <a:t>: </a:t>
            </a:r>
            <a:r>
              <a:rPr lang="es-ES" sz="1600" dirty="0"/>
              <a:t>Guardan parejas </a:t>
            </a:r>
            <a:r>
              <a:rPr lang="es-ES" sz="1600" dirty="0">
                <a:solidFill>
                  <a:srgbClr val="7030A0"/>
                </a:solidFill>
              </a:rPr>
              <a:t>clave-valor</a:t>
            </a:r>
            <a:r>
              <a:rPr lang="es-ES" sz="1600" dirty="0"/>
              <a:t>, donde el valor puede ser secuencia conjunto de bytes. </a:t>
            </a:r>
            <a:endParaRPr lang="es-ES" sz="16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err="1" smtClean="0">
                <a:solidFill>
                  <a:srgbClr val="00B0F0"/>
                </a:solidFill>
              </a:rPr>
              <a:t>Columnares</a:t>
            </a:r>
            <a:r>
              <a:rPr lang="es-ES" sz="1600" dirty="0">
                <a:solidFill>
                  <a:srgbClr val="00B0F0"/>
                </a:solidFill>
              </a:rPr>
              <a:t>: </a:t>
            </a:r>
            <a:r>
              <a:rPr lang="es-ES" sz="1600" dirty="0"/>
              <a:t>Almacenan la información </a:t>
            </a:r>
            <a:r>
              <a:rPr lang="es-ES" sz="1600" dirty="0">
                <a:solidFill>
                  <a:srgbClr val="7030A0"/>
                </a:solidFill>
              </a:rPr>
              <a:t>por columnas </a:t>
            </a:r>
            <a:r>
              <a:rPr lang="es-ES" sz="1600" dirty="0"/>
              <a:t>en lugar de por filas. </a:t>
            </a:r>
            <a:endParaRPr lang="es-ES" sz="16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rgbClr val="00B0F0"/>
                </a:solidFill>
              </a:rPr>
              <a:t>Orientadas </a:t>
            </a:r>
            <a:r>
              <a:rPr lang="es-ES" sz="1600" dirty="0">
                <a:solidFill>
                  <a:srgbClr val="00B0F0"/>
                </a:solidFill>
              </a:rPr>
              <a:t>a grafo: </a:t>
            </a:r>
            <a:r>
              <a:rPr lang="es-ES" sz="1600" dirty="0"/>
              <a:t>Guardan los datos </a:t>
            </a:r>
            <a:r>
              <a:rPr lang="es-ES" sz="1600" dirty="0" smtClean="0"/>
              <a:t>según </a:t>
            </a:r>
            <a:r>
              <a:rPr lang="es-ES" sz="1600" dirty="0" smtClean="0">
                <a:solidFill>
                  <a:srgbClr val="7030A0"/>
                </a:solidFill>
              </a:rPr>
              <a:t>nodos y relaciones </a:t>
            </a:r>
            <a:r>
              <a:rPr lang="es-ES" sz="1600" dirty="0">
                <a:solidFill>
                  <a:srgbClr val="7030A0"/>
                </a:solidFill>
              </a:rPr>
              <a:t>entre ellos</a:t>
            </a:r>
            <a:r>
              <a:rPr lang="es-ES" sz="1600" dirty="0"/>
              <a:t>, pudiendo haber propiedades tanto en unos </a:t>
            </a:r>
            <a:r>
              <a:rPr lang="es-ES" sz="1600" dirty="0" smtClean="0"/>
              <a:t>como </a:t>
            </a:r>
            <a:r>
              <a:rPr lang="es-ES" sz="1600" dirty="0"/>
              <a:t>en otras. </a:t>
            </a:r>
            <a:endParaRPr lang="es-ES" sz="16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56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92442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Documentales:</a:t>
            </a:r>
            <a:endParaRPr lang="es-ES" sz="3200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s-ES" dirty="0" smtClean="0"/>
          </a:p>
          <a:p>
            <a:pPr>
              <a:lnSpc>
                <a:spcPct val="150000"/>
              </a:lnSpc>
            </a:pPr>
            <a:endParaRPr lang="es-ES" sz="1600" b="1" dirty="0" smtClean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 smtClean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 smtClean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 smtClean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 smtClean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92D050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25692" y="2331706"/>
            <a:ext cx="5389969" cy="395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72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18576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Documentales:</a:t>
            </a:r>
            <a:endParaRPr lang="es-ES" sz="3200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s-ES" dirty="0" smtClean="0"/>
          </a:p>
          <a:p>
            <a:pPr>
              <a:lnSpc>
                <a:spcPct val="150000"/>
              </a:lnSpc>
            </a:pPr>
            <a:r>
              <a:rPr lang="es-ES" sz="1600" b="1" dirty="0">
                <a:solidFill>
                  <a:srgbClr val="92D050"/>
                </a:solidFill>
              </a:rPr>
              <a:t>Principales ventajas: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rgbClr val="00B0F0"/>
                </a:solidFill>
              </a:rPr>
              <a:t>No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 necesita saber </a:t>
            </a:r>
            <a:r>
              <a:rPr lang="es-ES" sz="1600" dirty="0">
                <a:solidFill>
                  <a:srgbClr val="7030A0"/>
                </a:solidFill>
              </a:rPr>
              <a:t>cómo serán los datos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desde un principio.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Permite </a:t>
            </a:r>
            <a:r>
              <a:rPr lang="es-ES" sz="1600" dirty="0">
                <a:solidFill>
                  <a:srgbClr val="00B0F0"/>
                </a:solidFill>
              </a:rPr>
              <a:t>heterogeneidad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en la estructura de los 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documentos.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Funcionan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muy bien con </a:t>
            </a:r>
            <a:r>
              <a:rPr lang="es-ES" sz="1600" dirty="0" err="1">
                <a:solidFill>
                  <a:srgbClr val="7030A0"/>
                </a:solidFill>
              </a:rPr>
              <a:t>sharding</a:t>
            </a:r>
            <a:r>
              <a:rPr lang="es-ES" sz="1600" dirty="0">
                <a:solidFill>
                  <a:srgbClr val="7030A0"/>
                </a:solidFill>
              </a:rPr>
              <a:t> y </a:t>
            </a:r>
            <a:r>
              <a:rPr lang="es-ES" sz="1600" dirty="0" smtClean="0">
                <a:solidFill>
                  <a:srgbClr val="7030A0"/>
                </a:solidFill>
              </a:rPr>
              <a:t>replicación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consigue: 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escalabilidad</a:t>
            </a:r>
            <a:r>
              <a:rPr lang="es-E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tolerancia 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fallos y alta disponibilidad.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Permiten crear </a:t>
            </a:r>
            <a:r>
              <a:rPr lang="es-ES" sz="1600" dirty="0">
                <a:solidFill>
                  <a:srgbClr val="00B0F0"/>
                </a:solidFill>
              </a:rPr>
              <a:t>índices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sobre secciones de los documentos </a:t>
            </a:r>
            <a:endParaRPr lang="es-ES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 smtClean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3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18576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Documentales:</a:t>
            </a:r>
            <a:endParaRPr lang="es-ES" sz="3200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s-ES" dirty="0" smtClean="0"/>
          </a:p>
          <a:p>
            <a:pPr>
              <a:lnSpc>
                <a:spcPct val="150000"/>
              </a:lnSpc>
            </a:pPr>
            <a:r>
              <a:rPr lang="es-ES" sz="1600" b="1" dirty="0">
                <a:solidFill>
                  <a:srgbClr val="92D050"/>
                </a:solidFill>
              </a:rPr>
              <a:t>Principales ventajas</a:t>
            </a:r>
            <a:r>
              <a:rPr lang="es-ES" sz="1600" b="1" dirty="0" smtClean="0">
                <a:solidFill>
                  <a:srgbClr val="92D050"/>
                </a:solidFill>
              </a:rPr>
              <a:t>:</a:t>
            </a:r>
            <a:endParaRPr lang="es-ES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Como la información está </a:t>
            </a:r>
            <a:r>
              <a:rPr lang="es-ES" sz="1600" dirty="0" err="1" smtClean="0">
                <a:solidFill>
                  <a:srgbClr val="00B0F0"/>
                </a:solidFill>
              </a:rPr>
              <a:t>denormalizada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 evita 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hacer el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equivalente a un JOIN de SQL.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Según la base de datos, su configuración y su uso, pueden llegar a emplearse 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para operaciones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necesiten cumplir con </a:t>
            </a:r>
            <a:r>
              <a:rPr lang="es-ES" sz="1600" dirty="0" smtClean="0">
                <a:solidFill>
                  <a:srgbClr val="7030A0"/>
                </a:solidFill>
              </a:rPr>
              <a:t>ACID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  <a:endParaRPr lang="es-E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Por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ejemplo, </a:t>
            </a:r>
            <a:r>
              <a:rPr lang="es-E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MongoDB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permite transacciones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ACID cuando se afecta a un único documento (no 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soportando transacciones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ACID </a:t>
            </a:r>
            <a:r>
              <a:rPr lang="es-E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multidocumento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).</a:t>
            </a: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21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38164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Documentales:</a:t>
            </a:r>
            <a:endParaRPr lang="es-ES" sz="3200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s-ES" dirty="0" smtClean="0"/>
          </a:p>
          <a:p>
            <a:pPr>
              <a:lnSpc>
                <a:spcPct val="150000"/>
              </a:lnSpc>
            </a:pPr>
            <a:r>
              <a:rPr lang="es-ES" sz="1600" dirty="0" smtClean="0">
                <a:solidFill>
                  <a:srgbClr val="92D050"/>
                </a:solidFill>
              </a:rPr>
              <a:t>Principales </a:t>
            </a:r>
            <a:r>
              <a:rPr lang="es-ES" sz="1600" dirty="0">
                <a:solidFill>
                  <a:srgbClr val="92D050"/>
                </a:solidFill>
              </a:rPr>
              <a:t>inconvenientes: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 son totalmente ACID, limitándose a cumplir con BASE.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 no ser relacionales y no estar definido un esquema para las colecciones, se pierde 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 capacidad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realizar JOIN como ocurre con SQL.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Por lo tanto, si se necesita trabajar con datos que residen en 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distintas colecciones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debe ser la aplicación la que haga varios accesos y después 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termine de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realizar la operación en función de lo que reciba.</a:t>
            </a: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83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55509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Documentales:</a:t>
            </a:r>
            <a:endParaRPr lang="es-ES" sz="3200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s-ES" dirty="0" smtClean="0"/>
          </a:p>
          <a:p>
            <a:pPr>
              <a:lnSpc>
                <a:spcPct val="150000"/>
              </a:lnSpc>
            </a:pPr>
            <a:r>
              <a:rPr lang="es-ES" sz="1600" dirty="0" smtClean="0">
                <a:solidFill>
                  <a:srgbClr val="92D050"/>
                </a:solidFill>
              </a:rPr>
              <a:t>Principales </a:t>
            </a:r>
            <a:r>
              <a:rPr lang="es-ES" sz="1600" dirty="0">
                <a:solidFill>
                  <a:srgbClr val="92D050"/>
                </a:solidFill>
              </a:rPr>
              <a:t>inconvenientes: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Esto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implica que si bien estas bases de datos son "</a:t>
            </a:r>
            <a:r>
              <a:rPr lang="es-E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schemaless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", sí que 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 importante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hacer una buena planificación inicial decidiendo qué guardaremos 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 los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documentos de cada 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colección.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Ello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deberá hacerse teniendo en 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cuenta cuales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serán las consultas más típicas durante el uso de la base de datos.</a:t>
            </a: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rgbClr val="92D050"/>
                </a:solidFill>
              </a:rPr>
              <a:t>Ejemplos de bases de datos documentales: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MongoDB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Apache </a:t>
            </a:r>
            <a:r>
              <a:rPr lang="es-E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CouchDB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es-ES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66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55509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Clave-Valor</a:t>
            </a:r>
            <a:r>
              <a:rPr lang="es-ES" sz="32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:</a:t>
            </a:r>
          </a:p>
          <a:p>
            <a:endParaRPr lang="es-ES" dirty="0" smtClean="0"/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 smtClean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 smtClean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 smtClean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 smtClean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92D050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36844" y="2412861"/>
            <a:ext cx="6742327" cy="366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32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344709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Clave-Valor</a:t>
            </a:r>
            <a:r>
              <a:rPr lang="es-ES" sz="32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:</a:t>
            </a:r>
          </a:p>
          <a:p>
            <a:endParaRPr lang="es-ES" dirty="0" smtClean="0"/>
          </a:p>
          <a:p>
            <a:pPr>
              <a:lnSpc>
                <a:spcPct val="150000"/>
              </a:lnSpc>
            </a:pPr>
            <a:r>
              <a:rPr lang="es-ES" sz="1600" b="1" dirty="0" smtClean="0">
                <a:solidFill>
                  <a:srgbClr val="92D050"/>
                </a:solidFill>
              </a:rPr>
              <a:t>Principales </a:t>
            </a:r>
            <a:r>
              <a:rPr lang="es-ES" sz="1600" b="1" dirty="0">
                <a:solidFill>
                  <a:srgbClr val="92D050"/>
                </a:solidFill>
              </a:rPr>
              <a:t>ventajas: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 almacenar valores de forma arbitraria se necesita saber cómo serán los datos 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desde un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principio y proporcionan gran flexibilidad.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Funcionan muy bien con </a:t>
            </a:r>
            <a:r>
              <a:rPr lang="es-E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sharding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y replicación, consiguiendo con ello escalabilidad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tolerancia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fallos y alta disponibilidad.</a:t>
            </a: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54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8320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Clave-Valor</a:t>
            </a:r>
            <a:r>
              <a:rPr lang="es-ES" sz="32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:</a:t>
            </a:r>
          </a:p>
          <a:p>
            <a:endParaRPr lang="es-ES" dirty="0" smtClean="0"/>
          </a:p>
          <a:p>
            <a:pPr>
              <a:lnSpc>
                <a:spcPct val="150000"/>
              </a:lnSpc>
            </a:pPr>
            <a:r>
              <a:rPr lang="es-ES" sz="1600" dirty="0" smtClean="0">
                <a:solidFill>
                  <a:srgbClr val="92D050"/>
                </a:solidFill>
              </a:rPr>
              <a:t>Principales </a:t>
            </a:r>
            <a:r>
              <a:rPr lang="es-ES" sz="1600" dirty="0">
                <a:solidFill>
                  <a:srgbClr val="92D050"/>
                </a:solidFill>
              </a:rPr>
              <a:t>inconvenientes: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 no ser relacionales y no estar definido un esquema para el contenido de los valores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se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pierde la capacidad de realizar JOIN como ocurre con SQL.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 ser agnósticas acerca de los valores almacenados no permiten ningún tipo 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 indexación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para hacer búsquedas sino que todo acceso se hace según clave. </a:t>
            </a:r>
            <a:endParaRPr lang="es-ES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ara mostrar retroalimentación solventar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esto en cierta medida, algunas bases de datos clave-valor 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permiten seleccionar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por clave según expresiones regulares.</a:t>
            </a: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rgbClr val="92D050"/>
                </a:solidFill>
              </a:rPr>
              <a:t>Ejemplos de bases de datos clave-valor: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Redis</a:t>
            </a:r>
            <a:r>
              <a:rPr lang="es-E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endParaRPr lang="es-E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MemcacheDB</a:t>
            </a:r>
            <a:r>
              <a:rPr lang="es-E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es-ES" sz="16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4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Sistemas de ficheros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1.Sistemas de ficheros</a:t>
            </a:r>
            <a:endParaRPr lang="es-ES" sz="1200" b="1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2.Bases de datos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NoSQL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de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8208357" cy="355481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Los RAID más utilizados</a:t>
            </a:r>
          </a:p>
          <a:p>
            <a:pPr>
              <a:lnSpc>
                <a:spcPct val="150000"/>
              </a:lnSpc>
            </a:pPr>
            <a:r>
              <a:rPr lang="es-ES" dirty="0">
                <a:solidFill>
                  <a:srgbClr val="92D050"/>
                </a:solidFill>
              </a:rPr>
              <a:t>RAID 0: Conjunto dividido.</a:t>
            </a:r>
          </a:p>
          <a:p>
            <a:pPr>
              <a:lnSpc>
                <a:spcPct val="150000"/>
              </a:lnSpc>
            </a:pPr>
            <a:r>
              <a:rPr lang="es-ES" dirty="0"/>
              <a:t>Podemos ver dos discos de 1TB como uno de 2TB </a:t>
            </a:r>
            <a:endParaRPr lang="es-ES" dirty="0" smtClean="0"/>
          </a:p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rgbClr val="00B0F0"/>
                </a:solidFill>
              </a:rPr>
              <a:t>sin</a:t>
            </a:r>
            <a:r>
              <a:rPr lang="es-ES" dirty="0" smtClean="0">
                <a:solidFill>
                  <a:srgbClr val="00B0F0"/>
                </a:solidFill>
              </a:rPr>
              <a:t> </a:t>
            </a:r>
            <a:r>
              <a:rPr lang="es-ES" dirty="0"/>
              <a:t>replicación.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Permite ver unidades virtuales más grandes que las </a:t>
            </a:r>
            <a:endParaRPr lang="es-ES" sz="1600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es-ES" sz="1600" dirty="0" smtClean="0">
                <a:solidFill>
                  <a:schemeClr val="bg2">
                    <a:lumMod val="75000"/>
                  </a:schemeClr>
                </a:solidFill>
              </a:rPr>
              <a:t>      unidades físicas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Sin redundancia.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Aproximadamente el doble de velocidad en lectura y escritura</a:t>
            </a:r>
            <a:r>
              <a:rPr lang="es-ES" sz="1600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80224" y="2781763"/>
            <a:ext cx="2077306" cy="232594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018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55509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Columnares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:</a:t>
            </a:r>
          </a:p>
          <a:p>
            <a:endParaRPr lang="es-ES" sz="3200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s-ES" sz="3200" b="1" dirty="0" smtClean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s-ES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s-E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 </a:t>
            </a: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 caso de </a:t>
            </a:r>
            <a:r>
              <a:rPr lang="es-ES" dirty="0">
                <a:solidFill>
                  <a:srgbClr val="92D050"/>
                </a:solidFill>
              </a:rPr>
              <a:t>una</a:t>
            </a: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dirty="0">
                <a:solidFill>
                  <a:srgbClr val="92D050"/>
                </a:solidFill>
              </a:rPr>
              <a:t>base de datos </a:t>
            </a:r>
            <a:r>
              <a:rPr lang="es-ES" dirty="0" smtClean="0">
                <a:solidFill>
                  <a:srgbClr val="92D050"/>
                </a:solidFill>
              </a:rPr>
              <a:t>relacional: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A3,Ana,Fernández,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B1,Luís,Cantador,32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F8,Irene,,37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F8,Carlos,Tejedor,45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s-E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 el caso de </a:t>
            </a:r>
            <a:r>
              <a:rPr lang="es-ES" dirty="0">
                <a:solidFill>
                  <a:srgbClr val="92D050"/>
                </a:solidFill>
              </a:rPr>
              <a:t>una base de datos </a:t>
            </a:r>
            <a:r>
              <a:rPr lang="es-ES" dirty="0" err="1" smtClean="0">
                <a:solidFill>
                  <a:srgbClr val="92D050"/>
                </a:solidFill>
              </a:rPr>
              <a:t>columnar</a:t>
            </a:r>
            <a:r>
              <a:rPr lang="es-ES" dirty="0" smtClean="0">
                <a:solidFill>
                  <a:srgbClr val="92D050"/>
                </a:solidFill>
              </a:rPr>
              <a:t>: 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A3,B1,F8,F9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Ana,Luís,Irene,Carlos</a:t>
            </a:r>
            <a:endParaRPr lang="es-E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Fernández,Cantador,,Tejedor</a:t>
            </a:r>
            <a:endParaRPr lang="es-E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,32,37,45</a:t>
            </a:r>
          </a:p>
          <a:p>
            <a:endParaRPr lang="es-E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8330" y="1790801"/>
            <a:ext cx="4143548" cy="148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35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89364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Columnares</a:t>
            </a: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:</a:t>
            </a:r>
          </a:p>
          <a:p>
            <a:endParaRPr lang="es-ES" sz="1600" b="1" dirty="0" smtClean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600" b="1" dirty="0">
                <a:solidFill>
                  <a:srgbClr val="92D050"/>
                </a:solidFill>
              </a:rPr>
              <a:t>Principales ventajas: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 hay campos vacíos </a:t>
            </a:r>
            <a:r>
              <a:rPr lang="es-ES" sz="1600" dirty="0">
                <a:solidFill>
                  <a:srgbClr val="00B0F0"/>
                </a:solidFill>
              </a:rPr>
              <a:t>ahorra </a:t>
            </a:r>
            <a:r>
              <a:rPr lang="es-ES" sz="1600" dirty="0">
                <a:solidFill>
                  <a:srgbClr val="00B0F0"/>
                </a:solidFill>
              </a:rPr>
              <a:t>mucho </a:t>
            </a:r>
            <a:r>
              <a:rPr lang="es-ES" sz="1600" dirty="0">
                <a:solidFill>
                  <a:srgbClr val="00B0F0"/>
                </a:solidFill>
              </a:rPr>
              <a:t>espacio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es-E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 pueden </a:t>
            </a:r>
            <a:r>
              <a:rPr lang="es-ES" sz="1600" dirty="0">
                <a:solidFill>
                  <a:srgbClr val="7030A0"/>
                </a:solidFill>
              </a:rPr>
              <a:t>escalar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para manejar grandes volúmenes de datos.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 poder acceder sólo a las columnas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realiza </a:t>
            </a:r>
            <a:r>
              <a:rPr lang="es-ES" sz="1600" dirty="0">
                <a:solidFill>
                  <a:srgbClr val="7030A0"/>
                </a:solidFill>
              </a:rPr>
              <a:t>lecturas muy rápidas 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Buenas para </a:t>
            </a:r>
            <a:r>
              <a:rPr lang="es-ES" sz="1600" dirty="0">
                <a:solidFill>
                  <a:srgbClr val="00B0F0"/>
                </a:solidFill>
              </a:rPr>
              <a:t>OLAP</a:t>
            </a:r>
            <a:endParaRPr lang="es-ES" sz="1600" dirty="0">
              <a:solidFill>
                <a:srgbClr val="00B0F0"/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600" b="1" dirty="0">
                <a:solidFill>
                  <a:srgbClr val="92D050"/>
                </a:solidFill>
              </a:rPr>
              <a:t>Principales inconvenientes</a:t>
            </a:r>
            <a:r>
              <a:rPr lang="es-ES" sz="1600" b="1" dirty="0">
                <a:solidFill>
                  <a:srgbClr val="92D050"/>
                </a:solidFill>
              </a:rPr>
              <a:t>:</a:t>
            </a:r>
            <a:endParaRPr lang="es-ES" sz="1600" b="1" dirty="0">
              <a:solidFill>
                <a:srgbClr val="92D05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 son muy eficientes para </a:t>
            </a:r>
            <a:r>
              <a:rPr lang="es-ES" sz="1600" dirty="0">
                <a:solidFill>
                  <a:srgbClr val="00B0F0"/>
                </a:solidFill>
              </a:rPr>
              <a:t>accesos a nivel de </a:t>
            </a:r>
            <a:r>
              <a:rPr lang="es-ES" sz="1600" dirty="0">
                <a:solidFill>
                  <a:srgbClr val="00B0F0"/>
                </a:solidFill>
              </a:rPr>
              <a:t>fila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es-E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 son una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buena decisión para </a:t>
            </a:r>
            <a:r>
              <a:rPr lang="es-ES" sz="1600" dirty="0">
                <a:solidFill>
                  <a:srgbClr val="92D050"/>
                </a:solidFill>
              </a:rPr>
              <a:t>OLTP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 son muy eficientes si se quieren ir añadiendo datos sobre la marcha </a:t>
            </a:r>
            <a:endParaRPr lang="es-E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600" b="1" dirty="0">
                <a:solidFill>
                  <a:srgbClr val="92D050"/>
                </a:solidFill>
              </a:rPr>
              <a:t>Ejemplos de bases de datos </a:t>
            </a:r>
            <a:r>
              <a:rPr lang="es-ES" sz="1600" b="1" dirty="0" err="1">
                <a:solidFill>
                  <a:srgbClr val="92D050"/>
                </a:solidFill>
              </a:rPr>
              <a:t>columnares</a:t>
            </a:r>
            <a:r>
              <a:rPr lang="es-ES" sz="1600" b="1" dirty="0">
                <a:solidFill>
                  <a:srgbClr val="92D050"/>
                </a:solidFill>
              </a:rPr>
              <a:t>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Google </a:t>
            </a:r>
            <a:r>
              <a:rPr lang="es-E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BigTable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 </a:t>
            </a:r>
            <a:r>
              <a:rPr lang="es-E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Hbase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Apache </a:t>
            </a:r>
            <a:r>
              <a:rPr lang="es-E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Cassandra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</a:t>
            </a:r>
            <a:endParaRPr lang="es-E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94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27084" y="1627683"/>
            <a:ext cx="7028873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Orientados a Grafos:</a:t>
            </a:r>
          </a:p>
          <a:p>
            <a:endParaRPr lang="es-ES" sz="3200" b="1" dirty="0" smtClean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s-ES" dirty="0" smtClean="0"/>
              <a:t>Están formados por </a:t>
            </a:r>
            <a:r>
              <a:rPr lang="es-ES" dirty="0">
                <a:solidFill>
                  <a:srgbClr val="92D050"/>
                </a:solidFill>
              </a:rPr>
              <a:t>nodos</a:t>
            </a:r>
            <a:r>
              <a:rPr lang="es-ES" dirty="0"/>
              <a:t>, </a:t>
            </a:r>
            <a:endParaRPr lang="es-ES" dirty="0" smtClean="0"/>
          </a:p>
          <a:p>
            <a:pPr algn="ctr"/>
            <a:r>
              <a:rPr lang="es-ES" dirty="0" smtClean="0"/>
              <a:t>los </a:t>
            </a:r>
            <a:r>
              <a:rPr lang="es-ES" dirty="0"/>
              <a:t>cuales pueden conectarse mediante </a:t>
            </a:r>
            <a:r>
              <a:rPr lang="es-ES" dirty="0">
                <a:solidFill>
                  <a:srgbClr val="00B0F0"/>
                </a:solidFill>
              </a:rPr>
              <a:t>relaciones</a:t>
            </a:r>
            <a:r>
              <a:rPr lang="es-ES" dirty="0"/>
              <a:t>. </a:t>
            </a:r>
            <a:endParaRPr lang="es-ES" dirty="0" smtClean="0"/>
          </a:p>
          <a:p>
            <a:pPr algn="ctr"/>
            <a:r>
              <a:rPr lang="es-ES" dirty="0" smtClean="0"/>
              <a:t>Tanto </a:t>
            </a:r>
            <a:r>
              <a:rPr lang="es-ES" dirty="0"/>
              <a:t>los nodos como las relaciones pueden a su vez contener </a:t>
            </a:r>
            <a:r>
              <a:rPr lang="es-ES" dirty="0">
                <a:solidFill>
                  <a:srgbClr val="7030A0"/>
                </a:solidFill>
              </a:rPr>
              <a:t>propiedades/atributos</a:t>
            </a:r>
            <a:r>
              <a:rPr lang="es-ES" dirty="0"/>
              <a:t>.</a:t>
            </a:r>
            <a:endParaRPr lang="es-ES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s-ES" b="1" dirty="0" smtClean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s-ES" sz="3200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s-ES" sz="3200" b="1" dirty="0" smtClean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s-ES" sz="3200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s-ES" sz="3200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s-ES" sz="3200" b="1" dirty="0" smtClean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s-E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89282" y="3750219"/>
            <a:ext cx="3542048" cy="277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32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Bases de datos </a:t>
            </a:r>
            <a:r>
              <a:rPr lang="es-ES" sz="3200" dirty="0" err="1"/>
              <a:t>NoSQL</a:t>
            </a:r>
            <a:r>
              <a:rPr lang="es-ES" sz="3200" dirty="0"/>
              <a:t>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2.Bases de datos </a:t>
            </a:r>
            <a:r>
              <a:rPr lang="es-ES" sz="1200" b="1" dirty="0" err="1" smtClean="0">
                <a:solidFill>
                  <a:schemeClr val="accent5"/>
                </a:solidFill>
              </a:rPr>
              <a:t>NoSQL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con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89364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Orientados a Grafos:</a:t>
            </a:r>
          </a:p>
          <a:p>
            <a:endParaRPr lang="es-ES" sz="1600" b="1" dirty="0" smtClean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600" b="1" dirty="0">
                <a:solidFill>
                  <a:srgbClr val="92D050"/>
                </a:solidFill>
              </a:rPr>
              <a:t>Principales ventajas: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Funcionan muy bien para problemas en cuyos datos se organizan en base a 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complejas relaciones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como por ejemplo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es-ES" sz="1600" dirty="0" smtClean="0">
                <a:solidFill>
                  <a:srgbClr val="7030A0"/>
                </a:solidFill>
              </a:rPr>
              <a:t>Motores </a:t>
            </a:r>
            <a:r>
              <a:rPr lang="es-ES" sz="1600" dirty="0">
                <a:solidFill>
                  <a:srgbClr val="7030A0"/>
                </a:solidFill>
              </a:rPr>
              <a:t>basados en regla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Sistemas que requieran analizar rápidamente estructuras en forma de red (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como por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ejemplo las </a:t>
            </a:r>
            <a:r>
              <a:rPr lang="es-ES" sz="1600" dirty="0">
                <a:solidFill>
                  <a:srgbClr val="00B0F0"/>
                </a:solidFill>
              </a:rPr>
              <a:t>redes sociales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Pueden soportar transacciones </a:t>
            </a:r>
            <a:r>
              <a:rPr lang="es-ES" sz="1600" dirty="0">
                <a:solidFill>
                  <a:srgbClr val="7030A0"/>
                </a:solidFill>
              </a:rPr>
              <a:t>ACID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s-ES" sz="1600" b="1" dirty="0" smtClean="0">
                <a:solidFill>
                  <a:srgbClr val="92D050"/>
                </a:solidFill>
              </a:rPr>
              <a:t>Principales </a:t>
            </a:r>
            <a:r>
              <a:rPr lang="es-ES" sz="1600" b="1" dirty="0">
                <a:solidFill>
                  <a:srgbClr val="92D050"/>
                </a:solidFill>
              </a:rPr>
              <a:t>inconvenientes</a:t>
            </a:r>
            <a:r>
              <a:rPr lang="es-ES" sz="1600" b="1" dirty="0">
                <a:solidFill>
                  <a:srgbClr val="92D050"/>
                </a:solidFill>
              </a:rPr>
              <a:t>:</a:t>
            </a:r>
            <a:endParaRPr lang="es-ES" sz="1600" b="1" dirty="0">
              <a:solidFill>
                <a:srgbClr val="92D05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grafo más grande que se 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puede tratar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debe caber en el almacenamiento o memoria de </a:t>
            </a:r>
            <a:r>
              <a:rPr lang="es-ES" sz="1600" dirty="0">
                <a:solidFill>
                  <a:srgbClr val="7030A0"/>
                </a:solidFill>
              </a:rPr>
              <a:t>un único nodo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Los mecanismos de recorrido del 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grafos.</a:t>
            </a:r>
          </a:p>
          <a:p>
            <a:pPr>
              <a:lnSpc>
                <a:spcPct val="150000"/>
              </a:lnSpc>
            </a:pPr>
            <a:r>
              <a:rPr lang="es-ES" sz="1600" dirty="0" smtClean="0">
                <a:solidFill>
                  <a:srgbClr val="92D050"/>
                </a:solidFill>
              </a:rPr>
              <a:t>Ejemplos: </a:t>
            </a:r>
            <a:r>
              <a:rPr lang="es-ES" sz="1600" dirty="0" err="1"/>
              <a:t>AllegroGraph</a:t>
            </a:r>
            <a:r>
              <a:rPr lang="es-ES" sz="1600" dirty="0"/>
              <a:t>. Neo4j.</a:t>
            </a:r>
            <a:endParaRPr lang="es-E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60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Primeros pasos con </a:t>
            </a:r>
            <a:r>
              <a:rPr lang="es-ES" sz="3200" dirty="0" err="1" smtClean="0"/>
              <a:t>MongoDB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1.Sistemas de ficheros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2.Bases de datos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NoSQL</a:t>
            </a: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3.Primeros pasos con </a:t>
            </a:r>
            <a:r>
              <a:rPr lang="es-ES" sz="1200" b="1" dirty="0" err="1" smtClean="0">
                <a:solidFill>
                  <a:schemeClr val="accent5"/>
                </a:solidFill>
              </a:rPr>
              <a:t>MongoDB</a:t>
            </a: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18" name="Rectángulo 17"/>
          <p:cNvSpPr/>
          <p:nvPr/>
        </p:nvSpPr>
        <p:spPr>
          <a:xfrm>
            <a:off x="3652963" y="1643022"/>
            <a:ext cx="7742531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16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APUNTES y EJERCIOS</a:t>
            </a:r>
            <a:endParaRPr lang="es-E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37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Sistemas de ficheros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1.Sistemas de ficheros</a:t>
            </a:r>
            <a:endParaRPr lang="es-ES" sz="1200" b="1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2.Bases de datos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NoSQL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de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8208357" cy="392415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Los RAID más utilizados</a:t>
            </a:r>
          </a:p>
          <a:p>
            <a:pPr>
              <a:lnSpc>
                <a:spcPct val="150000"/>
              </a:lnSpc>
            </a:pPr>
            <a:r>
              <a:rPr lang="es-ES" dirty="0">
                <a:solidFill>
                  <a:srgbClr val="92D050"/>
                </a:solidFill>
              </a:rPr>
              <a:t>RAID </a:t>
            </a:r>
            <a:r>
              <a:rPr lang="es-ES" dirty="0" smtClean="0">
                <a:solidFill>
                  <a:srgbClr val="92D050"/>
                </a:solidFill>
              </a:rPr>
              <a:t>1: </a:t>
            </a:r>
            <a:r>
              <a:rPr lang="es-ES" dirty="0">
                <a:solidFill>
                  <a:srgbClr val="92D050"/>
                </a:solidFill>
              </a:rPr>
              <a:t>Conjunto </a:t>
            </a:r>
            <a:r>
              <a:rPr lang="es-ES" dirty="0" smtClean="0">
                <a:solidFill>
                  <a:srgbClr val="92D050"/>
                </a:solidFill>
              </a:rPr>
              <a:t>en espejo.</a:t>
            </a:r>
            <a:endParaRPr lang="es-ES" dirty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r>
              <a:rPr lang="es-ES" dirty="0"/>
              <a:t>Podemos ver dos discos de 1TB como uno de 2TB </a:t>
            </a:r>
            <a:endParaRPr lang="es-ES" dirty="0" smtClean="0"/>
          </a:p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rgbClr val="00B0F0"/>
                </a:solidFill>
              </a:rPr>
              <a:t>con</a:t>
            </a:r>
            <a:r>
              <a:rPr lang="es-ES" dirty="0" smtClean="0">
                <a:solidFill>
                  <a:srgbClr val="00B0F0"/>
                </a:solidFill>
              </a:rPr>
              <a:t> </a:t>
            </a:r>
            <a:r>
              <a:rPr lang="es-ES" dirty="0"/>
              <a:t>replicación.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Permite tener los datos replicados de forma automática.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Mayor seguridad desaprovechando capacidad.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Hasta el doble de velocidad de lectura. Sin ganancia para </a:t>
            </a:r>
            <a:endParaRPr lang="es-ES" sz="1600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s-ES" sz="1600" dirty="0" smtClean="0">
                <a:solidFill>
                  <a:schemeClr val="bg2">
                    <a:lumMod val="75000"/>
                  </a:schemeClr>
                </a:solidFill>
              </a:rPr>
              <a:t>     escritura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Tolerante al fallo de uno de los discos.</a:t>
            </a:r>
            <a:endParaRPr lang="es-ES" sz="1600" dirty="0" smtClean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52314" y="2783945"/>
            <a:ext cx="2314116" cy="246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86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Sistemas de ficheros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1.Sistemas de ficheros</a:t>
            </a:r>
            <a:endParaRPr lang="es-ES" sz="1200" b="1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2.Bases de datos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NoSQL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de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8208357" cy="46628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Los RAID más utilizados</a:t>
            </a:r>
          </a:p>
          <a:p>
            <a:pPr>
              <a:lnSpc>
                <a:spcPct val="150000"/>
              </a:lnSpc>
            </a:pPr>
            <a:r>
              <a:rPr lang="es-ES" dirty="0">
                <a:solidFill>
                  <a:srgbClr val="92D050"/>
                </a:solidFill>
              </a:rPr>
              <a:t>RAID </a:t>
            </a:r>
            <a:r>
              <a:rPr lang="es-ES" dirty="0" smtClean="0">
                <a:solidFill>
                  <a:srgbClr val="92D050"/>
                </a:solidFill>
              </a:rPr>
              <a:t>5:  </a:t>
            </a:r>
            <a:r>
              <a:rPr lang="es-ES" dirty="0">
                <a:solidFill>
                  <a:srgbClr val="92D050"/>
                </a:solidFill>
              </a:rPr>
              <a:t>Conjunto dividido con paridad distribuida.</a:t>
            </a:r>
          </a:p>
          <a:p>
            <a:pPr>
              <a:lnSpc>
                <a:spcPct val="150000"/>
              </a:lnSpc>
            </a:pPr>
            <a:r>
              <a:rPr lang="es-ES" dirty="0"/>
              <a:t>Podemos ver dos discos de 1TB como uno de 2TB </a:t>
            </a:r>
            <a:endParaRPr lang="es-ES" dirty="0" smtClean="0"/>
          </a:p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rgbClr val="00B0F0"/>
                </a:solidFill>
              </a:rPr>
              <a:t>con</a:t>
            </a:r>
            <a:r>
              <a:rPr lang="es-ES" dirty="0" smtClean="0">
                <a:solidFill>
                  <a:srgbClr val="00B0F0"/>
                </a:solidFill>
              </a:rPr>
              <a:t> </a:t>
            </a:r>
            <a:r>
              <a:rPr lang="es-ES" dirty="0"/>
              <a:t>replicación.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Es necesario un mínimo de 3 discos.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Permite ver unidades virtuales más grandes </a:t>
            </a:r>
            <a:endParaRPr lang="es-ES" sz="1600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es-ES" sz="1600" dirty="0" smtClean="0">
                <a:solidFill>
                  <a:schemeClr val="bg2">
                    <a:lumMod val="75000"/>
                  </a:schemeClr>
                </a:solidFill>
              </a:rPr>
              <a:t>      que las unidades 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físicas </a:t>
            </a:r>
            <a:r>
              <a:rPr lang="es-ES" sz="1600" dirty="0" smtClean="0">
                <a:solidFill>
                  <a:schemeClr val="bg2">
                    <a:lumMod val="75000"/>
                  </a:schemeClr>
                </a:solidFill>
              </a:rPr>
              <a:t>añadiendo además </a:t>
            </a:r>
          </a:p>
          <a:p>
            <a:pPr lvl="1">
              <a:lnSpc>
                <a:spcPct val="150000"/>
              </a:lnSpc>
            </a:pPr>
            <a:r>
              <a:rPr lang="es-ES" sz="1600" dirty="0" smtClean="0">
                <a:solidFill>
                  <a:schemeClr val="bg2">
                    <a:lumMod val="75000"/>
                  </a:schemeClr>
                </a:solidFill>
              </a:rPr>
              <a:t>      replicación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Permite mayores rendimientos de lectura al </a:t>
            </a:r>
            <a:endParaRPr lang="es-ES" sz="1600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s-ES" sz="1600" dirty="0" smtClean="0">
                <a:solidFill>
                  <a:schemeClr val="bg2">
                    <a:lumMod val="75000"/>
                  </a:schemeClr>
                </a:solidFill>
              </a:rPr>
              <a:t>      poder leer de varias unidades a la vez.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bg2">
                    <a:lumMod val="75000"/>
                  </a:schemeClr>
                </a:solidFill>
              </a:rPr>
              <a:t>Tolerante 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al fallo de uno de los discos.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11008" y="3983922"/>
            <a:ext cx="3469157" cy="207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92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Sistemas de ficheros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1.Sistemas de ficheros</a:t>
            </a:r>
            <a:endParaRPr lang="es-ES" sz="1200" b="1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2.Bases de datos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NoSQL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de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8208357" cy="34163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Sistemas de ficheros distribuidos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Capaz de almacenar ficheros </a:t>
            </a:r>
            <a:r>
              <a:rPr lang="es-ES" sz="1600" dirty="0">
                <a:solidFill>
                  <a:srgbClr val="00B0F0"/>
                </a:solidFill>
              </a:rPr>
              <a:t>distribuyendo el contenido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los mismos en las </a:t>
            </a:r>
            <a:r>
              <a:rPr lang="es-ES" sz="1600" dirty="0">
                <a:solidFill>
                  <a:srgbClr val="7030A0"/>
                </a:solidFill>
              </a:rPr>
              <a:t>distintas máquinas 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que conforman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 clúster.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Permiten interactuar con ellos</a:t>
            </a:r>
            <a:r>
              <a:rPr lang="es-ES" sz="1600" dirty="0">
                <a:solidFill>
                  <a:srgbClr val="92D050"/>
                </a:solidFill>
              </a:rPr>
              <a:t> como si residiesen en la máquina local.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Permiten almacenar</a:t>
            </a:r>
            <a:r>
              <a:rPr lang="es-ES" sz="1600" dirty="0">
                <a:solidFill>
                  <a:srgbClr val="00B0F0"/>
                </a:solidFill>
              </a:rPr>
              <a:t> ficheros más grandes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que el espacio de almacenamiento disponible en cualquiera de 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los nodos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del clúster.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Sistemas </a:t>
            </a:r>
            <a:r>
              <a:rPr lang="es-ES" sz="1600" dirty="0">
                <a:solidFill>
                  <a:srgbClr val="7030A0"/>
                </a:solidFill>
              </a:rPr>
              <a:t>agnósticos respecto de los datos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que van a almacenar.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Proporcionan </a:t>
            </a:r>
            <a:r>
              <a:rPr lang="es-ES" sz="1600" dirty="0">
                <a:solidFill>
                  <a:srgbClr val="92D050"/>
                </a:solidFill>
              </a:rPr>
              <a:t>redundancia y alta disponibilidad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gracias a la </a:t>
            </a:r>
            <a:r>
              <a:rPr lang="es-ES" sz="1600" dirty="0">
                <a:solidFill>
                  <a:srgbClr val="00B0F0"/>
                </a:solidFill>
              </a:rPr>
              <a:t>replicación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es-E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20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Sistemas de ficheros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1.Sistemas de ficheros</a:t>
            </a:r>
            <a:endParaRPr lang="es-ES" sz="1200" b="1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2.Bases de datos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NoSQL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de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8208357" cy="493981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Sistemas de ficheros distribuidos</a:t>
            </a: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rgbClr val="00B0F0"/>
                </a:solidFill>
              </a:rPr>
              <a:t>Deja de ser necesario contar con RAID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dentro de cada nodo.</a:t>
            </a: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Escrituras y lecturas en paralelo en varios nodos → Tasas superiores.</a:t>
            </a: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rgbClr val="7030A0"/>
                </a:solidFill>
              </a:rPr>
              <a:t>Dividen los ficheros en bloques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por lo general muy grandes (</a:t>
            </a:r>
            <a:r>
              <a:rPr lang="es-E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ej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128MB).</a:t>
            </a:r>
          </a:p>
          <a:p>
            <a:pPr>
              <a:lnSpc>
                <a:spcPct val="150000"/>
              </a:lnSpc>
            </a:pP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→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Mejor pocos ficheros muy grandes que muchos ficheros pequeños.</a:t>
            </a: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Uno de los más conocidos y empleados en entornos </a:t>
            </a:r>
            <a:r>
              <a:rPr lang="es-ES" sz="1600" dirty="0">
                <a:solidFill>
                  <a:srgbClr val="92D050"/>
                </a:solidFill>
              </a:rPr>
              <a:t>Big Data es HDFS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(de Apache </a:t>
            </a:r>
            <a:r>
              <a:rPr lang="es-E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Hadoop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), el cual tiene 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como precursor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GFS (de Google).</a:t>
            </a: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rgbClr val="00B0F0"/>
                </a:solidFill>
              </a:rPr>
              <a:t>Mundo Cloud: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Amazon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S3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Google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Cloud Storage.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Azure</a:t>
            </a: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Blob Storage.</a:t>
            </a:r>
          </a:p>
          <a:p>
            <a:pPr>
              <a:lnSpc>
                <a:spcPct val="150000"/>
              </a:lnSpc>
            </a:pPr>
            <a:endParaRPr lang="es-ES" dirty="0" smtClean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11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Sistemas de ficheros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1.Sistemas de ficheros</a:t>
            </a:r>
            <a:endParaRPr lang="es-ES" sz="1200" b="1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2.Bases de datos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NoSQL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3.Primeros pasos de </a:t>
            </a:r>
            <a:r>
              <a:rPr lang="es-ES" sz="1200" dirty="0" err="1" smtClean="0">
                <a:solidFill>
                  <a:schemeClr val="bg1">
                    <a:lumMod val="75000"/>
                  </a:schemeClr>
                </a:solidFill>
              </a:rPr>
              <a:t>MongoDB</a:t>
            </a: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879598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241286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3228110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079838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4901388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6343" y="674255"/>
            <a:ext cx="1" cy="487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8208357" cy="415498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Sistemas de ficheros distribuidos</a:t>
            </a:r>
          </a:p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rgbClr val="92D050"/>
                </a:solidFill>
              </a:rPr>
              <a:t>Almacenamiento distribuido en memoria</a:t>
            </a:r>
          </a:p>
          <a:p>
            <a:pPr>
              <a:lnSpc>
                <a:spcPct val="150000"/>
              </a:lnSpc>
            </a:pP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Las máquinas tienen una </a:t>
            </a:r>
            <a:r>
              <a:rPr lang="es-ES" dirty="0">
                <a:solidFill>
                  <a:srgbClr val="7030A0"/>
                </a:solidFill>
              </a:rPr>
              <a:t>RAM máxima limitada.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Para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escalar es </a:t>
            </a:r>
            <a:r>
              <a:rPr lang="es-ES" sz="1600" dirty="0">
                <a:solidFill>
                  <a:srgbClr val="00B0F0"/>
                </a:solidFill>
              </a:rPr>
              <a:t>necesario escalado horizontal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 smtClean="0">
                <a:solidFill>
                  <a:srgbClr val="92D050"/>
                </a:solidFill>
              </a:rPr>
              <a:t>Escalado </a:t>
            </a:r>
            <a:r>
              <a:rPr lang="es-ES" sz="1600" dirty="0">
                <a:solidFill>
                  <a:srgbClr val="92D050"/>
                </a:solidFill>
              </a:rPr>
              <a:t>costoso 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(añadir máquina entera para conseguir tener más RAM).</a:t>
            </a:r>
          </a:p>
          <a:p>
            <a:pPr>
              <a:lnSpc>
                <a:spcPct val="150000"/>
              </a:lnSpc>
            </a:pPr>
            <a:r>
              <a:rPr lang="es-ES" b="1" dirty="0">
                <a:solidFill>
                  <a:srgbClr val="00B0F0"/>
                </a:solidFill>
              </a:rPr>
              <a:t>Gran inconveniente: </a:t>
            </a: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 proporcionan durabilidad de por sí.</a:t>
            </a:r>
          </a:p>
          <a:p>
            <a:pPr>
              <a:lnSpc>
                <a:spcPct val="150000"/>
              </a:lnSpc>
            </a:pP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→ Uso para analíticas con datos que vienen copiados desde otro sistema sí persistente.</a:t>
            </a:r>
          </a:p>
          <a:p>
            <a:pPr>
              <a:lnSpc>
                <a:spcPct val="150000"/>
              </a:lnSpc>
            </a:pPr>
            <a:endParaRPr lang="es-ES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49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2286</TotalTime>
  <Words>3245</Words>
  <Application>Microsoft Office PowerPoint</Application>
  <PresentationFormat>Panorámica</PresentationFormat>
  <Paragraphs>691</Paragraphs>
  <Slides>44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44</vt:i4>
      </vt:variant>
    </vt:vector>
  </HeadingPairs>
  <TitlesOfParts>
    <vt:vector size="50" baseType="lpstr">
      <vt:lpstr>Arial</vt:lpstr>
      <vt:lpstr>Arial Rounded MT Bold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Ainhoa Zugadi Zulueta</dc:creator>
  <cp:lastModifiedBy>Ainhoa Zugadi Zulueta</cp:lastModifiedBy>
  <cp:revision>221</cp:revision>
  <dcterms:created xsi:type="dcterms:W3CDTF">2024-03-02T18:40:57Z</dcterms:created>
  <dcterms:modified xsi:type="dcterms:W3CDTF">2024-03-12T16:23:51Z</dcterms:modified>
</cp:coreProperties>
</file>