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099300" cy="10234613"/>
  <p:embeddedFontLst>
    <p:embeddedFont>
      <p:font typeface="Overlock"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3223">
          <p15:clr>
            <a:srgbClr val="000000"/>
          </p15:clr>
        </p15:guide>
        <p15:guide id="2" pos="2236">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AB55C9-1839-46E1-9F7C-E050065F1F0B}">
  <a:tblStyle styleId="{02AB55C9-1839-46E1-9F7C-E050065F1F0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5" cy="512762"/>
          </a:xfrm>
          <a:prstGeom prst="rect">
            <a:avLst/>
          </a:prstGeom>
          <a:noFill/>
          <a:ln>
            <a:noFill/>
          </a:ln>
        </p:spPr>
        <p:txBody>
          <a:bodyPr spcFirstLastPara="1" wrap="square" lIns="97400" tIns="48700" rIns="97400" bIns="48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4021137" y="0"/>
            <a:ext cx="3076575" cy="512762"/>
          </a:xfrm>
          <a:prstGeom prst="rect">
            <a:avLst/>
          </a:prstGeom>
          <a:noFill/>
          <a:ln>
            <a:noFill/>
          </a:ln>
        </p:spPr>
        <p:txBody>
          <a:bodyPr spcFirstLastPara="1" wrap="square" lIns="97400" tIns="48700" rIns="97400" bIns="48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90600" y="766762"/>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612" y="4864100"/>
            <a:ext cx="5680075" cy="4603750"/>
          </a:xfrm>
          <a:prstGeom prst="rect">
            <a:avLst/>
          </a:prstGeom>
          <a:noFill/>
          <a:ln>
            <a:noFill/>
          </a:ln>
        </p:spPr>
        <p:txBody>
          <a:bodyPr spcFirstLastPara="1" wrap="square" lIns="97400" tIns="48700" rIns="97400" bIns="48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720262"/>
            <a:ext cx="3076575" cy="512762"/>
          </a:xfrm>
          <a:prstGeom prst="rect">
            <a:avLst/>
          </a:prstGeom>
          <a:noFill/>
          <a:ln>
            <a:noFill/>
          </a:ln>
        </p:spPr>
        <p:txBody>
          <a:bodyPr spcFirstLastPara="1" wrap="square" lIns="97400" tIns="48700" rIns="97400" bIns="48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4021137" y="9720262"/>
            <a:ext cx="3076575" cy="512762"/>
          </a:xfrm>
          <a:prstGeom prst="rect">
            <a:avLst/>
          </a:prstGeom>
          <a:noFill/>
          <a:ln>
            <a:noFill/>
          </a:ln>
        </p:spPr>
        <p:txBody>
          <a:bodyPr spcFirstLastPara="1" wrap="square" lIns="97400" tIns="48700" rIns="97400" bIns="48700" anchor="b" anchorCtr="0">
            <a:noAutofit/>
          </a:bodyPr>
          <a:lstStyle/>
          <a:p>
            <a:pPr marL="0" marR="0" lvl="0" indent="0" algn="r" rtl="0">
              <a:lnSpc>
                <a:spcPct val="100000"/>
              </a:lnSpc>
              <a:spcBef>
                <a:spcPts val="0"/>
              </a:spcBef>
              <a:spcAft>
                <a:spcPts val="0"/>
              </a:spcAft>
              <a:buClr>
                <a:srgbClr val="000000"/>
              </a:buClr>
              <a:buSzPts val="1500"/>
              <a:buFont typeface="Times New Roman"/>
              <a:buNone/>
            </a:pPr>
            <a:fld id="{00000000-1234-1234-1234-123412341234}" type="slidenum">
              <a:rPr lang="en-US" sz="1500" b="0" i="0" u="none" strike="noStrike" cap="none">
                <a:solidFill>
                  <a:srgbClr val="000000"/>
                </a:solidFill>
                <a:latin typeface="Times New Roman"/>
                <a:ea typeface="Times New Roman"/>
                <a:cs typeface="Times New Roman"/>
                <a:sym typeface="Times New Roman"/>
              </a:rPr>
              <a:t>‹Nº›</a:t>
            </a:fld>
            <a:endParaRPr/>
          </a:p>
        </p:txBody>
      </p:sp>
    </p:spTree>
    <p:extLst>
      <p:ext uri="{BB962C8B-B14F-4D97-AF65-F5344CB8AC3E}">
        <p14:creationId xmlns:p14="http://schemas.microsoft.com/office/powerpoint/2010/main" val="598316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p:nvPr/>
        </p:nvSpPr>
        <p:spPr>
          <a:xfrm>
            <a:off x="4021137" y="9720262"/>
            <a:ext cx="3076575" cy="512762"/>
          </a:xfrm>
          <a:prstGeom prst="rect">
            <a:avLst/>
          </a:prstGeom>
          <a:noFill/>
          <a:ln>
            <a:noFill/>
          </a:ln>
        </p:spPr>
        <p:txBody>
          <a:bodyPr spcFirstLastPara="1" wrap="square" lIns="96050" tIns="48025" rIns="96050" bIns="48025"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1</a:t>
            </a:fld>
            <a:endParaRPr/>
          </a:p>
        </p:txBody>
      </p:sp>
      <p:sp>
        <p:nvSpPr>
          <p:cNvPr id="91" name="Google Shape;91;p1: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1:notes"/>
          <p:cNvSpPr txBox="1">
            <a:spLocks noGrp="1"/>
          </p:cNvSpPr>
          <p:nvPr>
            <p:ph type="body" idx="1"/>
          </p:nvPr>
        </p:nvSpPr>
        <p:spPr>
          <a:xfrm>
            <a:off x="709612" y="4864100"/>
            <a:ext cx="5680075" cy="4603750"/>
          </a:xfrm>
          <a:prstGeom prst="rect">
            <a:avLst/>
          </a:prstGeom>
          <a:noFill/>
          <a:ln>
            <a:noFill/>
          </a:ln>
        </p:spPr>
        <p:txBody>
          <a:bodyPr spcFirstLastPara="1" wrap="square" lIns="97400" tIns="48700" rIns="97400" bIns="48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195" name="Google Shape;195;p14: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203" name="Google Shape;203;p15: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209" name="Google Shape;209;p16: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217" name="Google Shape;217;p17: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223" name="Google Shape;223;p18: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9: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232" name="Google Shape;232;p19: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dirty="0"/>
          </a:p>
        </p:txBody>
      </p:sp>
      <p:sp>
        <p:nvSpPr>
          <p:cNvPr id="120" name="Google Shape;120;p5: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709612" y="4864100"/>
            <a:ext cx="5680075" cy="4603750"/>
          </a:xfrm>
          <a:prstGeom prst="rect">
            <a:avLst/>
          </a:prstGeom>
        </p:spPr>
        <p:txBody>
          <a:bodyPr spcFirstLastPara="1" wrap="square" lIns="97400" tIns="48700" rIns="97400" bIns="48700"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73" name="Google Shape;73;p11"/>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74" name="Google Shape;74;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80" name="Google Shape;80;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86" name="Google Shape;86;p1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abla" type="tbl">
  <p:cSld name="TABLE">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5"/>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6"/>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5" name="Google Shape;45;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6" name="Google Shape;46;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52" name="Google Shape;52;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53" name="Google Shape;53;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4" name="Google Shape;64;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5" name="Google Shape;65;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6" name="Google Shape;66;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7" name="Google Shape;67;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‹Nº›</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boe.es/buscar/doc.php?id=BOE-A-2022-285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p:nvPr/>
        </p:nvSpPr>
        <p:spPr>
          <a:xfrm>
            <a:off x="1042987" y="404812"/>
            <a:ext cx="7272337" cy="5794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3200"/>
              <a:buFont typeface="Overlock"/>
              <a:buNone/>
            </a:pPr>
            <a:r>
              <a:rPr lang="en-US" sz="3200" b="0" i="0" u="none" strike="noStrike" cap="none">
                <a:solidFill>
                  <a:srgbClr val="92D050"/>
                </a:solidFill>
                <a:latin typeface="Overlock"/>
                <a:ea typeface="Overlock"/>
                <a:cs typeface="Overlock"/>
                <a:sym typeface="Overlock"/>
              </a:rPr>
              <a:t>EL SALARIO Y LA NOMINA</a:t>
            </a:r>
            <a:endParaRPr/>
          </a:p>
        </p:txBody>
      </p:sp>
      <p:sp>
        <p:nvSpPr>
          <p:cNvPr id="95" name="Google Shape;95;p14" descr="Resultado de imagen de JORNADA LABORAL IMAGEN"/>
          <p:cNvSpPr txBox="1"/>
          <p:nvPr/>
        </p:nvSpPr>
        <p:spPr>
          <a:xfrm>
            <a:off x="168275" y="-1825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6" name="Google Shape;96;p14" descr="Resultado de imagen de JORNADA LABORAL IMAGEN"/>
          <p:cNvSpPr txBox="1"/>
          <p:nvPr/>
        </p:nvSpPr>
        <p:spPr>
          <a:xfrm>
            <a:off x="320675" y="-301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97" name="Google Shape;97;p14" descr="C:\Users\Nerea\Desktop\tecnologia-veremos-el-final-del-dinero-en-efectivo.jpg"/>
          <p:cNvPicPr preferRelativeResize="0"/>
          <p:nvPr/>
        </p:nvPicPr>
        <p:blipFill rotWithShape="1">
          <a:blip r:embed="rId3">
            <a:alphaModFix/>
          </a:blip>
          <a:srcRect/>
          <a:stretch/>
        </p:blipFill>
        <p:spPr>
          <a:xfrm>
            <a:off x="2024062" y="1628775"/>
            <a:ext cx="5310187" cy="4156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p:nvPr/>
        </p:nvSpPr>
        <p:spPr>
          <a:xfrm>
            <a:off x="1042987" y="115887"/>
            <a:ext cx="7272337" cy="58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3200"/>
              <a:buFont typeface="Overlock"/>
              <a:buNone/>
            </a:pPr>
            <a:r>
              <a:rPr lang="en-US" sz="3200" b="0" i="0" u="none">
                <a:solidFill>
                  <a:srgbClr val="92D050"/>
                </a:solidFill>
                <a:latin typeface="Overlock"/>
                <a:ea typeface="Overlock"/>
                <a:cs typeface="Overlock"/>
                <a:sym typeface="Overlock"/>
              </a:rPr>
              <a:t>LAS GARANTIAS DEL SALARIO</a:t>
            </a:r>
            <a:endParaRPr/>
          </a:p>
        </p:txBody>
      </p:sp>
      <p:sp>
        <p:nvSpPr>
          <p:cNvPr id="155" name="Google Shape;155;p23"/>
          <p:cNvSpPr txBox="1"/>
          <p:nvPr/>
        </p:nvSpPr>
        <p:spPr>
          <a:xfrm>
            <a:off x="755650" y="1700212"/>
            <a:ext cx="7812087" cy="4392612"/>
          </a:xfrm>
          <a:prstGeom prst="rect">
            <a:avLst/>
          </a:prstGeom>
          <a:solidFill>
            <a:srgbClr val="CCFFCC"/>
          </a:solidFill>
          <a:ln w="25400" cap="flat" cmpd="sng">
            <a:solidFill>
              <a:srgbClr val="CCFFCC"/>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457200" algn="just" rtl="0">
              <a:lnSpc>
                <a:spcPct val="100000"/>
              </a:lnSpc>
              <a:spcBef>
                <a:spcPts val="0"/>
              </a:spcBef>
              <a:spcAft>
                <a:spcPts val="0"/>
              </a:spcAft>
              <a:buClr>
                <a:schemeClr val="dk1"/>
              </a:buClr>
              <a:buSzPts val="2400"/>
              <a:buFont typeface="Times New Roman"/>
              <a:buAutoNum type="alphaUcParenR"/>
            </a:pPr>
            <a:r>
              <a:rPr lang="en-US" sz="2400" b="1" i="0" u="none">
                <a:solidFill>
                  <a:schemeClr val="dk1"/>
                </a:solidFill>
                <a:latin typeface="Times New Roman"/>
                <a:ea typeface="Times New Roman"/>
                <a:cs typeface="Times New Roman"/>
                <a:sym typeface="Times New Roman"/>
              </a:rPr>
              <a:t>SMI no es embargable: </a:t>
            </a:r>
            <a:r>
              <a:rPr lang="en-US" sz="2400" b="0" i="0" u="none">
                <a:solidFill>
                  <a:schemeClr val="dk1"/>
                </a:solidFill>
                <a:latin typeface="Times New Roman"/>
                <a:ea typeface="Times New Roman"/>
                <a:cs typeface="Times New Roman"/>
                <a:sym typeface="Times New Roman"/>
              </a:rPr>
              <a:t>salvo pensiones alimenticias a cónyuges o hijos.</a:t>
            </a:r>
            <a:endParaRPr/>
          </a:p>
          <a:p>
            <a:pPr marL="457200" marR="0" lvl="0" indent="-304800" algn="just" rtl="0">
              <a:lnSpc>
                <a:spcPct val="100000"/>
              </a:lnSpc>
              <a:spcBef>
                <a:spcPts val="0"/>
              </a:spcBef>
              <a:spcAft>
                <a:spcPts val="0"/>
              </a:spcAft>
              <a:buClr>
                <a:schemeClr val="dk1"/>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457200" marR="0" lvl="0" indent="-457200" algn="just" rtl="0">
              <a:lnSpc>
                <a:spcPct val="100000"/>
              </a:lnSpc>
              <a:spcBef>
                <a:spcPts val="0"/>
              </a:spcBef>
              <a:spcAft>
                <a:spcPts val="0"/>
              </a:spcAft>
              <a:buClr>
                <a:schemeClr val="dk1"/>
              </a:buClr>
              <a:buSzPts val="2400"/>
              <a:buFont typeface="Times New Roman"/>
              <a:buAutoNum type="alphaUcParenR"/>
            </a:pPr>
            <a:r>
              <a:rPr lang="en-US" sz="2400" b="1" i="0" u="none">
                <a:solidFill>
                  <a:schemeClr val="dk1"/>
                </a:solidFill>
                <a:latin typeface="Times New Roman"/>
                <a:ea typeface="Times New Roman"/>
                <a:cs typeface="Times New Roman"/>
                <a:sym typeface="Times New Roman"/>
              </a:rPr>
              <a:t>El salario como crédito privilegiado: </a:t>
            </a:r>
            <a:r>
              <a:rPr lang="en-US" sz="2400" b="0" i="0" u="none">
                <a:solidFill>
                  <a:schemeClr val="dk1"/>
                </a:solidFill>
                <a:latin typeface="Times New Roman"/>
                <a:ea typeface="Times New Roman"/>
                <a:cs typeface="Times New Roman"/>
                <a:sym typeface="Times New Roman"/>
              </a:rPr>
              <a:t>preferencia de los trabajadores para cobrar:</a:t>
            </a:r>
            <a:endParaRPr/>
          </a:p>
          <a:p>
            <a:pPr marL="457200" marR="0" lvl="0" indent="-457200" algn="just"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-Últimos 30 días (límite 2xSMI).</a:t>
            </a:r>
            <a:endParaRPr/>
          </a:p>
          <a:p>
            <a:pPr marL="457200" marR="0" lvl="0" indent="-457200" algn="just"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-Beneficios de objetos elaborados por los trabajadores.</a:t>
            </a:r>
            <a:endParaRPr/>
          </a:p>
          <a:p>
            <a:pPr marL="457200" marR="0" lvl="0" indent="-457200" algn="just"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-Resto, hasta 3xSMI, salvo hipoteca o prenda. </a:t>
            </a:r>
            <a:endParaRPr/>
          </a:p>
          <a:p>
            <a:pPr marL="457200" marR="0" lvl="0" indent="-457200" algn="just" rtl="0">
              <a:lnSpc>
                <a:spcPct val="100000"/>
              </a:lnSpc>
              <a:spcBef>
                <a:spcPts val="0"/>
              </a:spcBef>
              <a:spcAft>
                <a:spcPts val="0"/>
              </a:spcAft>
              <a:buClr>
                <a:schemeClr val="dk1"/>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457200" marR="0" lvl="0" indent="-457200" algn="just"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C) FOGASA (Fondo de Garantía Salarial).</a:t>
            </a:r>
            <a:endParaRPr sz="2400" b="1" i="0" u="none">
              <a:solidFill>
                <a:schemeClr val="dk1"/>
              </a:solidFill>
              <a:latin typeface="Times New Roman"/>
              <a:ea typeface="Times New Roman"/>
              <a:cs typeface="Times New Roman"/>
              <a:sym typeface="Times New Roman"/>
            </a:endParaRPr>
          </a:p>
          <a:p>
            <a:pPr marL="457200" marR="0" lvl="0" indent="-457200" algn="just" rtl="0">
              <a:lnSpc>
                <a:spcPct val="100000"/>
              </a:lnSpc>
              <a:spcBef>
                <a:spcPts val="0"/>
              </a:spcBef>
              <a:spcAft>
                <a:spcPts val="0"/>
              </a:spcAft>
              <a:buClr>
                <a:schemeClr val="dk1"/>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56" name="Google Shape;156;p23"/>
          <p:cNvSpPr txBox="1"/>
          <p:nvPr/>
        </p:nvSpPr>
        <p:spPr>
          <a:xfrm>
            <a:off x="755650" y="981075"/>
            <a:ext cx="7812087" cy="646112"/>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El Derecho de Trabajo contiene </a:t>
            </a:r>
            <a:r>
              <a:rPr lang="en-US" sz="1800" b="1" i="0" u="none">
                <a:solidFill>
                  <a:schemeClr val="dk1"/>
                </a:solidFill>
                <a:latin typeface="Times New Roman"/>
                <a:ea typeface="Times New Roman"/>
                <a:cs typeface="Times New Roman"/>
                <a:sym typeface="Times New Roman"/>
              </a:rPr>
              <a:t>normas</a:t>
            </a:r>
            <a:r>
              <a:rPr lang="en-US" sz="1800" b="0" i="0" u="none">
                <a:solidFill>
                  <a:schemeClr val="dk1"/>
                </a:solidFill>
                <a:latin typeface="Times New Roman"/>
                <a:ea typeface="Times New Roman"/>
                <a:cs typeface="Times New Roman"/>
                <a:sym typeface="Times New Roman"/>
              </a:rPr>
              <a:t> que garantizan y protegen el cobro efectivo del salario.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p:nvPr/>
        </p:nvSpPr>
        <p:spPr>
          <a:xfrm>
            <a:off x="576262" y="1123950"/>
            <a:ext cx="8172450" cy="1298575"/>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Es un organismo autónomo de carácter administrativo adscrito al Ministerio de Empleo y Seguridad Social.</a:t>
            </a:r>
            <a:endParaRPr/>
          </a:p>
          <a:p>
            <a:pPr marL="0" marR="0" lvl="0" indent="0" algn="just" rtl="0">
              <a:lnSpc>
                <a:spcPct val="100000"/>
              </a:lnSpc>
              <a:spcBef>
                <a:spcPts val="100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Si el empresario no puede hacer frente a sus deudas, el Fogasa se encarga de pagar los </a:t>
            </a:r>
            <a:r>
              <a:rPr lang="en-US" sz="1400" b="1" i="0" u="none">
                <a:solidFill>
                  <a:schemeClr val="dk1"/>
                </a:solidFill>
                <a:latin typeface="Times New Roman"/>
                <a:ea typeface="Times New Roman"/>
                <a:cs typeface="Times New Roman"/>
                <a:sym typeface="Times New Roman"/>
              </a:rPr>
              <a:t>salarios </a:t>
            </a:r>
            <a:r>
              <a:rPr lang="en-US" sz="1400" b="0" i="0" u="none">
                <a:solidFill>
                  <a:schemeClr val="dk1"/>
                </a:solidFill>
                <a:latin typeface="Times New Roman"/>
                <a:ea typeface="Times New Roman"/>
                <a:cs typeface="Times New Roman"/>
                <a:sym typeface="Times New Roman"/>
              </a:rPr>
              <a:t>debidos y reconocidos a los trabajadores en una cuantía no superior a la cantidad que resulte de multiplicar el doble del SMI diario con prorrateo de pagas extraordinarias, con el número pendiente de días pendientes de pago, con un </a:t>
            </a:r>
            <a:r>
              <a:rPr lang="en-US" sz="1400" b="1" i="0" u="none">
                <a:solidFill>
                  <a:schemeClr val="dk1"/>
                </a:solidFill>
                <a:latin typeface="Times New Roman"/>
                <a:ea typeface="Times New Roman"/>
                <a:cs typeface="Times New Roman"/>
                <a:sym typeface="Times New Roman"/>
              </a:rPr>
              <a:t>máximo de 120 días.</a:t>
            </a:r>
            <a:endParaRPr/>
          </a:p>
        </p:txBody>
      </p:sp>
      <p:sp>
        <p:nvSpPr>
          <p:cNvPr id="162" name="Google Shape;162;p24"/>
          <p:cNvSpPr txBox="1"/>
          <p:nvPr/>
        </p:nvSpPr>
        <p:spPr>
          <a:xfrm>
            <a:off x="1692275" y="293687"/>
            <a:ext cx="5845175" cy="461962"/>
          </a:xfrm>
          <a:prstGeom prst="rect">
            <a:avLst/>
          </a:prstGeom>
          <a:solidFill>
            <a:srgbClr val="CCFFCC"/>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C) FOGASA (Fondo de Garantía Salarial).</a:t>
            </a:r>
            <a:endParaRPr/>
          </a:p>
        </p:txBody>
      </p:sp>
      <p:sp>
        <p:nvSpPr>
          <p:cNvPr id="163" name="Google Shape;163;p24"/>
          <p:cNvSpPr txBox="1"/>
          <p:nvPr/>
        </p:nvSpPr>
        <p:spPr>
          <a:xfrm>
            <a:off x="827087" y="2724150"/>
            <a:ext cx="35893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Si son indemnizaciones reconocidas:</a:t>
            </a:r>
            <a:endParaRPr/>
          </a:p>
        </p:txBody>
      </p:sp>
      <p:pic>
        <p:nvPicPr>
          <p:cNvPr id="164" name="Google Shape;164;p24"/>
          <p:cNvPicPr preferRelativeResize="0"/>
          <p:nvPr/>
        </p:nvPicPr>
        <p:blipFill rotWithShape="1">
          <a:blip r:embed="rId3">
            <a:alphaModFix/>
          </a:blip>
          <a:srcRect/>
          <a:stretch/>
        </p:blipFill>
        <p:spPr>
          <a:xfrm>
            <a:off x="1773237" y="3284537"/>
            <a:ext cx="5695950" cy="1922462"/>
          </a:xfrm>
          <a:prstGeom prst="rect">
            <a:avLst/>
          </a:prstGeom>
          <a:noFill/>
          <a:ln>
            <a:noFill/>
          </a:ln>
        </p:spPr>
      </p:pic>
      <p:sp>
        <p:nvSpPr>
          <p:cNvPr id="165" name="Google Shape;165;p24"/>
          <p:cNvSpPr txBox="1"/>
          <p:nvPr/>
        </p:nvSpPr>
        <p:spPr>
          <a:xfrm>
            <a:off x="576262" y="5516562"/>
            <a:ext cx="8172450" cy="64770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Este organismo se financia con las cuotas que mensualmente abonan los empresarios (0,20%  de la base de contingencias profesionales de cada trabajador).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p:nvPr/>
        </p:nvSpPr>
        <p:spPr>
          <a:xfrm>
            <a:off x="1077912" y="692150"/>
            <a:ext cx="7272337" cy="5857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3200"/>
              <a:buFont typeface="Overlock"/>
              <a:buNone/>
            </a:pPr>
            <a:r>
              <a:rPr lang="en-US" sz="3200" b="0" i="0" u="none">
                <a:solidFill>
                  <a:srgbClr val="92D050"/>
                </a:solidFill>
                <a:latin typeface="Overlock"/>
                <a:ea typeface="Overlock"/>
                <a:cs typeface="Overlock"/>
                <a:sym typeface="Overlock"/>
              </a:rPr>
              <a:t>RECIBO DE SALARIOS: LA NÓMINA</a:t>
            </a:r>
            <a:endParaRPr/>
          </a:p>
        </p:txBody>
      </p:sp>
      <p:sp>
        <p:nvSpPr>
          <p:cNvPr id="171" name="Google Shape;171;p25"/>
          <p:cNvSpPr txBox="1"/>
          <p:nvPr/>
        </p:nvSpPr>
        <p:spPr>
          <a:xfrm>
            <a:off x="573087" y="1989137"/>
            <a:ext cx="7848600" cy="3303587"/>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400"/>
              <a:buFont typeface="Arial"/>
              <a:buNone/>
            </a:pPr>
            <a:r>
              <a:rPr lang="en-US" sz="2400" b="0" i="0" u="none" dirty="0" err="1">
                <a:solidFill>
                  <a:schemeClr val="dk1"/>
                </a:solidFill>
                <a:latin typeface="Arial"/>
                <a:ea typeface="Arial"/>
                <a:cs typeface="Arial"/>
                <a:sym typeface="Arial"/>
              </a:rPr>
              <a:t>Es</a:t>
            </a:r>
            <a:r>
              <a:rPr lang="en-US" sz="2400" b="0" i="0" u="none" dirty="0">
                <a:solidFill>
                  <a:schemeClr val="dk1"/>
                </a:solidFill>
                <a:latin typeface="Arial"/>
                <a:ea typeface="Arial"/>
                <a:cs typeface="Arial"/>
                <a:sym typeface="Arial"/>
              </a:rPr>
              <a:t> el </a:t>
            </a:r>
            <a:r>
              <a:rPr lang="en-US" sz="2400" b="0" i="0" u="none" dirty="0" err="1">
                <a:solidFill>
                  <a:schemeClr val="dk1"/>
                </a:solidFill>
                <a:latin typeface="Arial"/>
                <a:ea typeface="Arial"/>
                <a:cs typeface="Arial"/>
                <a:sym typeface="Arial"/>
              </a:rPr>
              <a:t>documento</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en</a:t>
            </a:r>
            <a:r>
              <a:rPr lang="en-US" sz="2400" b="0" i="0" u="none" dirty="0">
                <a:solidFill>
                  <a:schemeClr val="dk1"/>
                </a:solidFill>
                <a:latin typeface="Arial"/>
                <a:ea typeface="Arial"/>
                <a:cs typeface="Arial"/>
                <a:sym typeface="Arial"/>
              </a:rPr>
              <a:t> el que se </a:t>
            </a:r>
            <a:r>
              <a:rPr lang="en-US" sz="2400" b="0" i="0" u="none" dirty="0" err="1">
                <a:solidFill>
                  <a:schemeClr val="dk1"/>
                </a:solidFill>
                <a:latin typeface="Arial"/>
                <a:ea typeface="Arial"/>
                <a:cs typeface="Arial"/>
                <a:sym typeface="Arial"/>
              </a:rPr>
              <a:t>detallan</a:t>
            </a:r>
            <a:r>
              <a:rPr lang="en-US" sz="2400" b="0" i="0" u="none" dirty="0">
                <a:solidFill>
                  <a:schemeClr val="dk1"/>
                </a:solidFill>
                <a:latin typeface="Arial"/>
                <a:ea typeface="Arial"/>
                <a:cs typeface="Arial"/>
                <a:sym typeface="Arial"/>
              </a:rPr>
              <a:t> las </a:t>
            </a:r>
            <a:r>
              <a:rPr lang="en-US" sz="2400" b="0" i="0" u="none" dirty="0" err="1">
                <a:solidFill>
                  <a:schemeClr val="dk1"/>
                </a:solidFill>
                <a:latin typeface="Arial"/>
                <a:ea typeface="Arial"/>
                <a:cs typeface="Arial"/>
                <a:sym typeface="Arial"/>
              </a:rPr>
              <a:t>percepciones</a:t>
            </a:r>
            <a:r>
              <a:rPr lang="en-US" sz="2400" b="0" i="0" u="none" dirty="0">
                <a:solidFill>
                  <a:schemeClr val="dk1"/>
                </a:solidFill>
                <a:latin typeface="Arial"/>
                <a:ea typeface="Arial"/>
                <a:cs typeface="Arial"/>
                <a:sym typeface="Arial"/>
              </a:rPr>
              <a:t> del </a:t>
            </a:r>
            <a:r>
              <a:rPr lang="en-US" sz="2400" b="0" i="0" u="none" dirty="0" err="1">
                <a:solidFill>
                  <a:schemeClr val="dk1"/>
                </a:solidFill>
                <a:latin typeface="Arial"/>
                <a:ea typeface="Arial"/>
                <a:cs typeface="Arial"/>
                <a:sym typeface="Arial"/>
              </a:rPr>
              <a:t>trabajados</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los</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descuentos</a:t>
            </a:r>
            <a:r>
              <a:rPr lang="en-US" sz="2400" b="0" i="0" u="none" dirty="0">
                <a:solidFill>
                  <a:schemeClr val="dk1"/>
                </a:solidFill>
                <a:latin typeface="Arial"/>
                <a:ea typeface="Arial"/>
                <a:cs typeface="Arial"/>
                <a:sym typeface="Arial"/>
              </a:rPr>
              <a:t> o </a:t>
            </a:r>
            <a:r>
              <a:rPr lang="en-US" sz="2400" b="0" i="0" u="none" dirty="0" err="1">
                <a:solidFill>
                  <a:schemeClr val="dk1"/>
                </a:solidFill>
                <a:latin typeface="Arial"/>
                <a:ea typeface="Arial"/>
                <a:cs typeface="Arial"/>
                <a:sym typeface="Arial"/>
              </a:rPr>
              <a:t>deducciones</a:t>
            </a:r>
            <a:r>
              <a:rPr lang="en-US" sz="2400" b="0" i="0" u="none" dirty="0">
                <a:solidFill>
                  <a:schemeClr val="dk1"/>
                </a:solidFill>
                <a:latin typeface="Arial"/>
                <a:ea typeface="Arial"/>
                <a:cs typeface="Arial"/>
                <a:sym typeface="Arial"/>
              </a:rPr>
              <a:t> que se le </a:t>
            </a:r>
            <a:r>
              <a:rPr lang="en-US" sz="2400" b="0" i="0" u="none" dirty="0" err="1">
                <a:solidFill>
                  <a:schemeClr val="dk1"/>
                </a:solidFill>
                <a:latin typeface="Arial"/>
                <a:ea typeface="Arial"/>
                <a:cs typeface="Arial"/>
                <a:sym typeface="Arial"/>
              </a:rPr>
              <a:t>practican</a:t>
            </a:r>
            <a:r>
              <a:rPr lang="en-US" sz="2400" b="0" i="0" u="none" dirty="0">
                <a:solidFill>
                  <a:schemeClr val="dk1"/>
                </a:solidFill>
                <a:latin typeface="Arial"/>
                <a:ea typeface="Arial"/>
                <a:cs typeface="Arial"/>
                <a:sym typeface="Arial"/>
              </a:rPr>
              <a:t> y la </a:t>
            </a:r>
            <a:r>
              <a:rPr lang="en-US" sz="2400" b="0" i="0" u="none" dirty="0" err="1">
                <a:solidFill>
                  <a:schemeClr val="dk1"/>
                </a:solidFill>
                <a:latin typeface="Arial"/>
                <a:ea typeface="Arial"/>
                <a:cs typeface="Arial"/>
                <a:sym typeface="Arial"/>
              </a:rPr>
              <a:t>cantidad</a:t>
            </a:r>
            <a:r>
              <a:rPr lang="en-US" sz="2400" b="0" i="0" u="none" dirty="0">
                <a:solidFill>
                  <a:schemeClr val="dk1"/>
                </a:solidFill>
                <a:latin typeface="Arial"/>
                <a:ea typeface="Arial"/>
                <a:cs typeface="Arial"/>
                <a:sym typeface="Arial"/>
              </a:rPr>
              <a:t> final que </a:t>
            </a:r>
            <a:r>
              <a:rPr lang="en-US" sz="2400" b="0" i="0" u="none" dirty="0" err="1">
                <a:solidFill>
                  <a:schemeClr val="dk1"/>
                </a:solidFill>
                <a:latin typeface="Arial"/>
                <a:ea typeface="Arial"/>
                <a:cs typeface="Arial"/>
                <a:sym typeface="Arial"/>
              </a:rPr>
              <a:t>recibe</a:t>
            </a:r>
            <a:r>
              <a:rPr lang="en-US" sz="2400" b="0" i="0" u="none" dirty="0">
                <a:solidFill>
                  <a:schemeClr val="dk1"/>
                </a:solidFill>
                <a:latin typeface="Arial"/>
                <a:ea typeface="Arial"/>
                <a:cs typeface="Arial"/>
                <a:sym typeface="Arial"/>
              </a:rPr>
              <a:t>.</a:t>
            </a:r>
            <a:endParaRPr dirty="0"/>
          </a:p>
          <a:p>
            <a:pPr marL="0" marR="0" lvl="0" indent="0" algn="just" rtl="0">
              <a:lnSpc>
                <a:spcPct val="100000"/>
              </a:lnSpc>
              <a:spcBef>
                <a:spcPts val="1000"/>
              </a:spcBef>
              <a:spcAft>
                <a:spcPts val="0"/>
              </a:spcAft>
              <a:buClr>
                <a:schemeClr val="dk1"/>
              </a:buClr>
              <a:buSzPts val="2400"/>
              <a:buFont typeface="Arial"/>
              <a:buNone/>
            </a:pPr>
            <a:r>
              <a:rPr lang="en-US" sz="2400" b="0" i="0" u="none" dirty="0" err="1">
                <a:solidFill>
                  <a:schemeClr val="dk1"/>
                </a:solidFill>
                <a:latin typeface="Arial"/>
                <a:ea typeface="Arial"/>
                <a:cs typeface="Arial"/>
                <a:sym typeface="Arial"/>
              </a:rPr>
              <a:t>Sirve</a:t>
            </a:r>
            <a:r>
              <a:rPr lang="en-US" sz="2400" b="0" i="0" u="none" dirty="0">
                <a:solidFill>
                  <a:schemeClr val="dk1"/>
                </a:solidFill>
                <a:latin typeface="Arial"/>
                <a:ea typeface="Arial"/>
                <a:cs typeface="Arial"/>
                <a:sym typeface="Arial"/>
              </a:rPr>
              <a:t> de </a:t>
            </a:r>
            <a:r>
              <a:rPr lang="en-US" sz="2400" b="0" i="0" u="none" dirty="0" err="1">
                <a:solidFill>
                  <a:schemeClr val="dk1"/>
                </a:solidFill>
                <a:latin typeface="Arial"/>
                <a:ea typeface="Arial"/>
                <a:cs typeface="Arial"/>
                <a:sym typeface="Arial"/>
              </a:rPr>
              <a:t>justificante</a:t>
            </a:r>
            <a:r>
              <a:rPr lang="en-US" sz="2400" b="0" i="0" u="none" dirty="0">
                <a:solidFill>
                  <a:schemeClr val="dk1"/>
                </a:solidFill>
                <a:latin typeface="Arial"/>
                <a:ea typeface="Arial"/>
                <a:cs typeface="Arial"/>
                <a:sym typeface="Arial"/>
              </a:rPr>
              <a:t> de </a:t>
            </a:r>
            <a:r>
              <a:rPr lang="en-US" sz="2400" b="0" i="0" u="none" dirty="0" err="1">
                <a:solidFill>
                  <a:schemeClr val="dk1"/>
                </a:solidFill>
                <a:latin typeface="Arial"/>
                <a:ea typeface="Arial"/>
                <a:cs typeface="Arial"/>
                <a:sym typeface="Arial"/>
              </a:rPr>
              <a:t>pago</a:t>
            </a:r>
            <a:r>
              <a:rPr lang="en-US" sz="2400" b="0" i="0" u="none" dirty="0">
                <a:solidFill>
                  <a:schemeClr val="dk1"/>
                </a:solidFill>
                <a:latin typeface="Arial"/>
                <a:ea typeface="Arial"/>
                <a:cs typeface="Arial"/>
                <a:sym typeface="Arial"/>
              </a:rPr>
              <a:t> al </a:t>
            </a:r>
            <a:r>
              <a:rPr lang="en-US" sz="2400" b="0" i="0" u="none" dirty="0" err="1">
                <a:solidFill>
                  <a:schemeClr val="dk1"/>
                </a:solidFill>
                <a:latin typeface="Arial"/>
                <a:ea typeface="Arial"/>
                <a:cs typeface="Arial"/>
                <a:sym typeface="Arial"/>
              </a:rPr>
              <a:t>empresario</a:t>
            </a:r>
            <a:r>
              <a:rPr lang="en-US" sz="2400" b="0" i="0" u="none" dirty="0">
                <a:solidFill>
                  <a:schemeClr val="dk1"/>
                </a:solidFill>
                <a:latin typeface="Arial"/>
                <a:ea typeface="Arial"/>
                <a:cs typeface="Arial"/>
                <a:sym typeface="Arial"/>
              </a:rPr>
              <a:t>, que </a:t>
            </a:r>
            <a:r>
              <a:rPr lang="en-US" sz="2400" b="0" i="0" u="none" dirty="0" err="1">
                <a:solidFill>
                  <a:schemeClr val="dk1"/>
                </a:solidFill>
                <a:latin typeface="Arial"/>
                <a:ea typeface="Arial"/>
                <a:cs typeface="Arial"/>
                <a:sym typeface="Arial"/>
              </a:rPr>
              <a:t>debe</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conservarla</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durante</a:t>
            </a:r>
            <a:r>
              <a:rPr lang="en-US" sz="2400" b="0" i="0" u="none" dirty="0">
                <a:solidFill>
                  <a:schemeClr val="dk1"/>
                </a:solidFill>
                <a:latin typeface="Arial"/>
                <a:ea typeface="Arial"/>
                <a:cs typeface="Arial"/>
                <a:sym typeface="Arial"/>
              </a:rPr>
              <a:t> </a:t>
            </a:r>
            <a:r>
              <a:rPr lang="en-US" sz="2400" b="1" i="0" u="none" dirty="0">
                <a:solidFill>
                  <a:schemeClr val="dk1"/>
                </a:solidFill>
                <a:latin typeface="Arial"/>
                <a:ea typeface="Arial"/>
                <a:cs typeface="Arial"/>
                <a:sym typeface="Arial"/>
              </a:rPr>
              <a:t>4 </a:t>
            </a:r>
            <a:r>
              <a:rPr lang="en-US" sz="2400" b="1" i="0" u="none" dirty="0" err="1">
                <a:solidFill>
                  <a:schemeClr val="dk1"/>
                </a:solidFill>
                <a:latin typeface="Arial"/>
                <a:ea typeface="Arial"/>
                <a:cs typeface="Arial"/>
                <a:sym typeface="Arial"/>
              </a:rPr>
              <a:t>años</a:t>
            </a:r>
            <a:r>
              <a:rPr lang="en-US" sz="2400" b="1"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como</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mínimo</a:t>
            </a:r>
            <a:r>
              <a:rPr lang="en-US" sz="2400" b="0" i="0" u="none" dirty="0">
                <a:solidFill>
                  <a:schemeClr val="dk1"/>
                </a:solidFill>
                <a:latin typeface="Arial"/>
                <a:ea typeface="Arial"/>
                <a:cs typeface="Arial"/>
                <a:sym typeface="Arial"/>
              </a:rPr>
              <a:t>.</a:t>
            </a:r>
            <a:endParaRPr dirty="0"/>
          </a:p>
          <a:p>
            <a:pPr marL="0" marR="0" lvl="0" indent="0" algn="just" rtl="0">
              <a:lnSpc>
                <a:spcPct val="100000"/>
              </a:lnSpc>
              <a:spcBef>
                <a:spcPts val="100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El </a:t>
            </a:r>
            <a:r>
              <a:rPr lang="en-US" sz="2400" b="0" i="0" u="none" dirty="0" err="1">
                <a:solidFill>
                  <a:schemeClr val="dk1"/>
                </a:solidFill>
                <a:latin typeface="Arial"/>
                <a:ea typeface="Arial"/>
                <a:cs typeface="Arial"/>
                <a:sym typeface="Arial"/>
              </a:rPr>
              <a:t>modelo</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debe</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contener</a:t>
            </a:r>
            <a:r>
              <a:rPr lang="en-US" sz="2400" b="0" i="0" u="none" dirty="0">
                <a:solidFill>
                  <a:schemeClr val="dk1"/>
                </a:solidFill>
                <a:latin typeface="Arial"/>
                <a:ea typeface="Arial"/>
                <a:cs typeface="Arial"/>
                <a:sym typeface="Arial"/>
              </a:rPr>
              <a:t> con </a:t>
            </a:r>
            <a:r>
              <a:rPr lang="en-US" sz="2400" b="0" i="0" u="none" dirty="0" err="1">
                <a:solidFill>
                  <a:schemeClr val="dk1"/>
                </a:solidFill>
                <a:latin typeface="Arial"/>
                <a:ea typeface="Arial"/>
                <a:cs typeface="Arial"/>
                <a:sym typeface="Arial"/>
              </a:rPr>
              <a:t>claridad</a:t>
            </a:r>
            <a:r>
              <a:rPr lang="en-US" sz="2400" b="0" i="0" u="none" dirty="0">
                <a:solidFill>
                  <a:schemeClr val="dk1"/>
                </a:solidFill>
                <a:latin typeface="Arial"/>
                <a:ea typeface="Arial"/>
                <a:cs typeface="Arial"/>
                <a:sym typeface="Arial"/>
              </a:rPr>
              <a:t> y de forma </a:t>
            </a:r>
            <a:r>
              <a:rPr lang="en-US" sz="2400" b="0" i="0" u="none" dirty="0" err="1">
                <a:solidFill>
                  <a:schemeClr val="dk1"/>
                </a:solidFill>
                <a:latin typeface="Arial"/>
                <a:ea typeface="Arial"/>
                <a:cs typeface="Arial"/>
                <a:sym typeface="Arial"/>
              </a:rPr>
              <a:t>separada</a:t>
            </a:r>
            <a:r>
              <a:rPr lang="en-US" sz="2400" b="0" i="0" u="none" dirty="0">
                <a:solidFill>
                  <a:schemeClr val="dk1"/>
                </a:solidFill>
                <a:latin typeface="Arial"/>
                <a:ea typeface="Arial"/>
                <a:cs typeface="Arial"/>
                <a:sym typeface="Arial"/>
              </a:rPr>
              <a:t> las </a:t>
            </a:r>
            <a:r>
              <a:rPr lang="en-US" sz="2400" b="0" i="0" u="none" dirty="0" err="1">
                <a:solidFill>
                  <a:schemeClr val="dk1"/>
                </a:solidFill>
                <a:latin typeface="Arial"/>
                <a:ea typeface="Arial"/>
                <a:cs typeface="Arial"/>
                <a:sym typeface="Arial"/>
              </a:rPr>
              <a:t>percepciones</a:t>
            </a:r>
            <a:r>
              <a:rPr lang="en-US" sz="2400" b="0" i="0" u="none" dirty="0">
                <a:solidFill>
                  <a:schemeClr val="dk1"/>
                </a:solidFill>
                <a:latin typeface="Arial"/>
                <a:ea typeface="Arial"/>
                <a:cs typeface="Arial"/>
                <a:sym typeface="Arial"/>
              </a:rPr>
              <a:t> del </a:t>
            </a:r>
            <a:r>
              <a:rPr lang="en-US" sz="2400" b="0" i="0" u="none" dirty="0" err="1">
                <a:solidFill>
                  <a:schemeClr val="dk1"/>
                </a:solidFill>
                <a:latin typeface="Arial"/>
                <a:ea typeface="Arial"/>
                <a:cs typeface="Arial"/>
                <a:sym typeface="Arial"/>
              </a:rPr>
              <a:t>trabajador</a:t>
            </a:r>
            <a:r>
              <a:rPr lang="en-US" sz="2400" b="0" i="0" u="none" dirty="0">
                <a:solidFill>
                  <a:schemeClr val="dk1"/>
                </a:solidFill>
                <a:latin typeface="Arial"/>
                <a:ea typeface="Arial"/>
                <a:cs typeface="Arial"/>
                <a:sym typeface="Arial"/>
              </a:rPr>
              <a:t> y las </a:t>
            </a:r>
            <a:r>
              <a:rPr lang="en-US" sz="2400" b="0" i="0" u="none" dirty="0" err="1">
                <a:solidFill>
                  <a:schemeClr val="dk1"/>
                </a:solidFill>
                <a:latin typeface="Arial"/>
                <a:ea typeface="Arial"/>
                <a:cs typeface="Arial"/>
                <a:sym typeface="Arial"/>
              </a:rPr>
              <a:t>deducciones</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practicadas</a:t>
            </a:r>
            <a:r>
              <a:rPr lang="en-US" sz="2400" b="0" i="0" u="none" dirty="0">
                <a:solidFill>
                  <a:schemeClr val="dk1"/>
                </a:solidFill>
                <a:latin typeface="Arial"/>
                <a:ea typeface="Arial"/>
                <a:cs typeface="Arial"/>
                <a:sym typeface="Arial"/>
              </a:rPr>
              <a: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p:nvPr/>
        </p:nvSpPr>
        <p:spPr>
          <a:xfrm>
            <a:off x="468312" y="260350"/>
            <a:ext cx="2087562" cy="277812"/>
          </a:xfrm>
          <a:prstGeom prst="rect">
            <a:avLst/>
          </a:prstGeom>
          <a:solidFill>
            <a:srgbClr val="CCFFCC"/>
          </a:solidFill>
          <a:ln w="9525" cap="flat" cmpd="sng">
            <a:solidFill>
              <a:srgbClr val="FDE6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Encabezado</a:t>
            </a:r>
            <a:endParaRPr/>
          </a:p>
        </p:txBody>
      </p:sp>
      <p:pic>
        <p:nvPicPr>
          <p:cNvPr id="177" name="Google Shape;177;p26"/>
          <p:cNvPicPr preferRelativeResize="0"/>
          <p:nvPr/>
        </p:nvPicPr>
        <p:blipFill rotWithShape="1">
          <a:blip r:embed="rId3">
            <a:alphaModFix/>
          </a:blip>
          <a:srcRect/>
          <a:stretch/>
        </p:blipFill>
        <p:spPr>
          <a:xfrm>
            <a:off x="3001962" y="0"/>
            <a:ext cx="5484812" cy="1401762"/>
          </a:xfrm>
          <a:prstGeom prst="rect">
            <a:avLst/>
          </a:prstGeom>
          <a:noFill/>
          <a:ln>
            <a:noFill/>
          </a:ln>
        </p:spPr>
      </p:pic>
      <p:sp>
        <p:nvSpPr>
          <p:cNvPr id="178" name="Google Shape;178;p26"/>
          <p:cNvSpPr txBox="1"/>
          <p:nvPr/>
        </p:nvSpPr>
        <p:spPr>
          <a:xfrm>
            <a:off x="457200" y="985837"/>
            <a:ext cx="2089150" cy="277812"/>
          </a:xfrm>
          <a:prstGeom prst="rect">
            <a:avLst/>
          </a:prstGeom>
          <a:solidFill>
            <a:srgbClr val="8585E0"/>
          </a:solidFill>
          <a:ln w="9525" cap="flat" cmpd="sng">
            <a:solidFill>
              <a:srgbClr val="FDE6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Periodo de liquidación</a:t>
            </a:r>
            <a:endParaRPr/>
          </a:p>
        </p:txBody>
      </p:sp>
      <p:cxnSp>
        <p:nvCxnSpPr>
          <p:cNvPr id="179" name="Google Shape;179;p26"/>
          <p:cNvCxnSpPr/>
          <p:nvPr/>
        </p:nvCxnSpPr>
        <p:spPr>
          <a:xfrm>
            <a:off x="2555875" y="398462"/>
            <a:ext cx="576262" cy="0"/>
          </a:xfrm>
          <a:prstGeom prst="straightConnector1">
            <a:avLst/>
          </a:prstGeom>
          <a:noFill/>
          <a:ln w="9525" cap="flat" cmpd="sng">
            <a:solidFill>
              <a:srgbClr val="00CC98"/>
            </a:solidFill>
            <a:prstDash val="solid"/>
            <a:miter lim="800000"/>
            <a:headEnd type="none" w="med" len="med"/>
            <a:tailEnd type="stealth" w="med" len="med"/>
          </a:ln>
        </p:spPr>
      </p:cxnSp>
      <p:cxnSp>
        <p:nvCxnSpPr>
          <p:cNvPr id="180" name="Google Shape;180;p26"/>
          <p:cNvCxnSpPr/>
          <p:nvPr/>
        </p:nvCxnSpPr>
        <p:spPr>
          <a:xfrm rot="10800000" flipH="1">
            <a:off x="2546350" y="1123950"/>
            <a:ext cx="576262" cy="1587"/>
          </a:xfrm>
          <a:prstGeom prst="straightConnector1">
            <a:avLst/>
          </a:prstGeom>
          <a:noFill/>
          <a:ln w="9525" cap="flat" cmpd="sng">
            <a:solidFill>
              <a:srgbClr val="00CC98"/>
            </a:solidFill>
            <a:prstDash val="solid"/>
            <a:miter lim="800000"/>
            <a:headEnd type="none" w="med" len="med"/>
            <a:tailEnd type="stealth" w="med" len="med"/>
          </a:ln>
        </p:spPr>
      </p:cxnSp>
      <p:sp>
        <p:nvSpPr>
          <p:cNvPr id="181" name="Google Shape;181;p26"/>
          <p:cNvSpPr txBox="1"/>
          <p:nvPr/>
        </p:nvSpPr>
        <p:spPr>
          <a:xfrm>
            <a:off x="482600" y="1700212"/>
            <a:ext cx="2087562" cy="277812"/>
          </a:xfrm>
          <a:prstGeom prst="rect">
            <a:avLst/>
          </a:prstGeom>
          <a:solidFill>
            <a:srgbClr val="FDE6D3"/>
          </a:solidFill>
          <a:ln w="9525" cap="flat" cmpd="sng">
            <a:solidFill>
              <a:srgbClr val="FDE6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Devengos</a:t>
            </a:r>
            <a:endParaRPr/>
          </a:p>
        </p:txBody>
      </p:sp>
      <p:pic>
        <p:nvPicPr>
          <p:cNvPr id="182" name="Google Shape;182;p26" descr="nueva nómina"/>
          <p:cNvPicPr preferRelativeResize="0"/>
          <p:nvPr/>
        </p:nvPicPr>
        <p:blipFill rotWithShape="1">
          <a:blip r:embed="rId4">
            <a:alphaModFix/>
          </a:blip>
          <a:srcRect t="16452" b="41128"/>
          <a:stretch/>
        </p:blipFill>
        <p:spPr>
          <a:xfrm>
            <a:off x="3106737" y="1263650"/>
            <a:ext cx="4710112" cy="2632075"/>
          </a:xfrm>
          <a:prstGeom prst="rect">
            <a:avLst/>
          </a:prstGeom>
          <a:noFill/>
          <a:ln>
            <a:noFill/>
          </a:ln>
        </p:spPr>
      </p:pic>
      <p:cxnSp>
        <p:nvCxnSpPr>
          <p:cNvPr id="183" name="Google Shape;183;p26"/>
          <p:cNvCxnSpPr/>
          <p:nvPr/>
        </p:nvCxnSpPr>
        <p:spPr>
          <a:xfrm>
            <a:off x="2570162" y="1839912"/>
            <a:ext cx="552450" cy="0"/>
          </a:xfrm>
          <a:prstGeom prst="straightConnector1">
            <a:avLst/>
          </a:prstGeom>
          <a:noFill/>
          <a:ln w="9525" cap="flat" cmpd="sng">
            <a:solidFill>
              <a:srgbClr val="00CC98"/>
            </a:solidFill>
            <a:prstDash val="solid"/>
            <a:miter lim="800000"/>
            <a:headEnd type="none" w="med" len="med"/>
            <a:tailEnd type="stealth" w="med" len="med"/>
          </a:ln>
        </p:spPr>
      </p:cxnSp>
      <p:pic>
        <p:nvPicPr>
          <p:cNvPr id="184" name="Google Shape;184;p26"/>
          <p:cNvPicPr preferRelativeResize="0"/>
          <p:nvPr/>
        </p:nvPicPr>
        <p:blipFill rotWithShape="1">
          <a:blip r:embed="rId5">
            <a:alphaModFix/>
          </a:blip>
          <a:srcRect/>
          <a:stretch/>
        </p:blipFill>
        <p:spPr>
          <a:xfrm>
            <a:off x="249237" y="2201862"/>
            <a:ext cx="2725737" cy="706437"/>
          </a:xfrm>
          <a:prstGeom prst="rect">
            <a:avLst/>
          </a:prstGeom>
          <a:noFill/>
          <a:ln>
            <a:noFill/>
          </a:ln>
        </p:spPr>
      </p:pic>
      <p:sp>
        <p:nvSpPr>
          <p:cNvPr id="185" name="Google Shape;185;p26"/>
          <p:cNvSpPr txBox="1"/>
          <p:nvPr/>
        </p:nvSpPr>
        <p:spPr>
          <a:xfrm>
            <a:off x="330200" y="3617912"/>
            <a:ext cx="2105025" cy="277812"/>
          </a:xfrm>
          <a:prstGeom prst="rect">
            <a:avLst/>
          </a:prstGeom>
          <a:solidFill>
            <a:srgbClr val="00B0F0"/>
          </a:solidFill>
          <a:ln w="9525" cap="flat" cmpd="sng">
            <a:solidFill>
              <a:srgbClr val="FDE6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Deducciones</a:t>
            </a:r>
            <a:endParaRPr/>
          </a:p>
        </p:txBody>
      </p:sp>
      <p:pic>
        <p:nvPicPr>
          <p:cNvPr id="186" name="Google Shape;186;p26" descr="nueva nómina"/>
          <p:cNvPicPr preferRelativeResize="0"/>
          <p:nvPr/>
        </p:nvPicPr>
        <p:blipFill rotWithShape="1">
          <a:blip r:embed="rId4">
            <a:alphaModFix/>
          </a:blip>
          <a:srcRect t="58445"/>
          <a:stretch/>
        </p:blipFill>
        <p:spPr>
          <a:xfrm>
            <a:off x="3106737" y="3895725"/>
            <a:ext cx="3683000" cy="2005012"/>
          </a:xfrm>
          <a:prstGeom prst="rect">
            <a:avLst/>
          </a:prstGeom>
          <a:noFill/>
          <a:ln>
            <a:noFill/>
          </a:ln>
        </p:spPr>
      </p:pic>
      <p:cxnSp>
        <p:nvCxnSpPr>
          <p:cNvPr id="187" name="Google Shape;187;p26"/>
          <p:cNvCxnSpPr/>
          <p:nvPr/>
        </p:nvCxnSpPr>
        <p:spPr>
          <a:xfrm>
            <a:off x="2493962" y="3757612"/>
            <a:ext cx="638175" cy="247650"/>
          </a:xfrm>
          <a:prstGeom prst="straightConnector1">
            <a:avLst/>
          </a:prstGeom>
          <a:noFill/>
          <a:ln w="9525" cap="flat" cmpd="sng">
            <a:solidFill>
              <a:srgbClr val="00CC98"/>
            </a:solidFill>
            <a:prstDash val="solid"/>
            <a:miter lim="800000"/>
            <a:headEnd type="none" w="med" len="med"/>
            <a:tailEnd type="stealth" w="med" len="med"/>
          </a:ln>
        </p:spPr>
      </p:cxnSp>
      <p:sp>
        <p:nvSpPr>
          <p:cNvPr id="188" name="Google Shape;188;p26"/>
          <p:cNvSpPr txBox="1"/>
          <p:nvPr/>
        </p:nvSpPr>
        <p:spPr>
          <a:xfrm>
            <a:off x="220662" y="3949700"/>
            <a:ext cx="2862262" cy="576262"/>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000"/>
              <a:buFont typeface="Arial"/>
              <a:buNone/>
            </a:pPr>
            <a:r>
              <a:rPr lang="en-US" sz="1000" b="0" i="0" u="none">
                <a:solidFill>
                  <a:schemeClr val="dk1"/>
                </a:solidFill>
                <a:latin typeface="Arial"/>
                <a:ea typeface="Arial"/>
                <a:cs typeface="Arial"/>
                <a:sym typeface="Arial"/>
              </a:rPr>
              <a:t>En las </a:t>
            </a:r>
            <a:r>
              <a:rPr lang="en-US" sz="1000" b="1" i="0" u="none">
                <a:solidFill>
                  <a:schemeClr val="dk1"/>
                </a:solidFill>
                <a:latin typeface="Arial"/>
                <a:ea typeface="Arial"/>
                <a:cs typeface="Arial"/>
                <a:sym typeface="Arial"/>
              </a:rPr>
              <a:t>deducciones</a:t>
            </a:r>
            <a:r>
              <a:rPr lang="en-US" sz="1000" b="0" i="0" u="none">
                <a:solidFill>
                  <a:schemeClr val="dk1"/>
                </a:solidFill>
                <a:latin typeface="Arial"/>
                <a:ea typeface="Arial"/>
                <a:cs typeface="Arial"/>
                <a:sym typeface="Arial"/>
              </a:rPr>
              <a:t> se refleja el conjunto de descuentos que se le practican al trabajador en el salario bruto.</a:t>
            </a:r>
            <a:endParaRPr/>
          </a:p>
        </p:txBody>
      </p:sp>
      <p:sp>
        <p:nvSpPr>
          <p:cNvPr id="189" name="Google Shape;189;p26"/>
          <p:cNvSpPr txBox="1"/>
          <p:nvPr/>
        </p:nvSpPr>
        <p:spPr>
          <a:xfrm>
            <a:off x="309562" y="4667250"/>
            <a:ext cx="2665412" cy="461962"/>
          </a:xfrm>
          <a:prstGeom prst="rect">
            <a:avLst/>
          </a:prstGeom>
          <a:solidFill>
            <a:srgbClr val="92D050"/>
          </a:solidFill>
          <a:ln w="9525" cap="flat" cmpd="sng">
            <a:solidFill>
              <a:srgbClr val="FDE6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Bases de cotización y base sujeta a retención por IRPF</a:t>
            </a:r>
            <a:endParaRPr/>
          </a:p>
        </p:txBody>
      </p:sp>
      <p:pic>
        <p:nvPicPr>
          <p:cNvPr id="190" name="Google Shape;190;p26" descr="nomina bases"/>
          <p:cNvPicPr preferRelativeResize="0"/>
          <p:nvPr/>
        </p:nvPicPr>
        <p:blipFill rotWithShape="1">
          <a:blip r:embed="rId6">
            <a:alphaModFix/>
          </a:blip>
          <a:srcRect/>
          <a:stretch/>
        </p:blipFill>
        <p:spPr>
          <a:xfrm>
            <a:off x="3419475" y="5607050"/>
            <a:ext cx="2960687" cy="1247775"/>
          </a:xfrm>
          <a:prstGeom prst="rect">
            <a:avLst/>
          </a:prstGeom>
          <a:noFill/>
          <a:ln>
            <a:noFill/>
          </a:ln>
        </p:spPr>
      </p:pic>
      <p:cxnSp>
        <p:nvCxnSpPr>
          <p:cNvPr id="191" name="Google Shape;191;p26"/>
          <p:cNvCxnSpPr/>
          <p:nvPr/>
        </p:nvCxnSpPr>
        <p:spPr>
          <a:xfrm>
            <a:off x="3106737" y="5989637"/>
            <a:ext cx="309562" cy="0"/>
          </a:xfrm>
          <a:prstGeom prst="straightConnector1">
            <a:avLst/>
          </a:prstGeom>
          <a:noFill/>
          <a:ln w="9525" cap="flat" cmpd="sng">
            <a:solidFill>
              <a:srgbClr val="00CC98"/>
            </a:solidFill>
            <a:prstDash val="solid"/>
            <a:miter lim="800000"/>
            <a:headEnd type="none" w="med" len="med"/>
            <a:tailEnd type="stealth" w="med" len="med"/>
          </a:ln>
        </p:spPr>
      </p:cxnSp>
      <p:sp>
        <p:nvSpPr>
          <p:cNvPr id="192" name="Google Shape;192;p26"/>
          <p:cNvSpPr txBox="1"/>
          <p:nvPr/>
        </p:nvSpPr>
        <p:spPr>
          <a:xfrm>
            <a:off x="19050" y="5124450"/>
            <a:ext cx="3063875" cy="1708150"/>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000"/>
              <a:buFont typeface="Arial"/>
              <a:buNone/>
            </a:pPr>
            <a:r>
              <a:rPr lang="en-US" sz="1000" b="0" i="0" u="none">
                <a:solidFill>
                  <a:schemeClr val="dk1"/>
                </a:solidFill>
                <a:latin typeface="Arial"/>
                <a:ea typeface="Arial"/>
                <a:cs typeface="Arial"/>
                <a:sym typeface="Arial"/>
              </a:rPr>
              <a:t>-Base de cotización por contingencias comunes </a:t>
            </a:r>
            <a:r>
              <a:rPr lang="en-US" sz="1000" b="1" i="0" u="none">
                <a:solidFill>
                  <a:schemeClr val="dk1"/>
                </a:solidFill>
                <a:latin typeface="Arial"/>
                <a:ea typeface="Arial"/>
                <a:cs typeface="Arial"/>
                <a:sym typeface="Arial"/>
              </a:rPr>
              <a:t>(BCCC).</a:t>
            </a:r>
            <a:endParaRPr/>
          </a:p>
          <a:p>
            <a:pPr marL="0" marR="0" lvl="0" indent="-63500" algn="just" rtl="0">
              <a:lnSpc>
                <a:spcPct val="100000"/>
              </a:lnSpc>
              <a:spcBef>
                <a:spcPts val="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 Base de cotización por contingencias profesionales (AT y EP) </a:t>
            </a:r>
            <a:r>
              <a:rPr lang="en-US" sz="1000" b="1" i="0" u="none">
                <a:solidFill>
                  <a:schemeClr val="dk1"/>
                </a:solidFill>
                <a:latin typeface="Arial"/>
                <a:ea typeface="Arial"/>
                <a:cs typeface="Arial"/>
                <a:sym typeface="Arial"/>
              </a:rPr>
              <a:t>(BCCP).</a:t>
            </a:r>
            <a:endParaRPr/>
          </a:p>
          <a:p>
            <a:pPr marL="0" marR="0" lvl="0" indent="-63500" algn="just" rtl="0">
              <a:lnSpc>
                <a:spcPct val="100000"/>
              </a:lnSpc>
              <a:spcBef>
                <a:spcPts val="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 Base de conceptos de recaudación conjunta (desempleo y formación profesional y Fogasa: es la misma que </a:t>
            </a:r>
            <a:r>
              <a:rPr lang="en-US" sz="1000" b="1" i="0" u="none">
                <a:solidFill>
                  <a:schemeClr val="dk1"/>
                </a:solidFill>
                <a:latin typeface="Arial"/>
                <a:ea typeface="Arial"/>
                <a:cs typeface="Arial"/>
                <a:sym typeface="Arial"/>
              </a:rPr>
              <a:t>BCCP.</a:t>
            </a:r>
            <a:endParaRPr/>
          </a:p>
          <a:p>
            <a:pPr marL="0" marR="0" lvl="0" indent="-63500" algn="just" rtl="0">
              <a:lnSpc>
                <a:spcPct val="100000"/>
              </a:lnSpc>
              <a:spcBef>
                <a:spcPts val="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 Base de cotización por horas extraordinarias </a:t>
            </a:r>
            <a:r>
              <a:rPr lang="en-US" sz="1000" b="1" i="0" u="none">
                <a:solidFill>
                  <a:schemeClr val="dk1"/>
                </a:solidFill>
                <a:latin typeface="Arial"/>
                <a:ea typeface="Arial"/>
                <a:cs typeface="Arial"/>
                <a:sym typeface="Arial"/>
              </a:rPr>
              <a:t>(BCHE).</a:t>
            </a:r>
            <a:endParaRPr/>
          </a:p>
          <a:p>
            <a:pPr marL="0" marR="0" lvl="0" indent="-63500" algn="just" rtl="0">
              <a:lnSpc>
                <a:spcPct val="100000"/>
              </a:lnSpc>
              <a:spcBef>
                <a:spcPts val="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 Base sujeta a retención por IRPF </a:t>
            </a:r>
            <a:r>
              <a:rPr lang="en-US" sz="1000" b="1" i="0" u="none">
                <a:solidFill>
                  <a:schemeClr val="dk1"/>
                </a:solidFill>
                <a:latin typeface="Arial"/>
                <a:ea typeface="Arial"/>
                <a:cs typeface="Arial"/>
                <a:sym typeface="Arial"/>
              </a:rPr>
              <a:t>(BIRPF).</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p:nvPr/>
        </p:nvSpPr>
        <p:spPr>
          <a:xfrm>
            <a:off x="684212" y="476250"/>
            <a:ext cx="6624637" cy="307975"/>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Para hallar la Base de Cotización por Contingencia Comunes </a:t>
            </a:r>
            <a:r>
              <a:rPr lang="en-US" sz="1400" b="1" i="0" u="none">
                <a:solidFill>
                  <a:schemeClr val="dk1"/>
                </a:solidFill>
                <a:latin typeface="Arial"/>
                <a:ea typeface="Arial"/>
                <a:cs typeface="Arial"/>
                <a:sym typeface="Arial"/>
              </a:rPr>
              <a:t>BCCC:</a:t>
            </a:r>
            <a:endParaRPr/>
          </a:p>
        </p:txBody>
      </p:sp>
      <p:pic>
        <p:nvPicPr>
          <p:cNvPr id="198" name="Google Shape;198;p27"/>
          <p:cNvPicPr preferRelativeResize="0"/>
          <p:nvPr/>
        </p:nvPicPr>
        <p:blipFill rotWithShape="1">
          <a:blip r:embed="rId3">
            <a:alphaModFix/>
          </a:blip>
          <a:srcRect/>
          <a:stretch/>
        </p:blipFill>
        <p:spPr>
          <a:xfrm>
            <a:off x="698500" y="915987"/>
            <a:ext cx="5541962" cy="1741487"/>
          </a:xfrm>
          <a:prstGeom prst="rect">
            <a:avLst/>
          </a:prstGeom>
          <a:noFill/>
          <a:ln>
            <a:noFill/>
          </a:ln>
        </p:spPr>
      </p:pic>
      <p:sp>
        <p:nvSpPr>
          <p:cNvPr id="199" name="Google Shape;199;p27"/>
          <p:cNvSpPr txBox="1"/>
          <p:nvPr/>
        </p:nvSpPr>
        <p:spPr>
          <a:xfrm>
            <a:off x="644525" y="2852737"/>
            <a:ext cx="763270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La mayoría de los complementos extrasalariales se integran en la BCCC, excepto</a:t>
            </a:r>
            <a:r>
              <a:rPr lang="en-US" sz="1200" b="0" i="0" u="none">
                <a:solidFill>
                  <a:schemeClr val="dk1"/>
                </a:solidFill>
                <a:latin typeface="Arial"/>
                <a:ea typeface="Arial"/>
                <a:cs typeface="Arial"/>
                <a:sym typeface="Arial"/>
              </a:rPr>
              <a:t>:</a:t>
            </a:r>
            <a:endParaRPr/>
          </a:p>
        </p:txBody>
      </p:sp>
      <p:sp>
        <p:nvSpPr>
          <p:cNvPr id="200" name="Google Shape;200;p27"/>
          <p:cNvSpPr txBox="1"/>
          <p:nvPr/>
        </p:nvSpPr>
        <p:spPr>
          <a:xfrm>
            <a:off x="704850" y="3500437"/>
            <a:ext cx="6604000" cy="2016125"/>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171450" marR="0" lvl="0" indent="-95250" algn="l" rtl="0">
              <a:lnSpc>
                <a:spcPct val="100000"/>
              </a:lnSpc>
              <a:spcBef>
                <a:spcPts val="0"/>
              </a:spcBef>
              <a:spcAft>
                <a:spcPts val="0"/>
              </a:spcAft>
              <a:buClr>
                <a:schemeClr val="dk1"/>
              </a:buClr>
              <a:buSzPts val="1200"/>
              <a:buFont typeface="Times New Roman"/>
              <a:buNone/>
            </a:pPr>
            <a:endParaRPr sz="1200" b="0" i="0" u="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a:solidFill>
                  <a:srgbClr val="000000"/>
                </a:solidFill>
                <a:latin typeface="Arial"/>
                <a:ea typeface="Arial"/>
                <a:cs typeface="Arial"/>
                <a:sym typeface="Arial"/>
              </a:rPr>
              <a:t>Indemnizaciones por fallecimiento.</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a:solidFill>
                  <a:srgbClr val="000000"/>
                </a:solidFill>
                <a:latin typeface="Arial"/>
                <a:ea typeface="Arial"/>
                <a:cs typeface="Arial"/>
                <a:sym typeface="Arial"/>
              </a:rPr>
              <a:t>Indemnizaciones por traslados.</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a:solidFill>
                  <a:srgbClr val="000000"/>
                </a:solidFill>
                <a:latin typeface="Arial"/>
                <a:ea typeface="Arial"/>
                <a:cs typeface="Arial"/>
                <a:sym typeface="Arial"/>
              </a:rPr>
              <a:t>Indemnizaciones por suspensiones.</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a:solidFill>
                  <a:srgbClr val="000000"/>
                </a:solidFill>
                <a:latin typeface="Arial"/>
                <a:ea typeface="Arial"/>
                <a:cs typeface="Arial"/>
                <a:sym typeface="Arial"/>
              </a:rPr>
              <a:t>Indemnizaciones por cese o despido.</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a:solidFill>
                  <a:srgbClr val="000000"/>
                </a:solidFill>
                <a:latin typeface="Arial"/>
                <a:ea typeface="Arial"/>
                <a:cs typeface="Arial"/>
                <a:sym typeface="Arial"/>
              </a:rPr>
              <a:t>Prestaciones de la seguridad social.</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a:solidFill>
                  <a:srgbClr val="000000"/>
                </a:solidFill>
                <a:latin typeface="Arial"/>
                <a:ea typeface="Arial"/>
                <a:cs typeface="Arial"/>
                <a:sym typeface="Arial"/>
              </a:rPr>
              <a:t>Gastos de Locomoción.</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a:solidFill>
                  <a:srgbClr val="000000"/>
                </a:solidFill>
                <a:latin typeface="Arial"/>
                <a:ea typeface="Arial"/>
                <a:cs typeface="Arial"/>
                <a:sym typeface="Arial"/>
              </a:rPr>
              <a:t>Dietas.</a:t>
            </a:r>
            <a:endParaRPr/>
          </a:p>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p:nvPr/>
        </p:nvSpPr>
        <p:spPr>
          <a:xfrm>
            <a:off x="611187" y="188912"/>
            <a:ext cx="7705725" cy="738187"/>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Los </a:t>
            </a:r>
            <a:r>
              <a:rPr lang="en-US" sz="1400" b="1" i="0" u="none">
                <a:solidFill>
                  <a:schemeClr val="dk1"/>
                </a:solidFill>
                <a:latin typeface="Arial"/>
                <a:ea typeface="Arial"/>
                <a:cs typeface="Arial"/>
                <a:sym typeface="Arial"/>
              </a:rPr>
              <a:t>grupos de cotización </a:t>
            </a:r>
            <a:r>
              <a:rPr lang="en-US" sz="1400" b="0" i="0" u="none">
                <a:solidFill>
                  <a:schemeClr val="dk1"/>
                </a:solidFill>
                <a:latin typeface="Arial"/>
                <a:ea typeface="Arial"/>
                <a:cs typeface="Arial"/>
                <a:sym typeface="Arial"/>
              </a:rPr>
              <a:t>son las clasificaciones que se hacen de los distintos grupos profesionales en los que se puede encuadrar un trabajador. La cantidad que resulte de hallar la BCCC tiene que estar comprendida entre la base máxima y mínima de dichos grupos.</a:t>
            </a:r>
            <a:endParaRPr/>
          </a:p>
        </p:txBody>
      </p:sp>
      <p:graphicFrame>
        <p:nvGraphicFramePr>
          <p:cNvPr id="206" name="Google Shape;206;p28"/>
          <p:cNvGraphicFramePr/>
          <p:nvPr>
            <p:extLst>
              <p:ext uri="{D42A27DB-BD31-4B8C-83A1-F6EECF244321}">
                <p14:modId xmlns:p14="http://schemas.microsoft.com/office/powerpoint/2010/main" val="3011011654"/>
              </p:ext>
            </p:extLst>
          </p:nvPr>
        </p:nvGraphicFramePr>
        <p:xfrm>
          <a:off x="611187" y="1028700"/>
          <a:ext cx="7705700" cy="5807155"/>
        </p:xfrm>
        <a:graphic>
          <a:graphicData uri="http://schemas.openxmlformats.org/drawingml/2006/table">
            <a:tbl>
              <a:tblPr>
                <a:noFill/>
                <a:tableStyleId>{02AB55C9-1839-46E1-9F7C-E050065F1F0B}</a:tableStyleId>
              </a:tblPr>
              <a:tblGrid>
                <a:gridCol w="1927225">
                  <a:extLst>
                    <a:ext uri="{9D8B030D-6E8A-4147-A177-3AD203B41FA5}">
                      <a16:colId xmlns:a16="http://schemas.microsoft.com/office/drawing/2014/main" val="20000"/>
                    </a:ext>
                  </a:extLst>
                </a:gridCol>
                <a:gridCol w="1925625">
                  <a:extLst>
                    <a:ext uri="{9D8B030D-6E8A-4147-A177-3AD203B41FA5}">
                      <a16:colId xmlns:a16="http://schemas.microsoft.com/office/drawing/2014/main" val="20001"/>
                    </a:ext>
                  </a:extLst>
                </a:gridCol>
                <a:gridCol w="1925625">
                  <a:extLst>
                    <a:ext uri="{9D8B030D-6E8A-4147-A177-3AD203B41FA5}">
                      <a16:colId xmlns:a16="http://schemas.microsoft.com/office/drawing/2014/main" val="20002"/>
                    </a:ext>
                  </a:extLst>
                </a:gridCol>
                <a:gridCol w="1927225">
                  <a:extLst>
                    <a:ext uri="{9D8B030D-6E8A-4147-A177-3AD203B41FA5}">
                      <a16:colId xmlns:a16="http://schemas.microsoft.com/office/drawing/2014/main" val="20003"/>
                    </a:ext>
                  </a:extLst>
                </a:gridCol>
              </a:tblGrid>
              <a:tr h="214300">
                <a:tc gridSpan="4">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1" i="0" u="none" dirty="0">
                          <a:solidFill>
                            <a:schemeClr val="dk1"/>
                          </a:solidFill>
                          <a:latin typeface="Times New Roman"/>
                          <a:ea typeface="Times New Roman"/>
                          <a:cs typeface="Times New Roman"/>
                          <a:sym typeface="Times New Roman"/>
                        </a:rPr>
                        <a:t>BASES DE COTIZACIÓN SEGURIDAD SOCIAL </a:t>
                      </a:r>
                      <a:r>
                        <a:rPr lang="en-US" sz="1200" b="1" i="0" u="none" dirty="0" smtClean="0">
                          <a:solidFill>
                            <a:schemeClr val="dk1"/>
                          </a:solidFill>
                          <a:latin typeface="Times New Roman"/>
                          <a:ea typeface="Times New Roman"/>
                          <a:cs typeface="Times New Roman"/>
                          <a:sym typeface="Times New Roman"/>
                        </a:rPr>
                        <a:t>20</a:t>
                      </a:r>
                      <a:r>
                        <a:rPr lang="en-US" sz="1200" b="1" dirty="0" smtClean="0">
                          <a:solidFill>
                            <a:schemeClr val="dk1"/>
                          </a:solidFill>
                          <a:latin typeface="Times New Roman"/>
                          <a:ea typeface="Times New Roman"/>
                          <a:cs typeface="Times New Roman"/>
                          <a:sym typeface="Times New Roman"/>
                        </a:rPr>
                        <a:t>22</a:t>
                      </a:r>
                      <a:endParaRPr dirty="0"/>
                    </a:p>
                  </a:txBody>
                  <a:tcPr marL="31425" marR="31425" marT="15700" marB="1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96875">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Grupo de Cotización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Categorías Profesionales</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Bases mínimas</a:t>
                      </a:r>
                      <a:br>
                        <a:rPr lang="en-US" sz="1200" b="1" i="0" u="none">
                          <a:solidFill>
                            <a:schemeClr val="dk1"/>
                          </a:solidFill>
                          <a:latin typeface="Times New Roman"/>
                          <a:ea typeface="Times New Roman"/>
                          <a:cs typeface="Times New Roman"/>
                          <a:sym typeface="Times New Roman"/>
                        </a:rPr>
                      </a:br>
                      <a:r>
                        <a:rPr lang="en-US" sz="1200" b="1" i="0" u="none">
                          <a:solidFill>
                            <a:schemeClr val="dk1"/>
                          </a:solidFill>
                          <a:latin typeface="Times New Roman"/>
                          <a:ea typeface="Times New Roman"/>
                          <a:cs typeface="Times New Roman"/>
                          <a:sym typeface="Times New Roman"/>
                        </a:rPr>
                        <a:t>euros/mes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Bases máximas</a:t>
                      </a:r>
                      <a:br>
                        <a:rPr lang="en-US" sz="1200" b="1" i="0" u="none">
                          <a:solidFill>
                            <a:schemeClr val="dk1"/>
                          </a:solidFill>
                          <a:latin typeface="Times New Roman"/>
                          <a:ea typeface="Times New Roman"/>
                          <a:cs typeface="Times New Roman"/>
                          <a:sym typeface="Times New Roman"/>
                        </a:rPr>
                      </a:br>
                      <a:r>
                        <a:rPr lang="en-US" sz="1200" b="1" i="0" u="none">
                          <a:solidFill>
                            <a:schemeClr val="dk1"/>
                          </a:solidFill>
                          <a:latin typeface="Times New Roman"/>
                          <a:ea typeface="Times New Roman"/>
                          <a:cs typeface="Times New Roman"/>
                          <a:sym typeface="Times New Roman"/>
                        </a:rPr>
                        <a:t>euros /mes</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r h="949325">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1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Ingenieros y Licenciados. Personal de alta dirección no incluido en el artículo 1.3.c) del Estatuto de los Trabajadores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1</a:t>
                      </a:r>
                      <a:r>
                        <a:rPr lang="en-US" sz="1200" dirty="0" smtClean="0">
                          <a:solidFill>
                            <a:schemeClr val="dk1"/>
                          </a:solidFill>
                          <a:latin typeface="Times New Roman"/>
                          <a:ea typeface="Times New Roman"/>
                          <a:cs typeface="Times New Roman"/>
                          <a:sym typeface="Times New Roman"/>
                        </a:rPr>
                        <a:t>572</a:t>
                      </a:r>
                      <a:r>
                        <a:rPr lang="en-US" sz="1200" b="0" i="0" u="none" dirty="0" smtClean="0">
                          <a:solidFill>
                            <a:schemeClr val="dk1"/>
                          </a:solidFill>
                          <a:latin typeface="Times New Roman"/>
                          <a:ea typeface="Times New Roman"/>
                          <a:cs typeface="Times New Roman"/>
                          <a:sym typeface="Times New Roman"/>
                        </a:rPr>
                        <a:t>,30</a:t>
                      </a:r>
                      <a:endParaRPr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4.139,40</a:t>
                      </a:r>
                      <a:endParaRPr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88950">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2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Ingenieros Técnicos, Peritos y Ayudantes Titulados</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1.303,</a:t>
                      </a:r>
                      <a:r>
                        <a:rPr lang="en-US" sz="1200" dirty="0" smtClean="0">
                          <a:solidFill>
                            <a:schemeClr val="dk1"/>
                          </a:solidFill>
                          <a:latin typeface="Times New Roman"/>
                          <a:ea typeface="Times New Roman"/>
                          <a:cs typeface="Times New Roman"/>
                          <a:sym typeface="Times New Roman"/>
                        </a:rPr>
                        <a:t>8</a:t>
                      </a:r>
                      <a:r>
                        <a:rPr lang="en-US" sz="1200" b="0" i="0" u="none" dirty="0" smtClean="0">
                          <a:solidFill>
                            <a:schemeClr val="dk1"/>
                          </a:solidFill>
                          <a:latin typeface="Times New Roman"/>
                          <a:ea typeface="Times New Roman"/>
                          <a:cs typeface="Times New Roman"/>
                          <a:sym typeface="Times New Roman"/>
                        </a:rPr>
                        <a:t>0</a:t>
                      </a:r>
                      <a:endParaRPr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4.139,40</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6875">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3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Jefes Administrativos y de Taller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1.</a:t>
                      </a:r>
                      <a:r>
                        <a:rPr lang="en-US" sz="1200" dirty="0" smtClean="0">
                          <a:solidFill>
                            <a:schemeClr val="dk1"/>
                          </a:solidFill>
                          <a:latin typeface="Times New Roman"/>
                          <a:ea typeface="Times New Roman"/>
                          <a:cs typeface="Times New Roman"/>
                          <a:sym typeface="Times New Roman"/>
                        </a:rPr>
                        <a:t>134</a:t>
                      </a:r>
                      <a:r>
                        <a:rPr lang="en-US" sz="1200" b="0" i="0" u="none" dirty="0" smtClean="0">
                          <a:solidFill>
                            <a:schemeClr val="dk1"/>
                          </a:solidFill>
                          <a:latin typeface="Times New Roman"/>
                          <a:ea typeface="Times New Roman"/>
                          <a:cs typeface="Times New Roman"/>
                          <a:sym typeface="Times New Roman"/>
                        </a:rPr>
                        <a:t>,30</a:t>
                      </a:r>
                      <a:endParaRPr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4.139,40</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28600">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4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Ayudantes no Titulados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1.</a:t>
                      </a:r>
                      <a:r>
                        <a:rPr lang="en-US" sz="1200" dirty="0" smtClean="0">
                          <a:solidFill>
                            <a:schemeClr val="dk1"/>
                          </a:solidFill>
                          <a:latin typeface="Times New Roman"/>
                          <a:ea typeface="Times New Roman"/>
                          <a:cs typeface="Times New Roman"/>
                          <a:sym typeface="Times New Roman"/>
                        </a:rPr>
                        <a:t>125</a:t>
                      </a:r>
                      <a:r>
                        <a:rPr lang="en-US" sz="1200" b="0" i="0" u="none" dirty="0" smtClean="0">
                          <a:solidFill>
                            <a:schemeClr val="dk1"/>
                          </a:solidFill>
                          <a:latin typeface="Times New Roman"/>
                          <a:ea typeface="Times New Roman"/>
                          <a:cs typeface="Times New Roman"/>
                          <a:sym typeface="Times New Roman"/>
                        </a:rPr>
                        <a:t>,90</a:t>
                      </a:r>
                      <a:endParaRPr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4.139,40</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27000">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5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Oficiales Administrativos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1.</a:t>
                      </a:r>
                      <a:r>
                        <a:rPr lang="en-US" sz="1200" dirty="0" smtClean="0">
                          <a:solidFill>
                            <a:schemeClr val="dk1"/>
                          </a:solidFill>
                          <a:latin typeface="Times New Roman"/>
                          <a:ea typeface="Times New Roman"/>
                          <a:cs typeface="Times New Roman"/>
                          <a:sym typeface="Times New Roman"/>
                        </a:rPr>
                        <a:t>125</a:t>
                      </a:r>
                      <a:r>
                        <a:rPr lang="en-US" sz="1200" b="0" i="0" u="none" dirty="0" smtClean="0">
                          <a:solidFill>
                            <a:schemeClr val="dk1"/>
                          </a:solidFill>
                          <a:latin typeface="Times New Roman"/>
                          <a:ea typeface="Times New Roman"/>
                          <a:cs typeface="Times New Roman"/>
                          <a:sym typeface="Times New Roman"/>
                        </a:rPr>
                        <a:t>,90</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4.139,40</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14300">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6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Subalternos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1.</a:t>
                      </a:r>
                      <a:r>
                        <a:rPr lang="en-US" sz="1200" dirty="0" smtClean="0">
                          <a:solidFill>
                            <a:schemeClr val="dk1"/>
                          </a:solidFill>
                          <a:latin typeface="Times New Roman"/>
                          <a:ea typeface="Times New Roman"/>
                          <a:cs typeface="Times New Roman"/>
                          <a:sym typeface="Times New Roman"/>
                        </a:rPr>
                        <a:t>125</a:t>
                      </a:r>
                      <a:r>
                        <a:rPr lang="en-US" sz="1200" b="0" i="0" u="none" dirty="0" smtClean="0">
                          <a:solidFill>
                            <a:schemeClr val="dk1"/>
                          </a:solidFill>
                          <a:latin typeface="Times New Roman"/>
                          <a:ea typeface="Times New Roman"/>
                          <a:cs typeface="Times New Roman"/>
                          <a:sym typeface="Times New Roman"/>
                        </a:rPr>
                        <a:t>,90</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4.139,40</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38125">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7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Auxiliares Administrativos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1.</a:t>
                      </a:r>
                      <a:r>
                        <a:rPr lang="en-US" sz="1200" dirty="0" smtClean="0">
                          <a:solidFill>
                            <a:schemeClr val="dk1"/>
                          </a:solidFill>
                          <a:latin typeface="Times New Roman"/>
                          <a:ea typeface="Times New Roman"/>
                          <a:cs typeface="Times New Roman"/>
                          <a:sym typeface="Times New Roman"/>
                        </a:rPr>
                        <a:t>125</a:t>
                      </a:r>
                      <a:r>
                        <a:rPr lang="en-US" sz="1200" b="0" i="0" u="none" dirty="0" smtClean="0">
                          <a:solidFill>
                            <a:schemeClr val="dk1"/>
                          </a:solidFill>
                          <a:latin typeface="Times New Roman"/>
                          <a:ea typeface="Times New Roman"/>
                          <a:cs typeface="Times New Roman"/>
                          <a:sym typeface="Times New Roman"/>
                        </a:rPr>
                        <a:t>,90</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4.139,40</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579425">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
                      </a:r>
                      <a:br>
                        <a:rPr lang="en-US" sz="1200" b="0" i="0" u="none">
                          <a:solidFill>
                            <a:schemeClr val="dk1"/>
                          </a:solidFill>
                          <a:latin typeface="Times New Roman"/>
                          <a:ea typeface="Times New Roman"/>
                          <a:cs typeface="Times New Roman"/>
                          <a:sym typeface="Times New Roman"/>
                        </a:rPr>
                      </a:br>
                      <a:r>
                        <a:rPr lang="en-US" sz="1200" b="1" i="0" u="none">
                          <a:solidFill>
                            <a:schemeClr val="dk1"/>
                          </a:solidFill>
                          <a:latin typeface="Times New Roman"/>
                          <a:ea typeface="Times New Roman"/>
                          <a:cs typeface="Times New Roman"/>
                          <a:sym typeface="Times New Roman"/>
                        </a:rPr>
                        <a:t>Grupo de Cotización </a:t>
                      </a:r>
                      <a:endParaRPr/>
                    </a:p>
                    <a:p>
                      <a:pPr marL="0" marR="0" lvl="0" indent="0" algn="l" rtl="0">
                        <a:spcBef>
                          <a:spcPts val="0"/>
                        </a:spcBef>
                        <a:spcAft>
                          <a:spcPts val="0"/>
                        </a:spcAft>
                        <a:buNone/>
                      </a:pPr>
                      <a:endParaRPr sz="1200" b="1" i="0" u="none">
                        <a:solidFill>
                          <a:schemeClr val="dk1"/>
                        </a:solidFill>
                        <a:latin typeface="Times New Roman"/>
                        <a:ea typeface="Times New Roman"/>
                        <a:cs typeface="Times New Roman"/>
                        <a:sym typeface="Times New Roman"/>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l" rtl="0">
                        <a:lnSpc>
                          <a:spcPct val="100000"/>
                        </a:lnSpc>
                        <a:spcBef>
                          <a:spcPts val="0"/>
                        </a:spcBef>
                        <a:spcAft>
                          <a:spcPts val="0"/>
                        </a:spcAft>
                        <a:buClr>
                          <a:schemeClr val="dk1"/>
                        </a:buClr>
                        <a:buSzPts val="1200"/>
                        <a:buFont typeface="Times New Roman"/>
                        <a:buNone/>
                      </a:pPr>
                      <a:endParaRPr sz="1200" b="1"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Categorías Profesionales</a:t>
                      </a:r>
                      <a:endParaRPr/>
                    </a:p>
                    <a:p>
                      <a:pPr marL="0" marR="0" lvl="0" indent="0" algn="l" rtl="0">
                        <a:spcBef>
                          <a:spcPts val="0"/>
                        </a:spcBef>
                        <a:spcAft>
                          <a:spcPts val="0"/>
                        </a:spcAft>
                        <a:buNone/>
                      </a:pPr>
                      <a:endParaRPr sz="1200" b="1" i="0" u="none">
                        <a:solidFill>
                          <a:schemeClr val="dk1"/>
                        </a:solidFill>
                        <a:latin typeface="Times New Roman"/>
                        <a:ea typeface="Times New Roman"/>
                        <a:cs typeface="Times New Roman"/>
                        <a:sym typeface="Times New Roman"/>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Bases mínimas</a:t>
                      </a:r>
                      <a:br>
                        <a:rPr lang="en-US" sz="1200" b="1" i="0" u="none">
                          <a:solidFill>
                            <a:schemeClr val="dk1"/>
                          </a:solidFill>
                          <a:latin typeface="Times New Roman"/>
                          <a:ea typeface="Times New Roman"/>
                          <a:cs typeface="Times New Roman"/>
                          <a:sym typeface="Times New Roman"/>
                        </a:rPr>
                      </a:br>
                      <a:r>
                        <a:rPr lang="en-US" sz="1200" b="1" i="0" u="none">
                          <a:solidFill>
                            <a:schemeClr val="dk1"/>
                          </a:solidFill>
                          <a:latin typeface="Times New Roman"/>
                          <a:ea typeface="Times New Roman"/>
                          <a:cs typeface="Times New Roman"/>
                          <a:sym typeface="Times New Roman"/>
                        </a:rPr>
                        <a:t>euros/día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Bases máximas</a:t>
                      </a:r>
                      <a:br>
                        <a:rPr lang="en-US" sz="1200" b="1" i="0" u="none">
                          <a:solidFill>
                            <a:schemeClr val="dk1"/>
                          </a:solidFill>
                          <a:latin typeface="Times New Roman"/>
                          <a:ea typeface="Times New Roman"/>
                          <a:cs typeface="Times New Roman"/>
                          <a:sym typeface="Times New Roman"/>
                        </a:rPr>
                      </a:br>
                      <a:r>
                        <a:rPr lang="en-US" sz="1200" b="1" i="0" u="none">
                          <a:solidFill>
                            <a:schemeClr val="dk1"/>
                          </a:solidFill>
                          <a:latin typeface="Times New Roman"/>
                          <a:ea typeface="Times New Roman"/>
                          <a:cs typeface="Times New Roman"/>
                          <a:sym typeface="Times New Roman"/>
                        </a:rPr>
                        <a:t>euros /día</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9"/>
                  </a:ext>
                </a:extLst>
              </a:tr>
              <a:tr h="396875">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8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Oficiales de primera y segunda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3</a:t>
                      </a:r>
                      <a:r>
                        <a:rPr lang="en-US" sz="1200" dirty="0" smtClean="0">
                          <a:solidFill>
                            <a:schemeClr val="dk1"/>
                          </a:solidFill>
                          <a:latin typeface="Times New Roman"/>
                          <a:ea typeface="Times New Roman"/>
                          <a:cs typeface="Times New Roman"/>
                          <a:sym typeface="Times New Roman"/>
                        </a:rPr>
                        <a:t>7</a:t>
                      </a:r>
                      <a:r>
                        <a:rPr lang="en-US" sz="1200" b="0" i="0" u="none" dirty="0" smtClean="0">
                          <a:solidFill>
                            <a:schemeClr val="dk1"/>
                          </a:solidFill>
                          <a:latin typeface="Times New Roman"/>
                          <a:ea typeface="Times New Roman"/>
                          <a:cs typeface="Times New Roman"/>
                          <a:sym typeface="Times New Roman"/>
                        </a:rPr>
                        <a:t>,53</a:t>
                      </a:r>
                      <a:endParaRPr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137,98</a:t>
                      </a:r>
                      <a:endParaRPr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96875">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9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Oficiales de tercera y Especialistas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3</a:t>
                      </a:r>
                      <a:r>
                        <a:rPr lang="en-US" sz="1200" dirty="0" smtClean="0">
                          <a:solidFill>
                            <a:schemeClr val="dk1"/>
                          </a:solidFill>
                          <a:latin typeface="Times New Roman"/>
                          <a:ea typeface="Times New Roman"/>
                          <a:cs typeface="Times New Roman"/>
                          <a:sym typeface="Times New Roman"/>
                        </a:rPr>
                        <a:t>7</a:t>
                      </a:r>
                      <a:r>
                        <a:rPr lang="en-US" sz="1200" b="0" i="0" u="none" dirty="0" smtClean="0">
                          <a:solidFill>
                            <a:schemeClr val="dk1"/>
                          </a:solidFill>
                          <a:latin typeface="Times New Roman"/>
                          <a:ea typeface="Times New Roman"/>
                          <a:cs typeface="Times New Roman"/>
                          <a:sym typeface="Times New Roman"/>
                        </a:rPr>
                        <a:t>,53</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137,98</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214300">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10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Peones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3</a:t>
                      </a:r>
                      <a:r>
                        <a:rPr lang="en-US" sz="1200" dirty="0" smtClean="0">
                          <a:solidFill>
                            <a:schemeClr val="dk1"/>
                          </a:solidFill>
                          <a:latin typeface="Times New Roman"/>
                          <a:ea typeface="Times New Roman"/>
                          <a:cs typeface="Times New Roman"/>
                          <a:sym typeface="Times New Roman"/>
                        </a:rPr>
                        <a:t>7</a:t>
                      </a:r>
                      <a:r>
                        <a:rPr lang="en-US" sz="1200" b="0" i="0" u="none" dirty="0" smtClean="0">
                          <a:solidFill>
                            <a:schemeClr val="dk1"/>
                          </a:solidFill>
                          <a:latin typeface="Times New Roman"/>
                          <a:ea typeface="Times New Roman"/>
                          <a:cs typeface="Times New Roman"/>
                          <a:sym typeface="Times New Roman"/>
                        </a:rPr>
                        <a:t>,53</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137,98</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763575">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11 </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Trabajadores menores de dieciocho años, cualquiera que sea su categoría profesional</a:t>
                      </a:r>
                      <a:endParaRPr/>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3</a:t>
                      </a:r>
                      <a:r>
                        <a:rPr lang="en-US" sz="1200" dirty="0" smtClean="0">
                          <a:solidFill>
                            <a:schemeClr val="dk1"/>
                          </a:solidFill>
                          <a:latin typeface="Times New Roman"/>
                          <a:ea typeface="Times New Roman"/>
                          <a:cs typeface="Times New Roman"/>
                          <a:sym typeface="Times New Roman"/>
                        </a:rPr>
                        <a:t>7</a:t>
                      </a:r>
                      <a:r>
                        <a:rPr lang="en-US" sz="1200" b="0" i="0" u="none" dirty="0" smtClean="0">
                          <a:solidFill>
                            <a:schemeClr val="dk1"/>
                          </a:solidFill>
                          <a:latin typeface="Times New Roman"/>
                          <a:ea typeface="Times New Roman"/>
                          <a:cs typeface="Times New Roman"/>
                          <a:sym typeface="Times New Roman"/>
                        </a:rPr>
                        <a:t>,53</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dirty="0" smtClean="0">
                          <a:solidFill>
                            <a:schemeClr val="dk1"/>
                          </a:solidFill>
                          <a:latin typeface="Times New Roman"/>
                          <a:ea typeface="Times New Roman"/>
                          <a:cs typeface="Times New Roman"/>
                          <a:sym typeface="Times New Roman"/>
                        </a:rPr>
                        <a:t>137,98</a:t>
                      </a:r>
                      <a:endParaRPr lang="en-US" sz="1200" dirty="0"/>
                    </a:p>
                  </a:txBody>
                  <a:tcPr marL="31425" marR="31425" marT="15700" marB="1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p:nvPr/>
        </p:nvSpPr>
        <p:spPr>
          <a:xfrm>
            <a:off x="827087" y="476250"/>
            <a:ext cx="6769100" cy="307975"/>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Para hallar la Base de Cotización por Contingencias Profesionales </a:t>
            </a:r>
            <a:r>
              <a:rPr lang="en-US" sz="1400" b="1" i="0" u="none">
                <a:solidFill>
                  <a:schemeClr val="dk1"/>
                </a:solidFill>
                <a:latin typeface="Arial"/>
                <a:ea typeface="Arial"/>
                <a:cs typeface="Arial"/>
                <a:sym typeface="Arial"/>
              </a:rPr>
              <a:t>BCCP:</a:t>
            </a:r>
            <a:endParaRPr/>
          </a:p>
        </p:txBody>
      </p:sp>
      <p:pic>
        <p:nvPicPr>
          <p:cNvPr id="212" name="Google Shape;212;p29"/>
          <p:cNvPicPr preferRelativeResize="0"/>
          <p:nvPr/>
        </p:nvPicPr>
        <p:blipFill rotWithShape="1">
          <a:blip r:embed="rId3">
            <a:alphaModFix/>
          </a:blip>
          <a:srcRect/>
          <a:stretch/>
        </p:blipFill>
        <p:spPr>
          <a:xfrm>
            <a:off x="801687" y="1268412"/>
            <a:ext cx="5508625" cy="1698625"/>
          </a:xfrm>
          <a:prstGeom prst="rect">
            <a:avLst/>
          </a:prstGeom>
          <a:noFill/>
          <a:ln>
            <a:noFill/>
          </a:ln>
        </p:spPr>
      </p:pic>
      <p:sp>
        <p:nvSpPr>
          <p:cNvPr id="213" name="Google Shape;213;p29"/>
          <p:cNvSpPr txBox="1"/>
          <p:nvPr/>
        </p:nvSpPr>
        <p:spPr>
          <a:xfrm>
            <a:off x="684212" y="3141662"/>
            <a:ext cx="7632700" cy="52228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Se hacen los mismos cálculos que para hallar la BCCC, pero en este caso se suman las horas extraordinarias y la cantidad resultante tiene que estar comprendida entre los topes siguientes:</a:t>
            </a:r>
            <a:endParaRPr/>
          </a:p>
        </p:txBody>
      </p:sp>
      <p:graphicFrame>
        <p:nvGraphicFramePr>
          <p:cNvPr id="214" name="Google Shape;214;p29"/>
          <p:cNvGraphicFramePr/>
          <p:nvPr>
            <p:extLst>
              <p:ext uri="{D42A27DB-BD31-4B8C-83A1-F6EECF244321}">
                <p14:modId xmlns:p14="http://schemas.microsoft.com/office/powerpoint/2010/main" val="3272851740"/>
              </p:ext>
            </p:extLst>
          </p:nvPr>
        </p:nvGraphicFramePr>
        <p:xfrm>
          <a:off x="1100137" y="4221162"/>
          <a:ext cx="6800850" cy="975270"/>
        </p:xfrm>
        <a:graphic>
          <a:graphicData uri="http://schemas.openxmlformats.org/drawingml/2006/table">
            <a:tbl>
              <a:tblPr>
                <a:noFill/>
                <a:tableStyleId>{02AB55C9-1839-46E1-9F7C-E050065F1F0B}</a:tableStyleId>
              </a:tblPr>
              <a:tblGrid>
                <a:gridCol w="3400425">
                  <a:extLst>
                    <a:ext uri="{9D8B030D-6E8A-4147-A177-3AD203B41FA5}">
                      <a16:colId xmlns:a16="http://schemas.microsoft.com/office/drawing/2014/main" val="20000"/>
                    </a:ext>
                  </a:extLst>
                </a:gridCol>
                <a:gridCol w="3400425">
                  <a:extLst>
                    <a:ext uri="{9D8B030D-6E8A-4147-A177-3AD203B41FA5}">
                      <a16:colId xmlns:a16="http://schemas.microsoft.com/office/drawing/2014/main" val="20001"/>
                    </a:ext>
                  </a:extLst>
                </a:gridCol>
              </a:tblGrid>
              <a:tr h="3651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dirty="0">
                          <a:solidFill>
                            <a:schemeClr val="dk1"/>
                          </a:solidFill>
                          <a:latin typeface="Times New Roman"/>
                          <a:ea typeface="Times New Roman"/>
                          <a:cs typeface="Times New Roman"/>
                          <a:sym typeface="Times New Roman"/>
                        </a:rPr>
                        <a:t>TOPE MÁXIMO </a:t>
                      </a:r>
                      <a:endParaRPr dirty="0"/>
                    </a:p>
                  </a:txBody>
                  <a:tcPr marL="91450" marR="91450" marT="45675" marB="456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TOPE MÍNIMO </a:t>
                      </a:r>
                      <a:endParaRPr/>
                    </a:p>
                  </a:txBody>
                  <a:tcPr marL="91450" marR="91450" marT="45675" marB="456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9600">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dirty="0" smtClean="0">
                          <a:solidFill>
                            <a:schemeClr val="dk1"/>
                          </a:solidFill>
                          <a:latin typeface="Times New Roman"/>
                          <a:ea typeface="Times New Roman"/>
                          <a:cs typeface="Times New Roman"/>
                          <a:sym typeface="Times New Roman"/>
                        </a:rPr>
                        <a:t>4.139,40 </a:t>
                      </a:r>
                      <a:r>
                        <a:rPr lang="en-US" sz="1800" b="0" i="0" u="none" dirty="0">
                          <a:solidFill>
                            <a:schemeClr val="dk1"/>
                          </a:solidFill>
                          <a:latin typeface="Times New Roman"/>
                          <a:ea typeface="Times New Roman"/>
                          <a:cs typeface="Times New Roman"/>
                          <a:sym typeface="Times New Roman"/>
                        </a:rPr>
                        <a:t>€/</a:t>
                      </a:r>
                      <a:r>
                        <a:rPr lang="en-US" sz="1800" b="0" i="0" u="none" dirty="0" err="1">
                          <a:solidFill>
                            <a:schemeClr val="dk1"/>
                          </a:solidFill>
                          <a:latin typeface="Times New Roman"/>
                          <a:ea typeface="Times New Roman"/>
                          <a:cs typeface="Times New Roman"/>
                          <a:sym typeface="Times New Roman"/>
                        </a:rPr>
                        <a:t>mes</a:t>
                      </a:r>
                      <a:endParaRPr dirty="0"/>
                    </a:p>
                  </a:txBody>
                  <a:tcPr marL="91450" marR="91450" marT="45675" marB="456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dirty="0" smtClean="0">
                          <a:solidFill>
                            <a:schemeClr val="dk1"/>
                          </a:solidFill>
                          <a:latin typeface="Times New Roman"/>
                          <a:ea typeface="Times New Roman"/>
                          <a:cs typeface="Times New Roman"/>
                          <a:sym typeface="Times New Roman"/>
                        </a:rPr>
                        <a:t>1.125,90 </a:t>
                      </a:r>
                      <a:r>
                        <a:rPr lang="en-US" sz="1800" b="0" i="0" u="none" dirty="0">
                          <a:solidFill>
                            <a:schemeClr val="dk1"/>
                          </a:solidFill>
                          <a:latin typeface="Times New Roman"/>
                          <a:ea typeface="Times New Roman"/>
                          <a:cs typeface="Times New Roman"/>
                          <a:sym typeface="Times New Roman"/>
                        </a:rPr>
                        <a:t>€/</a:t>
                      </a:r>
                      <a:r>
                        <a:rPr lang="en-US" sz="1800" b="0" i="0" u="none" dirty="0" err="1">
                          <a:solidFill>
                            <a:schemeClr val="dk1"/>
                          </a:solidFill>
                          <a:latin typeface="Times New Roman"/>
                          <a:ea typeface="Times New Roman"/>
                          <a:cs typeface="Times New Roman"/>
                          <a:sym typeface="Times New Roman"/>
                        </a:rPr>
                        <a:t>mes</a:t>
                      </a:r>
                      <a:endParaRPr dirty="0"/>
                    </a:p>
                  </a:txBody>
                  <a:tcPr marL="91450" marR="91450" marT="45675" marB="456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p:nvPr/>
        </p:nvSpPr>
        <p:spPr>
          <a:xfrm>
            <a:off x="827087" y="549275"/>
            <a:ext cx="7489825" cy="307975"/>
          </a:xfrm>
          <a:prstGeom prst="rect">
            <a:avLst/>
          </a:prstGeom>
          <a:noFill/>
          <a:ln w="9525" cap="flat" cmpd="sng">
            <a:solidFill>
              <a:srgbClr val="99FF9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Para hallar la Base de Cotización por Horas Extraordinarias </a:t>
            </a:r>
            <a:r>
              <a:rPr lang="en-US" sz="1400" b="1" i="0" u="none">
                <a:solidFill>
                  <a:schemeClr val="dk1"/>
                </a:solidFill>
                <a:latin typeface="Arial"/>
                <a:ea typeface="Arial"/>
                <a:cs typeface="Arial"/>
                <a:sym typeface="Arial"/>
              </a:rPr>
              <a:t>BCHE:</a:t>
            </a:r>
            <a:endParaRPr/>
          </a:p>
        </p:txBody>
      </p:sp>
      <p:pic>
        <p:nvPicPr>
          <p:cNvPr id="220" name="Google Shape;220;p30"/>
          <p:cNvPicPr preferRelativeResize="0"/>
          <p:nvPr/>
        </p:nvPicPr>
        <p:blipFill rotWithShape="1">
          <a:blip r:embed="rId3">
            <a:alphaModFix/>
          </a:blip>
          <a:srcRect/>
          <a:stretch/>
        </p:blipFill>
        <p:spPr>
          <a:xfrm>
            <a:off x="1908175" y="1844675"/>
            <a:ext cx="2603500" cy="11160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p:nvPr/>
        </p:nvSpPr>
        <p:spPr>
          <a:xfrm>
            <a:off x="827087" y="620712"/>
            <a:ext cx="6708775" cy="276225"/>
          </a:xfrm>
          <a:prstGeom prst="rect">
            <a:avLst/>
          </a:prstGeom>
          <a:noFill/>
          <a:ln w="9525" cap="flat" cmpd="sng">
            <a:solidFill>
              <a:srgbClr val="99FF9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Para hallar la Base Sujeta a Retención por IRPF </a:t>
            </a:r>
            <a:r>
              <a:rPr lang="en-US" sz="1200" b="1" i="0" u="none">
                <a:solidFill>
                  <a:schemeClr val="dk1"/>
                </a:solidFill>
                <a:latin typeface="Arial"/>
                <a:ea typeface="Arial"/>
                <a:cs typeface="Arial"/>
                <a:sym typeface="Arial"/>
              </a:rPr>
              <a:t>BIRPF:</a:t>
            </a:r>
            <a:endParaRPr/>
          </a:p>
        </p:txBody>
      </p:sp>
      <p:pic>
        <p:nvPicPr>
          <p:cNvPr id="226" name="Google Shape;226;p31"/>
          <p:cNvPicPr preferRelativeResize="0"/>
          <p:nvPr/>
        </p:nvPicPr>
        <p:blipFill rotWithShape="1">
          <a:blip r:embed="rId3">
            <a:alphaModFix/>
          </a:blip>
          <a:srcRect/>
          <a:stretch/>
        </p:blipFill>
        <p:spPr>
          <a:xfrm>
            <a:off x="827087" y="1196975"/>
            <a:ext cx="5722937" cy="423862"/>
          </a:xfrm>
          <a:prstGeom prst="rect">
            <a:avLst/>
          </a:prstGeom>
          <a:noFill/>
          <a:ln>
            <a:noFill/>
          </a:ln>
        </p:spPr>
      </p:pic>
      <p:sp>
        <p:nvSpPr>
          <p:cNvPr id="227" name="Google Shape;227;p31"/>
          <p:cNvSpPr txBox="1"/>
          <p:nvPr/>
        </p:nvSpPr>
        <p:spPr>
          <a:xfrm>
            <a:off x="827087" y="1916112"/>
            <a:ext cx="7632700" cy="73977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Una vez obtenidas todas las bases, </a:t>
            </a:r>
            <a:r>
              <a:rPr lang="en-US" sz="1400" b="1" i="0" u="none">
                <a:solidFill>
                  <a:schemeClr val="dk1"/>
                </a:solidFill>
                <a:latin typeface="Arial"/>
                <a:ea typeface="Arial"/>
                <a:cs typeface="Arial"/>
                <a:sym typeface="Arial"/>
              </a:rPr>
              <a:t>se aplicarán</a:t>
            </a:r>
            <a:r>
              <a:rPr lang="en-US" sz="1400" b="0" i="0" u="none">
                <a:solidFill>
                  <a:schemeClr val="dk1"/>
                </a:solidFill>
                <a:latin typeface="Arial"/>
                <a:ea typeface="Arial"/>
                <a:cs typeface="Arial"/>
                <a:sym typeface="Arial"/>
              </a:rPr>
              <a:t>, para saber las cantidades a deducir por cotizaciones a la Seguridad Social, los </a:t>
            </a:r>
            <a:r>
              <a:rPr lang="en-US" sz="1400" b="1" i="0" u="none">
                <a:solidFill>
                  <a:schemeClr val="dk1"/>
                </a:solidFill>
                <a:latin typeface="Arial"/>
                <a:ea typeface="Arial"/>
                <a:cs typeface="Arial"/>
                <a:sym typeface="Arial"/>
              </a:rPr>
              <a:t>tipos de cotización </a:t>
            </a:r>
            <a:r>
              <a:rPr lang="en-US" sz="1400" b="0" i="0" u="none">
                <a:solidFill>
                  <a:schemeClr val="dk1"/>
                </a:solidFill>
                <a:latin typeface="Arial"/>
                <a:ea typeface="Arial"/>
                <a:cs typeface="Arial"/>
                <a:sym typeface="Arial"/>
              </a:rPr>
              <a:t>establecidos anualmente por el Gobierno. </a:t>
            </a:r>
            <a:endParaRPr/>
          </a:p>
        </p:txBody>
      </p:sp>
      <p:pic>
        <p:nvPicPr>
          <p:cNvPr id="228" name="Google Shape;228;p31"/>
          <p:cNvPicPr preferRelativeResize="0"/>
          <p:nvPr/>
        </p:nvPicPr>
        <p:blipFill rotWithShape="1">
          <a:blip r:embed="rId4">
            <a:alphaModFix/>
          </a:blip>
          <a:srcRect/>
          <a:stretch/>
        </p:blipFill>
        <p:spPr>
          <a:xfrm>
            <a:off x="1331912" y="2924175"/>
            <a:ext cx="6203950" cy="2287587"/>
          </a:xfrm>
          <a:prstGeom prst="rect">
            <a:avLst/>
          </a:prstGeom>
          <a:noFill/>
          <a:ln>
            <a:noFill/>
          </a:ln>
        </p:spPr>
      </p:pic>
      <p:sp>
        <p:nvSpPr>
          <p:cNvPr id="229" name="Google Shape;229;p31"/>
          <p:cNvSpPr txBox="1"/>
          <p:nvPr/>
        </p:nvSpPr>
        <p:spPr>
          <a:xfrm>
            <a:off x="838200" y="5516562"/>
            <a:ext cx="7621587" cy="95408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A la base por IRPF se le van a aplicar unos porcentajes a deducir que dependerán de las condiciones que tengan los trabajadores. Se suman las cantidades obtenidas de aplicar los porcentajes a cada base de cotización y se descuenta al salario bruto, lo que da el </a:t>
            </a:r>
            <a:r>
              <a:rPr lang="en-US" sz="1400" b="1" i="0" u="none">
                <a:solidFill>
                  <a:schemeClr val="dk1"/>
                </a:solidFill>
                <a:latin typeface="Arial"/>
                <a:ea typeface="Arial"/>
                <a:cs typeface="Arial"/>
                <a:sym typeface="Arial"/>
              </a:rPr>
              <a:t>salario neto o líquido.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2"/>
          <p:cNvPicPr preferRelativeResize="0"/>
          <p:nvPr/>
        </p:nvPicPr>
        <p:blipFill rotWithShape="1">
          <a:blip r:embed="rId3">
            <a:alphaModFix/>
          </a:blip>
          <a:srcRect/>
          <a:stretch/>
        </p:blipFill>
        <p:spPr>
          <a:xfrm>
            <a:off x="2411412" y="549275"/>
            <a:ext cx="4105275" cy="5813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1042987" y="115887"/>
            <a:ext cx="7272337" cy="58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3200"/>
              <a:buFont typeface="Overlock"/>
              <a:buNone/>
            </a:pPr>
            <a:r>
              <a:rPr lang="en-US" sz="3200" b="0" i="0" u="none">
                <a:solidFill>
                  <a:srgbClr val="92D050"/>
                </a:solidFill>
                <a:latin typeface="Overlock"/>
                <a:ea typeface="Overlock"/>
                <a:cs typeface="Overlock"/>
                <a:sym typeface="Overlock"/>
              </a:rPr>
              <a:t>TIPOS DE SALARIO</a:t>
            </a:r>
            <a:endParaRPr/>
          </a:p>
        </p:txBody>
      </p:sp>
      <p:sp>
        <p:nvSpPr>
          <p:cNvPr id="103" name="Google Shape;103;p15"/>
          <p:cNvSpPr txBox="1"/>
          <p:nvPr/>
        </p:nvSpPr>
        <p:spPr>
          <a:xfrm>
            <a:off x="250825" y="700087"/>
            <a:ext cx="8497887" cy="5897562"/>
          </a:xfrm>
          <a:prstGeom prst="rect">
            <a:avLst/>
          </a:prstGeom>
          <a:solidFill>
            <a:srgbClr val="CCFFCC"/>
          </a:solidFill>
          <a:ln w="25400" cap="flat" cmpd="sng">
            <a:solidFill>
              <a:srgbClr val="CC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400"/>
              <a:buFont typeface="Times New Roman"/>
              <a:buNone/>
            </a:pPr>
            <a:endParaRPr sz="2400" b="1" i="0" u="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Según la forma de pago:</a:t>
            </a:r>
            <a:endParaRPr sz="2400" b="0" i="0" u="none">
              <a:solidFill>
                <a:schemeClr val="dk1"/>
              </a:solidFill>
              <a:latin typeface="Times New Roman"/>
              <a:ea typeface="Times New Roman"/>
              <a:cs typeface="Times New Roman"/>
              <a:sym typeface="Times New Roman"/>
            </a:endParaRPr>
          </a:p>
          <a:p>
            <a:pPr marL="0" marR="0" lvl="0" indent="-152400" algn="just"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En </a:t>
            </a:r>
            <a:r>
              <a:rPr lang="en-US" sz="2400" b="1" i="0" u="sng">
                <a:solidFill>
                  <a:schemeClr val="dk1"/>
                </a:solidFill>
                <a:latin typeface="Times New Roman"/>
                <a:ea typeface="Times New Roman"/>
                <a:cs typeface="Times New Roman"/>
                <a:sym typeface="Times New Roman"/>
              </a:rPr>
              <a:t>dinero:</a:t>
            </a:r>
            <a:r>
              <a:rPr lang="en-US" sz="2400" b="0" i="0" u="none">
                <a:solidFill>
                  <a:schemeClr val="dk1"/>
                </a:solidFill>
                <a:latin typeface="Times New Roman"/>
                <a:ea typeface="Times New Roman"/>
                <a:cs typeface="Times New Roman"/>
                <a:sym typeface="Times New Roman"/>
              </a:rPr>
              <a:t> la más utilizada es la transferencia, el cheque y, por supuesto en monedad de curso legal.  </a:t>
            </a:r>
            <a:endParaRPr/>
          </a:p>
          <a:p>
            <a:pPr marL="0" marR="0" lvl="0" indent="-152400" algn="just"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En </a:t>
            </a:r>
            <a:r>
              <a:rPr lang="en-US" sz="2400" b="1" i="0" u="sng">
                <a:solidFill>
                  <a:schemeClr val="dk1"/>
                </a:solidFill>
                <a:latin typeface="Times New Roman"/>
                <a:ea typeface="Times New Roman"/>
                <a:cs typeface="Times New Roman"/>
                <a:sym typeface="Times New Roman"/>
              </a:rPr>
              <a:t>especie:</a:t>
            </a:r>
            <a:r>
              <a:rPr lang="en-US" sz="2400" b="0" i="0" u="none">
                <a:solidFill>
                  <a:schemeClr val="dk1"/>
                </a:solidFill>
                <a:latin typeface="Times New Roman"/>
                <a:ea typeface="Times New Roman"/>
                <a:cs typeface="Times New Roman"/>
                <a:sym typeface="Times New Roman"/>
              </a:rPr>
              <a:t> este tipo de retribuciones no podrá superar el 30% de las percepciones salariales del trabajador. Los casos más comunes son:</a:t>
            </a:r>
            <a:endParaRPr/>
          </a:p>
          <a:p>
            <a:pPr marL="0" marR="0" lvl="0" indent="0" algn="just"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-Vivienda.</a:t>
            </a:r>
            <a:endParaRPr/>
          </a:p>
          <a:p>
            <a:pPr marL="0" marR="0" lvl="0" indent="0" algn="just"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-Vehículo.</a:t>
            </a:r>
            <a:endParaRPr/>
          </a:p>
          <a:p>
            <a:pPr marL="0" marR="0" lvl="0" indent="0" algn="just"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-Préstamo al trabajador cobrándole un interés menor al legal 	del dinero.</a:t>
            </a:r>
            <a:endParaRPr/>
          </a:p>
          <a:p>
            <a:pPr marL="0" marR="0" lvl="0" indent="0" algn="just"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-Primas de seguros.</a:t>
            </a:r>
            <a:endParaRPr/>
          </a:p>
          <a:p>
            <a:pPr marL="0" marR="0" lvl="0" indent="0" algn="just"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-Manutención, hospedaje, viajes… </a:t>
            </a:r>
            <a:endParaRPr/>
          </a:p>
          <a:p>
            <a:pPr marL="0" marR="0" lvl="0" indent="0" algn="just"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-Pagar estudios al empleado o a sus familiares.</a:t>
            </a:r>
            <a:endParaRPr/>
          </a:p>
          <a:p>
            <a:pPr marL="0" marR="0" lvl="0" indent="0" algn="just"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-Aportaciones que la empresa haga aplanes de pensiones o 	sistemas alternativos. </a:t>
            </a:r>
            <a:endParaRPr/>
          </a:p>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p:nvPr/>
        </p:nvSpPr>
        <p:spPr>
          <a:xfrm>
            <a:off x="1042987" y="115887"/>
            <a:ext cx="7272337" cy="58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3200"/>
              <a:buFont typeface="Overlock"/>
              <a:buNone/>
            </a:pPr>
            <a:r>
              <a:rPr lang="en-US" sz="3200" b="0" i="0" u="none">
                <a:solidFill>
                  <a:srgbClr val="92D050"/>
                </a:solidFill>
                <a:latin typeface="Overlock"/>
                <a:ea typeface="Overlock"/>
                <a:cs typeface="Overlock"/>
                <a:sym typeface="Overlock"/>
              </a:rPr>
              <a:t>PAGO DEL SALARIO</a:t>
            </a:r>
            <a:endParaRPr/>
          </a:p>
        </p:txBody>
      </p:sp>
      <p:sp>
        <p:nvSpPr>
          <p:cNvPr id="109" name="Google Shape;109;p16"/>
          <p:cNvSpPr txBox="1"/>
          <p:nvPr/>
        </p:nvSpPr>
        <p:spPr>
          <a:xfrm>
            <a:off x="395287" y="1052512"/>
            <a:ext cx="8280400" cy="4708525"/>
          </a:xfrm>
          <a:prstGeom prst="rect">
            <a:avLst/>
          </a:prstGeom>
          <a:solidFill>
            <a:srgbClr val="CCFFCC"/>
          </a:solidFill>
          <a:ln w="9525" cap="flat" cmpd="sng">
            <a:solidFill>
              <a:srgbClr val="CCFFCC"/>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15900" algn="just" rtl="0">
              <a:lnSpc>
                <a:spcPct val="100000"/>
              </a:lnSpc>
              <a:spcBef>
                <a:spcPts val="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En la fecha y lugar convenidos.</a:t>
            </a:r>
            <a:endParaRPr/>
          </a:p>
          <a:p>
            <a:pPr marL="342900" marR="0" lvl="0" indent="-342900" algn="just" rtl="0">
              <a:lnSpc>
                <a:spcPct val="100000"/>
              </a:lnSpc>
              <a:spcBef>
                <a:spcPts val="0"/>
              </a:spcBef>
              <a:spcAft>
                <a:spcPts val="0"/>
              </a:spcAft>
              <a:buClr>
                <a:schemeClr val="dk1"/>
              </a:buClr>
              <a:buSzPts val="2000"/>
              <a:buFont typeface="Times New Roman"/>
              <a:buNone/>
            </a:pPr>
            <a:endParaRPr sz="2000" b="0" i="0" u="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No +de 1 mes.</a:t>
            </a:r>
            <a:endParaRPr/>
          </a:p>
          <a:p>
            <a:pPr marL="342900" marR="0" lvl="0" indent="-342900" algn="just" rtl="0">
              <a:lnSpc>
                <a:spcPct val="100000"/>
              </a:lnSpc>
              <a:spcBef>
                <a:spcPts val="0"/>
              </a:spcBef>
              <a:spcAft>
                <a:spcPts val="0"/>
              </a:spcAft>
              <a:buClr>
                <a:schemeClr val="dk1"/>
              </a:buClr>
              <a:buSzPts val="2000"/>
              <a:buFont typeface="Times New Roman"/>
              <a:buNone/>
            </a:pPr>
            <a:endParaRPr sz="2000" b="0" i="0" u="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Se pueden </a:t>
            </a:r>
            <a:r>
              <a:rPr lang="en-US" sz="2000" b="1" i="0" u="none">
                <a:solidFill>
                  <a:schemeClr val="dk1"/>
                </a:solidFill>
                <a:latin typeface="Arial"/>
                <a:ea typeface="Arial"/>
                <a:cs typeface="Arial"/>
                <a:sym typeface="Arial"/>
              </a:rPr>
              <a:t>percibir anticipos </a:t>
            </a:r>
            <a:r>
              <a:rPr lang="en-US" sz="2000" b="0" i="0" u="none">
                <a:solidFill>
                  <a:schemeClr val="dk1"/>
                </a:solidFill>
                <a:latin typeface="Arial"/>
                <a:ea typeface="Arial"/>
                <a:cs typeface="Arial"/>
                <a:sym typeface="Arial"/>
              </a:rPr>
              <a:t>por el trabajo ya realizado.</a:t>
            </a:r>
            <a:endParaRPr/>
          </a:p>
          <a:p>
            <a:pPr marL="342900" marR="0" lvl="0" indent="-215900" algn="just"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Retrasos</a:t>
            </a:r>
            <a:r>
              <a:rPr lang="en-US" sz="2000" b="0" i="0" u="none">
                <a:solidFill>
                  <a:schemeClr val="dk1"/>
                </a:solidFill>
                <a:latin typeface="Arial"/>
                <a:ea typeface="Arial"/>
                <a:cs typeface="Arial"/>
                <a:sym typeface="Arial"/>
              </a:rPr>
              <a:t> se </a:t>
            </a:r>
            <a:r>
              <a:rPr lang="en-US" sz="2000" b="1" i="0" u="none">
                <a:solidFill>
                  <a:schemeClr val="dk1"/>
                </a:solidFill>
                <a:latin typeface="Arial"/>
                <a:ea typeface="Arial"/>
                <a:cs typeface="Arial"/>
                <a:sym typeface="Arial"/>
              </a:rPr>
              <a:t>incrementan en un 10% </a:t>
            </a:r>
            <a:r>
              <a:rPr lang="en-US" sz="2000" b="0" i="0" u="none">
                <a:solidFill>
                  <a:schemeClr val="dk1"/>
                </a:solidFill>
                <a:latin typeface="Arial"/>
                <a:ea typeface="Arial"/>
                <a:cs typeface="Arial"/>
                <a:sym typeface="Arial"/>
              </a:rPr>
              <a:t>(anual).</a:t>
            </a:r>
            <a:endParaRPr/>
          </a:p>
          <a:p>
            <a:pPr marL="342900" marR="0" lvl="0" indent="-342900" algn="just" rtl="0">
              <a:lnSpc>
                <a:spcPct val="100000"/>
              </a:lnSpc>
              <a:spcBef>
                <a:spcPts val="0"/>
              </a:spcBef>
              <a:spcAft>
                <a:spcPts val="0"/>
              </a:spcAft>
              <a:buClr>
                <a:schemeClr val="dk1"/>
              </a:buClr>
              <a:buSzPts val="2000"/>
              <a:buFont typeface="Times New Roman"/>
              <a:buNone/>
            </a:pPr>
            <a:endParaRPr sz="2000" b="0" i="0" u="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Jurisprudencia: </a:t>
            </a:r>
            <a:r>
              <a:rPr lang="en-US" sz="2000" b="1" i="0" u="none">
                <a:solidFill>
                  <a:schemeClr val="dk1"/>
                </a:solidFill>
                <a:latin typeface="Arial"/>
                <a:ea typeface="Arial"/>
                <a:cs typeface="Arial"/>
                <a:sym typeface="Arial"/>
              </a:rPr>
              <a:t>retraso en 3 meses </a:t>
            </a:r>
            <a:r>
              <a:rPr lang="en-US" sz="2000" b="0" i="0" u="none">
                <a:solidFill>
                  <a:schemeClr val="dk1"/>
                </a:solidFill>
                <a:latin typeface="Arial"/>
                <a:ea typeface="Arial"/>
                <a:cs typeface="Arial"/>
                <a:sym typeface="Arial"/>
              </a:rPr>
              <a:t>en el pago es causa justa de </a:t>
            </a:r>
            <a:r>
              <a:rPr lang="en-US" sz="2000" b="1" i="0" u="none">
                <a:solidFill>
                  <a:schemeClr val="dk1"/>
                </a:solidFill>
                <a:latin typeface="Arial"/>
                <a:ea typeface="Arial"/>
                <a:cs typeface="Arial"/>
                <a:sym typeface="Arial"/>
              </a:rPr>
              <a:t>extinción del contrato.</a:t>
            </a:r>
            <a:endParaRPr/>
          </a:p>
          <a:p>
            <a:pPr marL="342900" marR="0" lvl="0" indent="-215900" algn="just"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just"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just"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p:nvPr/>
        </p:nvSpPr>
        <p:spPr>
          <a:xfrm>
            <a:off x="1042987" y="1587"/>
            <a:ext cx="7272337" cy="58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3200"/>
              <a:buFont typeface="Overlock"/>
              <a:buNone/>
            </a:pPr>
            <a:r>
              <a:rPr lang="en-US" sz="3200" b="0" i="0" u="none">
                <a:solidFill>
                  <a:srgbClr val="92D050"/>
                </a:solidFill>
                <a:latin typeface="Overlock"/>
                <a:ea typeface="Overlock"/>
                <a:cs typeface="Overlock"/>
                <a:sym typeface="Overlock"/>
              </a:rPr>
              <a:t>¿CÓMO SE ESTABLECE EL SALARIO?</a:t>
            </a:r>
            <a:endParaRPr/>
          </a:p>
        </p:txBody>
      </p:sp>
      <p:sp>
        <p:nvSpPr>
          <p:cNvPr id="115" name="Google Shape;115;p17"/>
          <p:cNvSpPr txBox="1"/>
          <p:nvPr/>
        </p:nvSpPr>
        <p:spPr>
          <a:xfrm>
            <a:off x="323850" y="476250"/>
            <a:ext cx="8712200" cy="6186487"/>
          </a:xfrm>
          <a:prstGeom prst="rect">
            <a:avLst/>
          </a:prstGeom>
          <a:solidFill>
            <a:srgbClr val="CCFFCC"/>
          </a:solidFill>
          <a:ln w="9525" cap="flat" cmpd="sng">
            <a:solidFill>
              <a:srgbClr val="CCFFCC"/>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AutoNum type="alphaUcParenR"/>
            </a:pPr>
            <a:r>
              <a:rPr lang="en-US" sz="1800" b="1" i="0" u="sng" dirty="0">
                <a:solidFill>
                  <a:schemeClr val="dk1"/>
                </a:solidFill>
                <a:latin typeface="Arial"/>
                <a:ea typeface="Arial"/>
                <a:cs typeface="Arial"/>
                <a:sym typeface="Arial"/>
              </a:rPr>
              <a:t>EL SALARIO MINIMO INTERPROFESIONAL (SMI)</a:t>
            </a:r>
            <a:endParaRPr dirty="0"/>
          </a:p>
          <a:p>
            <a:pPr marL="342900" marR="0" lvl="0" indent="-342900" algn="l"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Arial"/>
              <a:buChar char="•"/>
            </a:pPr>
            <a:r>
              <a:rPr lang="en-US" sz="1800" b="0" i="0" u="none" dirty="0" err="1">
                <a:solidFill>
                  <a:schemeClr val="dk1"/>
                </a:solidFill>
                <a:latin typeface="Arial"/>
                <a:ea typeface="Arial"/>
                <a:cs typeface="Arial"/>
                <a:sym typeface="Arial"/>
              </a:rPr>
              <a:t>Es</a:t>
            </a:r>
            <a:r>
              <a:rPr lang="en-US" sz="1800" b="0" i="0" u="none" dirty="0">
                <a:solidFill>
                  <a:schemeClr val="dk1"/>
                </a:solidFill>
                <a:latin typeface="Arial"/>
                <a:ea typeface="Arial"/>
                <a:cs typeface="Arial"/>
                <a:sym typeface="Arial"/>
              </a:rPr>
              <a:t> la </a:t>
            </a:r>
            <a:r>
              <a:rPr lang="en-US" sz="1800" b="0" i="0" u="none" dirty="0" err="1">
                <a:solidFill>
                  <a:schemeClr val="dk1"/>
                </a:solidFill>
                <a:latin typeface="Arial"/>
                <a:ea typeface="Arial"/>
                <a:cs typeface="Arial"/>
                <a:sym typeface="Arial"/>
              </a:rPr>
              <a:t>retribución</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mínima</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fijada</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legalmente</a:t>
            </a:r>
            <a:r>
              <a:rPr lang="en-US" sz="1800" b="0" i="0" u="none" dirty="0">
                <a:solidFill>
                  <a:schemeClr val="dk1"/>
                </a:solidFill>
                <a:latin typeface="Arial"/>
                <a:ea typeface="Arial"/>
                <a:cs typeface="Arial"/>
                <a:sym typeface="Arial"/>
              </a:rPr>
              <a:t> para </a:t>
            </a:r>
            <a:r>
              <a:rPr lang="en-US" sz="1800" b="0" i="0" u="none" dirty="0" err="1">
                <a:solidFill>
                  <a:schemeClr val="dk1"/>
                </a:solidFill>
                <a:latin typeface="Arial"/>
                <a:ea typeface="Arial"/>
                <a:cs typeface="Arial"/>
                <a:sym typeface="Arial"/>
              </a:rPr>
              <a:t>los</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trabajadores</a:t>
            </a:r>
            <a:r>
              <a:rPr lang="en-US" sz="1800" b="0" i="0" u="none" dirty="0">
                <a:solidFill>
                  <a:schemeClr val="dk1"/>
                </a:solidFill>
                <a:latin typeface="Arial"/>
                <a:ea typeface="Arial"/>
                <a:cs typeface="Arial"/>
                <a:sym typeface="Arial"/>
              </a:rPr>
              <a:t>. Se </a:t>
            </a:r>
            <a:r>
              <a:rPr lang="en-US" sz="1800" b="0" i="0" u="none" dirty="0" err="1">
                <a:solidFill>
                  <a:schemeClr val="dk1"/>
                </a:solidFill>
                <a:latin typeface="Arial"/>
                <a:ea typeface="Arial"/>
                <a:cs typeface="Arial"/>
                <a:sym typeface="Arial"/>
              </a:rPr>
              <a:t>fija</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anualmente</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por</a:t>
            </a:r>
            <a:r>
              <a:rPr lang="en-US" sz="1800" b="0" i="0" u="none" dirty="0">
                <a:solidFill>
                  <a:schemeClr val="dk1"/>
                </a:solidFill>
                <a:latin typeface="Arial"/>
                <a:ea typeface="Arial"/>
                <a:cs typeface="Arial"/>
                <a:sym typeface="Arial"/>
              </a:rPr>
              <a:t> el </a:t>
            </a:r>
            <a:r>
              <a:rPr lang="en-US" sz="1800" b="0" i="0" u="none" dirty="0" err="1">
                <a:solidFill>
                  <a:schemeClr val="dk1"/>
                </a:solidFill>
                <a:latin typeface="Arial"/>
                <a:ea typeface="Arial"/>
                <a:cs typeface="Arial"/>
                <a:sym typeface="Arial"/>
              </a:rPr>
              <a:t>Gobierno</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así</a:t>
            </a:r>
            <a:r>
              <a:rPr lang="en-US" sz="1800" b="0" i="0" u="none" dirty="0">
                <a:solidFill>
                  <a:schemeClr val="dk1"/>
                </a:solidFill>
                <a:latin typeface="Arial"/>
                <a:ea typeface="Arial"/>
                <a:cs typeface="Arial"/>
                <a:sym typeface="Arial"/>
              </a:rPr>
              <a:t> lo </a:t>
            </a:r>
            <a:r>
              <a:rPr lang="en-US" sz="1800" b="0" i="0" u="none" dirty="0" err="1">
                <a:solidFill>
                  <a:schemeClr val="dk1"/>
                </a:solidFill>
                <a:latin typeface="Arial"/>
                <a:ea typeface="Arial"/>
                <a:cs typeface="Arial"/>
                <a:sym typeface="Arial"/>
              </a:rPr>
              <a:t>establece</a:t>
            </a:r>
            <a:r>
              <a:rPr lang="en-US" sz="1800" b="0" i="0" u="none" dirty="0">
                <a:solidFill>
                  <a:schemeClr val="dk1"/>
                </a:solidFill>
                <a:latin typeface="Arial"/>
                <a:ea typeface="Arial"/>
                <a:cs typeface="Arial"/>
                <a:sym typeface="Arial"/>
              </a:rPr>
              <a:t> el ET), </a:t>
            </a:r>
            <a:r>
              <a:rPr lang="en-US" sz="1800" b="0" i="0" u="none" dirty="0" err="1">
                <a:solidFill>
                  <a:schemeClr val="dk1"/>
                </a:solidFill>
                <a:latin typeface="Arial"/>
                <a:ea typeface="Arial"/>
                <a:cs typeface="Arial"/>
                <a:sym typeface="Arial"/>
              </a:rPr>
              <a:t>previa</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consulta</a:t>
            </a:r>
            <a:r>
              <a:rPr lang="en-US" sz="1800" b="0" i="0" u="none" dirty="0">
                <a:solidFill>
                  <a:schemeClr val="dk1"/>
                </a:solidFill>
                <a:latin typeface="Arial"/>
                <a:ea typeface="Arial"/>
                <a:cs typeface="Arial"/>
                <a:sym typeface="Arial"/>
              </a:rPr>
              <a:t> a </a:t>
            </a:r>
            <a:r>
              <a:rPr lang="en-US" sz="1800" b="0" i="0" u="none" dirty="0" err="1">
                <a:solidFill>
                  <a:schemeClr val="dk1"/>
                </a:solidFill>
                <a:latin typeface="Arial"/>
                <a:ea typeface="Arial"/>
                <a:cs typeface="Arial"/>
                <a:sym typeface="Arial"/>
              </a:rPr>
              <a:t>los</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interlocutores</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sociales</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teniendo</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en</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cuenta</a:t>
            </a:r>
            <a:r>
              <a:rPr lang="en-US" sz="1800" b="0" i="0" u="none" dirty="0">
                <a:solidFill>
                  <a:schemeClr val="dk1"/>
                </a:solidFill>
                <a:latin typeface="Arial"/>
                <a:ea typeface="Arial"/>
                <a:cs typeface="Arial"/>
                <a:sym typeface="Arial"/>
              </a:rPr>
              <a:t> entre </a:t>
            </a:r>
            <a:r>
              <a:rPr lang="en-US" sz="1800" b="0" i="0" u="none" dirty="0" err="1">
                <a:solidFill>
                  <a:schemeClr val="dk1"/>
                </a:solidFill>
                <a:latin typeface="Arial"/>
                <a:ea typeface="Arial"/>
                <a:cs typeface="Arial"/>
                <a:sym typeface="Arial"/>
              </a:rPr>
              <a:t>ortos</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factores</a:t>
            </a:r>
            <a:r>
              <a:rPr lang="en-US" sz="1800" b="0" i="0" u="none" dirty="0">
                <a:solidFill>
                  <a:schemeClr val="dk1"/>
                </a:solidFill>
                <a:latin typeface="Arial"/>
                <a:ea typeface="Arial"/>
                <a:cs typeface="Arial"/>
                <a:sym typeface="Arial"/>
              </a:rPr>
              <a:t> el IPC (</a:t>
            </a:r>
            <a:r>
              <a:rPr lang="en-US" sz="1800" b="0" i="0" u="none" dirty="0" err="1">
                <a:solidFill>
                  <a:schemeClr val="dk1"/>
                </a:solidFill>
                <a:latin typeface="Arial"/>
                <a:ea typeface="Arial"/>
                <a:cs typeface="Arial"/>
                <a:sym typeface="Arial"/>
              </a:rPr>
              <a:t>Índice</a:t>
            </a:r>
            <a:r>
              <a:rPr lang="en-US" sz="1800" b="0" i="0" u="none" dirty="0">
                <a:solidFill>
                  <a:schemeClr val="dk1"/>
                </a:solidFill>
                <a:latin typeface="Arial"/>
                <a:ea typeface="Arial"/>
                <a:cs typeface="Arial"/>
                <a:sym typeface="Arial"/>
              </a:rPr>
              <a:t> de </a:t>
            </a:r>
            <a:r>
              <a:rPr lang="en-US" sz="1800" b="0" i="0" u="none" dirty="0" err="1">
                <a:solidFill>
                  <a:schemeClr val="dk1"/>
                </a:solidFill>
                <a:latin typeface="Arial"/>
                <a:ea typeface="Arial"/>
                <a:cs typeface="Arial"/>
                <a:sym typeface="Arial"/>
              </a:rPr>
              <a:t>precios</a:t>
            </a:r>
            <a:r>
              <a:rPr lang="en-US" sz="1800" b="0" i="0" u="none" dirty="0">
                <a:solidFill>
                  <a:schemeClr val="dk1"/>
                </a:solidFill>
                <a:latin typeface="Arial"/>
                <a:ea typeface="Arial"/>
                <a:cs typeface="Arial"/>
                <a:sym typeface="Arial"/>
              </a:rPr>
              <a:t> de </a:t>
            </a:r>
            <a:r>
              <a:rPr lang="en-US" sz="1800" b="0" i="0" u="none" dirty="0" err="1">
                <a:solidFill>
                  <a:schemeClr val="dk1"/>
                </a:solidFill>
                <a:latin typeface="Arial"/>
                <a:ea typeface="Arial"/>
                <a:cs typeface="Arial"/>
                <a:sym typeface="Arial"/>
              </a:rPr>
              <a:t>consumo</a:t>
            </a:r>
            <a:r>
              <a:rPr lang="en-US" sz="1800" b="0" i="0" u="none" dirty="0">
                <a:solidFill>
                  <a:schemeClr val="dk1"/>
                </a:solidFill>
                <a:latin typeface="Arial"/>
                <a:ea typeface="Arial"/>
                <a:cs typeface="Arial"/>
                <a:sym typeface="Arial"/>
              </a:rPr>
              <a:t>) y la </a:t>
            </a:r>
            <a:r>
              <a:rPr lang="en-US" sz="1800" b="0" i="0" u="none" dirty="0" err="1">
                <a:solidFill>
                  <a:schemeClr val="dk1"/>
                </a:solidFill>
                <a:latin typeface="Arial"/>
                <a:ea typeface="Arial"/>
                <a:cs typeface="Arial"/>
                <a:sym typeface="Arial"/>
              </a:rPr>
              <a:t>productividad</a:t>
            </a:r>
            <a:r>
              <a:rPr lang="en-US" sz="1800" b="0" i="0" u="none" dirty="0">
                <a:solidFill>
                  <a:schemeClr val="dk1"/>
                </a:solidFill>
                <a:latin typeface="Arial"/>
                <a:ea typeface="Arial"/>
                <a:cs typeface="Arial"/>
                <a:sym typeface="Arial"/>
              </a:rPr>
              <a:t> media </a:t>
            </a:r>
            <a:r>
              <a:rPr lang="en-US" sz="1800" b="0" i="0" u="none" dirty="0" err="1">
                <a:solidFill>
                  <a:schemeClr val="dk1"/>
                </a:solidFill>
                <a:latin typeface="Arial"/>
                <a:ea typeface="Arial"/>
                <a:cs typeface="Arial"/>
                <a:sym typeface="Arial"/>
              </a:rPr>
              <a:t>nacional</a:t>
            </a:r>
            <a:r>
              <a:rPr lang="en-US" sz="1800" b="0" i="0" u="none" dirty="0">
                <a:solidFill>
                  <a:schemeClr val="dk1"/>
                </a:solidFill>
                <a:latin typeface="Arial"/>
                <a:ea typeface="Arial"/>
                <a:cs typeface="Arial"/>
                <a:sym typeface="Arial"/>
              </a:rPr>
              <a:t>. </a:t>
            </a:r>
            <a:endParaRPr dirty="0"/>
          </a:p>
          <a:p>
            <a:pPr marL="342900" marR="0" lvl="0" indent="-342900" algn="just" rtl="0">
              <a:lnSpc>
                <a:spcPct val="100000"/>
              </a:lnSpc>
              <a:spcBef>
                <a:spcPts val="0"/>
              </a:spcBef>
              <a:spcAft>
                <a:spcPts val="0"/>
              </a:spcAft>
              <a:buClr>
                <a:schemeClr val="dk1"/>
              </a:buClr>
              <a:buSzPts val="1800"/>
              <a:buFont typeface="Times New Roman"/>
              <a:buNone/>
            </a:pPr>
            <a:endParaRPr sz="1800" b="0" i="0" u="none" dirty="0">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Arial"/>
              <a:buChar char="•"/>
            </a:pPr>
            <a:r>
              <a:rPr lang="en-US" sz="1800" b="0" i="0" u="none" dirty="0">
                <a:solidFill>
                  <a:schemeClr val="dk1"/>
                </a:solidFill>
                <a:latin typeface="Arial"/>
                <a:ea typeface="Arial"/>
                <a:cs typeface="Arial"/>
                <a:sym typeface="Arial"/>
              </a:rPr>
              <a:t>El SMI </a:t>
            </a:r>
            <a:r>
              <a:rPr lang="en-US" sz="1800" b="0" i="0" u="none" dirty="0" err="1">
                <a:solidFill>
                  <a:schemeClr val="dk1"/>
                </a:solidFill>
                <a:latin typeface="Arial"/>
                <a:ea typeface="Arial"/>
                <a:cs typeface="Arial"/>
                <a:sym typeface="Arial"/>
              </a:rPr>
              <a:t>es</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inembargable</a:t>
            </a:r>
            <a:r>
              <a:rPr lang="en-US" sz="1800" b="0" i="0" u="none" dirty="0">
                <a:solidFill>
                  <a:schemeClr val="dk1"/>
                </a:solidFill>
                <a:latin typeface="Arial"/>
                <a:ea typeface="Arial"/>
                <a:cs typeface="Arial"/>
                <a:sym typeface="Arial"/>
              </a:rPr>
              <a:t>, salvo para </a:t>
            </a:r>
            <a:r>
              <a:rPr lang="en-US" sz="1800" b="0" i="0" u="none" dirty="0" err="1">
                <a:solidFill>
                  <a:schemeClr val="dk1"/>
                </a:solidFill>
                <a:latin typeface="Arial"/>
                <a:ea typeface="Arial"/>
                <a:cs typeface="Arial"/>
                <a:sym typeface="Arial"/>
              </a:rPr>
              <a:t>pagar</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pensiones</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alimenticias</a:t>
            </a:r>
            <a:r>
              <a:rPr lang="en-US" sz="1800" b="0" i="0" u="none" dirty="0">
                <a:solidFill>
                  <a:schemeClr val="dk1"/>
                </a:solidFill>
                <a:latin typeface="Arial"/>
                <a:ea typeface="Arial"/>
                <a:cs typeface="Arial"/>
                <a:sym typeface="Arial"/>
              </a:rPr>
              <a:t> de </a:t>
            </a:r>
            <a:r>
              <a:rPr lang="en-US" sz="1800" b="0" i="0" u="none" dirty="0" err="1">
                <a:solidFill>
                  <a:schemeClr val="dk1"/>
                </a:solidFill>
                <a:latin typeface="Arial"/>
                <a:ea typeface="Arial"/>
                <a:cs typeface="Arial"/>
                <a:sym typeface="Arial"/>
              </a:rPr>
              <a:t>los</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hijos</a:t>
            </a:r>
            <a:r>
              <a:rPr lang="en-US" sz="1800" b="0" i="0" u="none" dirty="0">
                <a:solidFill>
                  <a:schemeClr val="dk1"/>
                </a:solidFill>
                <a:latin typeface="Arial"/>
                <a:ea typeface="Arial"/>
                <a:cs typeface="Arial"/>
                <a:sym typeface="Arial"/>
              </a:rPr>
              <a:t> o el </a:t>
            </a:r>
            <a:r>
              <a:rPr lang="en-US" sz="1800" b="0" i="0" u="none" dirty="0" err="1">
                <a:solidFill>
                  <a:schemeClr val="dk1"/>
                </a:solidFill>
                <a:latin typeface="Arial"/>
                <a:ea typeface="Arial"/>
                <a:cs typeface="Arial"/>
                <a:sym typeface="Arial"/>
              </a:rPr>
              <a:t>cónyuge</a:t>
            </a:r>
            <a:r>
              <a:rPr lang="en-US" sz="1800" b="0" i="0" u="none" dirty="0">
                <a:solidFill>
                  <a:schemeClr val="dk1"/>
                </a:solidFill>
                <a:latin typeface="Arial"/>
                <a:ea typeface="Arial"/>
                <a:cs typeface="Arial"/>
                <a:sym typeface="Arial"/>
              </a:rPr>
              <a:t>.</a:t>
            </a:r>
            <a:endParaRPr dirty="0"/>
          </a:p>
          <a:p>
            <a:pPr marL="342900" marR="0" lvl="0" indent="-342900" algn="just" rtl="0">
              <a:lnSpc>
                <a:spcPct val="100000"/>
              </a:lnSpc>
              <a:spcBef>
                <a:spcPts val="0"/>
              </a:spcBef>
              <a:spcAft>
                <a:spcPts val="0"/>
              </a:spcAft>
              <a:buClr>
                <a:schemeClr val="dk1"/>
              </a:buClr>
              <a:buSzPts val="1800"/>
              <a:buFont typeface="Times New Roman"/>
              <a:buNone/>
            </a:pPr>
            <a:endParaRPr sz="1800" b="0" i="0" u="none" dirty="0">
              <a:solidFill>
                <a:schemeClr val="dk1"/>
              </a:solidFill>
              <a:latin typeface="Arial"/>
              <a:ea typeface="Arial"/>
              <a:cs typeface="Arial"/>
              <a:sym typeface="Arial"/>
            </a:endParaRPr>
          </a:p>
          <a:p>
            <a:pPr marL="342900" indent="-342900" algn="just">
              <a:buClr>
                <a:schemeClr val="dk1"/>
              </a:buClr>
              <a:buSzPts val="1800"/>
              <a:buFont typeface="Arial"/>
              <a:buChar char="•"/>
            </a:pPr>
            <a:r>
              <a:rPr lang="en-US" sz="1800" b="0" i="0" u="none" dirty="0" smtClean="0">
                <a:solidFill>
                  <a:schemeClr val="dk1"/>
                </a:solidFill>
                <a:latin typeface="Arial"/>
                <a:ea typeface="Arial"/>
                <a:cs typeface="Arial"/>
                <a:sym typeface="Arial"/>
              </a:rPr>
              <a:t>El</a:t>
            </a:r>
            <a:r>
              <a:rPr lang="en-US" sz="1800" b="0" i="0" u="none" dirty="0" smtClean="0">
                <a:solidFill>
                  <a:schemeClr val="dk1"/>
                </a:solidFill>
                <a:latin typeface="Times New Roman"/>
                <a:ea typeface="Times New Roman"/>
                <a:cs typeface="Times New Roman"/>
                <a:sym typeface="Times New Roman"/>
              </a:rPr>
              <a:t> </a:t>
            </a:r>
            <a:r>
              <a:rPr lang="en-US" sz="1800" b="0" i="0" u="none" dirty="0" smtClean="0">
                <a:solidFill>
                  <a:schemeClr val="dk1"/>
                </a:solidFill>
                <a:latin typeface="Times New Roman"/>
                <a:ea typeface="Times New Roman"/>
                <a:cs typeface="Times New Roman"/>
                <a:sym typeface="Times New Roman"/>
                <a:hlinkClick r:id="rId3"/>
              </a:rPr>
              <a:t>“</a:t>
            </a:r>
            <a:r>
              <a:rPr lang="es-ES" sz="1800" dirty="0">
                <a:hlinkClick r:id="rId3"/>
              </a:rPr>
              <a:t>Real Decreto 152/2022, de 22 de febrero, por el que se fija el salario mínimo interprofesional para </a:t>
            </a:r>
            <a:r>
              <a:rPr lang="es-ES" sz="1800" dirty="0" smtClean="0">
                <a:hlinkClick r:id="rId3"/>
              </a:rPr>
              <a:t>2022” </a:t>
            </a:r>
            <a:r>
              <a:rPr lang="en-US" sz="1800" b="0" i="0" u="none" dirty="0" err="1" smtClean="0">
                <a:solidFill>
                  <a:schemeClr val="dk1"/>
                </a:solidFill>
                <a:latin typeface="Arial"/>
                <a:ea typeface="Arial"/>
                <a:cs typeface="Arial"/>
                <a:sym typeface="Arial"/>
              </a:rPr>
              <a:t>fija</a:t>
            </a:r>
            <a:r>
              <a:rPr lang="en-US" sz="1800" b="0" i="0" u="none" dirty="0" smtClean="0">
                <a:solidFill>
                  <a:schemeClr val="dk1"/>
                </a:solidFill>
                <a:latin typeface="Arial"/>
                <a:ea typeface="Arial"/>
                <a:cs typeface="Arial"/>
                <a:sym typeface="Arial"/>
              </a:rPr>
              <a:t> el </a:t>
            </a:r>
            <a:r>
              <a:rPr lang="en-US" sz="1800" b="1" i="0" u="none" dirty="0" smtClean="0">
                <a:solidFill>
                  <a:schemeClr val="dk1"/>
                </a:solidFill>
                <a:latin typeface="Arial"/>
                <a:ea typeface="Arial"/>
                <a:cs typeface="Arial"/>
                <a:sym typeface="Arial"/>
              </a:rPr>
              <a:t>SMI del 2022.</a:t>
            </a:r>
            <a:endParaRPr dirty="0" smtClean="0"/>
          </a:p>
          <a:p>
            <a:pPr marL="342900" marR="0" lvl="0" indent="-228600" algn="just" rtl="0">
              <a:lnSpc>
                <a:spcPct val="100000"/>
              </a:lnSpc>
              <a:spcBef>
                <a:spcPts val="0"/>
              </a:spcBef>
              <a:spcAft>
                <a:spcPts val="0"/>
              </a:spcAft>
              <a:buClr>
                <a:schemeClr val="dk1"/>
              </a:buClr>
              <a:buSzPts val="1800"/>
              <a:buFont typeface="Arial"/>
              <a:buNone/>
            </a:pPr>
            <a:endParaRPr lang="es-ES" sz="1800" b="1" i="0" u="none" dirty="0" smtClean="0">
              <a:solidFill>
                <a:schemeClr val="dk1"/>
              </a:solidFill>
              <a:latin typeface="Arial"/>
              <a:ea typeface="Arial"/>
              <a:cs typeface="Arial"/>
              <a:sym typeface="Arial"/>
            </a:endParaRPr>
          </a:p>
          <a:p>
            <a:pPr marL="342900" marR="0" lvl="0" indent="-228600" algn="just" rtl="0">
              <a:lnSpc>
                <a:spcPct val="100000"/>
              </a:lnSpc>
              <a:spcBef>
                <a:spcPts val="0"/>
              </a:spcBef>
              <a:spcAft>
                <a:spcPts val="0"/>
              </a:spcAft>
              <a:buClr>
                <a:schemeClr val="dk1"/>
              </a:buClr>
              <a:buSzPts val="1800"/>
              <a:buFont typeface="Arial"/>
              <a:buNone/>
            </a:pPr>
            <a:endParaRPr lang="es-ES" sz="1800" b="1" dirty="0">
              <a:solidFill>
                <a:schemeClr val="dk1"/>
              </a:solidFill>
            </a:endParaRPr>
          </a:p>
          <a:p>
            <a:pPr marL="342900" marR="0" lvl="0" indent="-228600" algn="just" rtl="0">
              <a:lnSpc>
                <a:spcPct val="100000"/>
              </a:lnSpc>
              <a:spcBef>
                <a:spcPts val="0"/>
              </a:spcBef>
              <a:spcAft>
                <a:spcPts val="0"/>
              </a:spcAft>
              <a:buClr>
                <a:schemeClr val="dk1"/>
              </a:buClr>
              <a:buSzPts val="1800"/>
              <a:buFont typeface="Arial"/>
              <a:buNone/>
            </a:pPr>
            <a:endParaRPr sz="1800" b="1" i="0" u="none" dirty="0">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342900" marR="0" lvl="0" indent="-228600" algn="just" rtl="0">
              <a:lnSpc>
                <a:spcPct val="100000"/>
              </a:lnSpc>
              <a:spcBef>
                <a:spcPts val="0"/>
              </a:spcBef>
              <a:spcAft>
                <a:spcPts val="0"/>
              </a:spcAft>
              <a:buClr>
                <a:schemeClr val="dk1"/>
              </a:buClr>
              <a:buSzPts val="1800"/>
              <a:buFont typeface="Arial"/>
              <a:buNone/>
            </a:pPr>
            <a:endParaRPr sz="1800" b="1" i="0" u="none" dirty="0">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Times New Roman"/>
              <a:buNone/>
            </a:pPr>
            <a:endParaRPr sz="1800" b="0" i="0" u="none" dirty="0">
              <a:solidFill>
                <a:schemeClr val="dk1"/>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chemeClr val="dk1"/>
              </a:buClr>
              <a:buSzPts val="1800"/>
              <a:buFont typeface="Times New Roman"/>
              <a:buNone/>
            </a:pPr>
            <a:endParaRPr sz="1800" b="0" i="0" u="none" dirty="0">
              <a:solidFill>
                <a:schemeClr val="dk1"/>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chemeClr val="dk1"/>
              </a:buClr>
              <a:buSzPts val="1800"/>
              <a:buFont typeface="Times New Roman"/>
              <a:buNone/>
            </a:pPr>
            <a:r>
              <a:rPr lang="en-US" sz="1800" b="0" i="0" u="none" dirty="0">
                <a:solidFill>
                  <a:schemeClr val="dk1"/>
                </a:solidFill>
                <a:latin typeface="Times New Roman"/>
                <a:ea typeface="Times New Roman"/>
                <a:cs typeface="Times New Roman"/>
                <a:sym typeface="Times New Roman"/>
              </a:rPr>
              <a:t>El </a:t>
            </a:r>
            <a:r>
              <a:rPr lang="en-US" sz="1800" b="0" i="0" u="none" dirty="0" err="1">
                <a:solidFill>
                  <a:schemeClr val="dk1"/>
                </a:solidFill>
                <a:latin typeface="Times New Roman"/>
                <a:ea typeface="Times New Roman"/>
                <a:cs typeface="Times New Roman"/>
                <a:sym typeface="Times New Roman"/>
              </a:rPr>
              <a:t>Salario</a:t>
            </a:r>
            <a:r>
              <a:rPr lang="en-US" sz="1800" b="0" i="0" u="none" dirty="0">
                <a:solidFill>
                  <a:schemeClr val="dk1"/>
                </a:solidFill>
                <a:latin typeface="Times New Roman"/>
                <a:ea typeface="Times New Roman"/>
                <a:cs typeface="Times New Roman"/>
                <a:sym typeface="Times New Roman"/>
              </a:rPr>
              <a:t> </a:t>
            </a:r>
            <a:r>
              <a:rPr lang="en-US" sz="1800" b="0" i="0" u="none" dirty="0" err="1">
                <a:solidFill>
                  <a:schemeClr val="dk1"/>
                </a:solidFill>
                <a:latin typeface="Times New Roman"/>
                <a:ea typeface="Times New Roman"/>
                <a:cs typeface="Times New Roman"/>
                <a:sym typeface="Times New Roman"/>
              </a:rPr>
              <a:t>Mínimo</a:t>
            </a:r>
            <a:r>
              <a:rPr lang="en-US" sz="1800" b="0" i="0" u="none" dirty="0">
                <a:solidFill>
                  <a:schemeClr val="dk1"/>
                </a:solidFill>
                <a:latin typeface="Times New Roman"/>
                <a:ea typeface="Times New Roman"/>
                <a:cs typeface="Times New Roman"/>
                <a:sym typeface="Times New Roman"/>
              </a:rPr>
              <a:t> </a:t>
            </a:r>
            <a:r>
              <a:rPr lang="en-US" sz="1800" b="0" i="0" u="none" dirty="0" err="1">
                <a:solidFill>
                  <a:schemeClr val="dk1"/>
                </a:solidFill>
                <a:latin typeface="Times New Roman"/>
                <a:ea typeface="Times New Roman"/>
                <a:cs typeface="Times New Roman"/>
                <a:sym typeface="Times New Roman"/>
              </a:rPr>
              <a:t>Interprofesional</a:t>
            </a:r>
            <a:r>
              <a:rPr lang="en-US" sz="1800" b="0" i="0" u="none" dirty="0">
                <a:solidFill>
                  <a:schemeClr val="dk1"/>
                </a:solidFill>
                <a:latin typeface="Times New Roman"/>
                <a:ea typeface="Times New Roman"/>
                <a:cs typeface="Times New Roman"/>
                <a:sym typeface="Times New Roman"/>
              </a:rPr>
              <a:t> se </a:t>
            </a:r>
            <a:r>
              <a:rPr lang="en-US" sz="1800" b="0" i="0" u="none" dirty="0" err="1">
                <a:solidFill>
                  <a:schemeClr val="dk1"/>
                </a:solidFill>
                <a:latin typeface="Times New Roman"/>
                <a:ea typeface="Times New Roman"/>
                <a:cs typeface="Times New Roman"/>
                <a:sym typeface="Times New Roman"/>
              </a:rPr>
              <a:t>fija</a:t>
            </a:r>
            <a:r>
              <a:rPr lang="en-US" sz="1800" b="0" i="0" u="none" dirty="0">
                <a:solidFill>
                  <a:schemeClr val="dk1"/>
                </a:solidFill>
                <a:latin typeface="Times New Roman"/>
                <a:ea typeface="Times New Roman"/>
                <a:cs typeface="Times New Roman"/>
                <a:sym typeface="Times New Roman"/>
              </a:rPr>
              <a:t> </a:t>
            </a:r>
            <a:r>
              <a:rPr lang="en-US" sz="1800" b="0" i="0" u="none" dirty="0" err="1">
                <a:solidFill>
                  <a:schemeClr val="dk1"/>
                </a:solidFill>
                <a:latin typeface="Times New Roman"/>
                <a:ea typeface="Times New Roman"/>
                <a:cs typeface="Times New Roman"/>
                <a:sym typeface="Times New Roman"/>
              </a:rPr>
              <a:t>en</a:t>
            </a:r>
            <a:r>
              <a:rPr lang="en-US" sz="1800" b="0" i="0" u="none" dirty="0">
                <a:solidFill>
                  <a:schemeClr val="dk1"/>
                </a:solidFill>
                <a:latin typeface="Times New Roman"/>
                <a:ea typeface="Times New Roman"/>
                <a:cs typeface="Times New Roman"/>
                <a:sym typeface="Times New Roman"/>
              </a:rPr>
              <a:t> </a:t>
            </a:r>
            <a:r>
              <a:rPr lang="en-US" sz="1800" b="1" i="0" u="none" dirty="0" err="1">
                <a:solidFill>
                  <a:schemeClr val="dk1"/>
                </a:solidFill>
                <a:latin typeface="Times New Roman"/>
                <a:ea typeface="Times New Roman"/>
                <a:cs typeface="Times New Roman"/>
                <a:sym typeface="Times New Roman"/>
              </a:rPr>
              <a:t>valores</a:t>
            </a:r>
            <a:r>
              <a:rPr lang="en-US" sz="1800" b="1" i="0" u="none" dirty="0">
                <a:solidFill>
                  <a:schemeClr val="dk1"/>
                </a:solidFill>
                <a:latin typeface="Times New Roman"/>
                <a:ea typeface="Times New Roman"/>
                <a:cs typeface="Times New Roman"/>
                <a:sym typeface="Times New Roman"/>
              </a:rPr>
              <a:t> </a:t>
            </a:r>
            <a:r>
              <a:rPr lang="en-US" sz="1800" b="1" i="0" u="none" dirty="0" err="1">
                <a:solidFill>
                  <a:schemeClr val="dk1"/>
                </a:solidFill>
                <a:latin typeface="Times New Roman"/>
                <a:ea typeface="Times New Roman"/>
                <a:cs typeface="Times New Roman"/>
                <a:sym typeface="Times New Roman"/>
              </a:rPr>
              <a:t>netos</a:t>
            </a:r>
            <a:r>
              <a:rPr lang="en-US" sz="1800" b="0" i="0" u="none" dirty="0">
                <a:solidFill>
                  <a:schemeClr val="dk1"/>
                </a:solidFill>
                <a:latin typeface="Times New Roman"/>
                <a:ea typeface="Times New Roman"/>
                <a:cs typeface="Times New Roman"/>
                <a:sym typeface="Times New Roman"/>
              </a:rPr>
              <a:t>, </a:t>
            </a:r>
            <a:r>
              <a:rPr lang="en-US" sz="1800" b="0" i="0" u="none" dirty="0" err="1">
                <a:solidFill>
                  <a:schemeClr val="dk1"/>
                </a:solidFill>
                <a:latin typeface="Times New Roman"/>
                <a:ea typeface="Times New Roman"/>
                <a:cs typeface="Times New Roman"/>
                <a:sym typeface="Times New Roman"/>
              </a:rPr>
              <a:t>por</a:t>
            </a:r>
            <a:r>
              <a:rPr lang="en-US" sz="1800" b="0" i="0" u="none" dirty="0">
                <a:solidFill>
                  <a:schemeClr val="dk1"/>
                </a:solidFill>
                <a:latin typeface="Times New Roman"/>
                <a:ea typeface="Times New Roman"/>
                <a:cs typeface="Times New Roman"/>
                <a:sym typeface="Times New Roman"/>
              </a:rPr>
              <a:t> lo que el </a:t>
            </a:r>
            <a:r>
              <a:rPr lang="en-US" sz="1800" b="0" i="0" u="none" dirty="0" err="1">
                <a:solidFill>
                  <a:schemeClr val="dk1"/>
                </a:solidFill>
                <a:latin typeface="Times New Roman"/>
                <a:ea typeface="Times New Roman"/>
                <a:cs typeface="Times New Roman"/>
                <a:sym typeface="Times New Roman"/>
              </a:rPr>
              <a:t>trabajador</a:t>
            </a:r>
            <a:r>
              <a:rPr lang="en-US" sz="1800" b="0" i="0" u="none" dirty="0">
                <a:solidFill>
                  <a:schemeClr val="dk1"/>
                </a:solidFill>
                <a:latin typeface="Times New Roman"/>
                <a:ea typeface="Times New Roman"/>
                <a:cs typeface="Times New Roman"/>
                <a:sym typeface="Times New Roman"/>
              </a:rPr>
              <a:t> no </a:t>
            </a:r>
            <a:r>
              <a:rPr lang="en-US" sz="1800" b="0" i="0" u="none" dirty="0" err="1">
                <a:solidFill>
                  <a:schemeClr val="dk1"/>
                </a:solidFill>
                <a:latin typeface="Times New Roman"/>
                <a:ea typeface="Times New Roman"/>
                <a:cs typeface="Times New Roman"/>
                <a:sym typeface="Times New Roman"/>
              </a:rPr>
              <a:t>puede</a:t>
            </a:r>
            <a:r>
              <a:rPr lang="en-US" sz="1800" b="0" i="0" u="none" dirty="0">
                <a:solidFill>
                  <a:schemeClr val="dk1"/>
                </a:solidFill>
                <a:latin typeface="Times New Roman"/>
                <a:ea typeface="Times New Roman"/>
                <a:cs typeface="Times New Roman"/>
                <a:sym typeface="Times New Roman"/>
              </a:rPr>
              <a:t> </a:t>
            </a:r>
            <a:r>
              <a:rPr lang="en-US" sz="1800" b="0" i="0" u="none" dirty="0" err="1">
                <a:solidFill>
                  <a:schemeClr val="dk1"/>
                </a:solidFill>
                <a:latin typeface="Times New Roman"/>
                <a:ea typeface="Times New Roman"/>
                <a:cs typeface="Times New Roman"/>
                <a:sym typeface="Times New Roman"/>
              </a:rPr>
              <a:t>percibir</a:t>
            </a:r>
            <a:r>
              <a:rPr lang="en-US" sz="1800" b="0" i="0" u="none" dirty="0">
                <a:solidFill>
                  <a:schemeClr val="dk1"/>
                </a:solidFill>
                <a:latin typeface="Times New Roman"/>
                <a:ea typeface="Times New Roman"/>
                <a:cs typeface="Times New Roman"/>
                <a:sym typeface="Times New Roman"/>
              </a:rPr>
              <a:t> </a:t>
            </a:r>
            <a:r>
              <a:rPr lang="en-US" sz="1800" b="0" i="0" u="none" dirty="0" err="1">
                <a:solidFill>
                  <a:schemeClr val="dk1"/>
                </a:solidFill>
                <a:latin typeface="Times New Roman"/>
                <a:ea typeface="Times New Roman"/>
                <a:cs typeface="Times New Roman"/>
                <a:sym typeface="Times New Roman"/>
              </a:rPr>
              <a:t>una</a:t>
            </a:r>
            <a:r>
              <a:rPr lang="en-US" sz="1800" b="0" i="0" u="none" dirty="0">
                <a:solidFill>
                  <a:schemeClr val="dk1"/>
                </a:solidFill>
                <a:latin typeface="Times New Roman"/>
                <a:ea typeface="Times New Roman"/>
                <a:cs typeface="Times New Roman"/>
                <a:sym typeface="Times New Roman"/>
              </a:rPr>
              <a:t> </a:t>
            </a:r>
            <a:r>
              <a:rPr lang="en-US" sz="1800" b="0" i="0" u="none" dirty="0" err="1">
                <a:solidFill>
                  <a:schemeClr val="dk1"/>
                </a:solidFill>
                <a:latin typeface="Times New Roman"/>
                <a:ea typeface="Times New Roman"/>
                <a:cs typeface="Times New Roman"/>
                <a:sym typeface="Times New Roman"/>
              </a:rPr>
              <a:t>cuantía</a:t>
            </a:r>
            <a:r>
              <a:rPr lang="en-US" sz="1800" b="0" i="0" u="none" dirty="0">
                <a:solidFill>
                  <a:schemeClr val="dk1"/>
                </a:solidFill>
                <a:latin typeface="Times New Roman"/>
                <a:ea typeface="Times New Roman"/>
                <a:cs typeface="Times New Roman"/>
                <a:sym typeface="Times New Roman"/>
              </a:rPr>
              <a:t> inferior </a:t>
            </a:r>
            <a:r>
              <a:rPr lang="en-US" sz="1800" b="0" i="0" u="none" dirty="0" err="1">
                <a:solidFill>
                  <a:schemeClr val="dk1"/>
                </a:solidFill>
                <a:latin typeface="Times New Roman"/>
                <a:ea typeface="Times New Roman"/>
                <a:cs typeface="Times New Roman"/>
                <a:sym typeface="Times New Roman"/>
              </a:rPr>
              <a:t>una</a:t>
            </a:r>
            <a:r>
              <a:rPr lang="en-US" sz="1800" b="0" i="0" u="none" dirty="0">
                <a:solidFill>
                  <a:schemeClr val="dk1"/>
                </a:solidFill>
                <a:latin typeface="Times New Roman"/>
                <a:ea typeface="Times New Roman"/>
                <a:cs typeface="Times New Roman"/>
                <a:sym typeface="Times New Roman"/>
              </a:rPr>
              <a:t> </a:t>
            </a:r>
            <a:r>
              <a:rPr lang="en-US" sz="1800" b="0" i="0" u="none" dirty="0" err="1">
                <a:solidFill>
                  <a:schemeClr val="dk1"/>
                </a:solidFill>
                <a:latin typeface="Times New Roman"/>
                <a:ea typeface="Times New Roman"/>
                <a:cs typeface="Times New Roman"/>
                <a:sym typeface="Times New Roman"/>
              </a:rPr>
              <a:t>vez</a:t>
            </a:r>
            <a:r>
              <a:rPr lang="en-US" sz="1800" b="0" i="0" u="none" dirty="0">
                <a:solidFill>
                  <a:schemeClr val="dk1"/>
                </a:solidFill>
                <a:latin typeface="Times New Roman"/>
                <a:ea typeface="Times New Roman"/>
                <a:cs typeface="Times New Roman"/>
                <a:sym typeface="Times New Roman"/>
              </a:rPr>
              <a:t> </a:t>
            </a:r>
            <a:r>
              <a:rPr lang="en-US" sz="1800" b="0" i="0" u="none" dirty="0" err="1">
                <a:solidFill>
                  <a:schemeClr val="dk1"/>
                </a:solidFill>
                <a:latin typeface="Times New Roman"/>
                <a:ea typeface="Times New Roman"/>
                <a:cs typeface="Times New Roman"/>
                <a:sym typeface="Times New Roman"/>
              </a:rPr>
              <a:t>descontadas</a:t>
            </a:r>
            <a:r>
              <a:rPr lang="en-US" sz="1800" b="0" i="0" u="none" dirty="0">
                <a:solidFill>
                  <a:schemeClr val="dk1"/>
                </a:solidFill>
                <a:latin typeface="Times New Roman"/>
                <a:ea typeface="Times New Roman"/>
                <a:cs typeface="Times New Roman"/>
                <a:sym typeface="Times New Roman"/>
              </a:rPr>
              <a:t> </a:t>
            </a:r>
            <a:r>
              <a:rPr lang="en-US" sz="1800" b="0" i="0" u="none" dirty="0" err="1">
                <a:solidFill>
                  <a:schemeClr val="dk1"/>
                </a:solidFill>
                <a:latin typeface="Times New Roman"/>
                <a:ea typeface="Times New Roman"/>
                <a:cs typeface="Times New Roman"/>
                <a:sym typeface="Times New Roman"/>
              </a:rPr>
              <a:t>todas</a:t>
            </a:r>
            <a:r>
              <a:rPr lang="en-US" sz="1800" b="0" i="0" u="none" dirty="0">
                <a:solidFill>
                  <a:schemeClr val="dk1"/>
                </a:solidFill>
                <a:latin typeface="Times New Roman"/>
                <a:ea typeface="Times New Roman"/>
                <a:cs typeface="Times New Roman"/>
                <a:sym typeface="Times New Roman"/>
              </a:rPr>
              <a:t> las </a:t>
            </a:r>
            <a:r>
              <a:rPr lang="en-US" sz="1800" b="0" i="0" u="none" dirty="0" err="1">
                <a:solidFill>
                  <a:schemeClr val="dk1"/>
                </a:solidFill>
                <a:latin typeface="Times New Roman"/>
                <a:ea typeface="Times New Roman"/>
                <a:cs typeface="Times New Roman"/>
                <a:sym typeface="Times New Roman"/>
              </a:rPr>
              <a:t>deducciones</a:t>
            </a:r>
            <a:r>
              <a:rPr lang="en-US" sz="1800" b="0" i="0" u="none" dirty="0">
                <a:solidFill>
                  <a:schemeClr val="dk1"/>
                </a:solidFill>
                <a:latin typeface="Times New Roman"/>
                <a:ea typeface="Times New Roman"/>
                <a:cs typeface="Times New Roman"/>
                <a:sym typeface="Times New Roman"/>
              </a:rPr>
              <a:t> </a:t>
            </a:r>
            <a:r>
              <a:rPr lang="en-US" sz="1800" b="0" i="0" u="none" dirty="0" err="1">
                <a:solidFill>
                  <a:schemeClr val="dk1"/>
                </a:solidFill>
                <a:latin typeface="Times New Roman"/>
                <a:ea typeface="Times New Roman"/>
                <a:cs typeface="Times New Roman"/>
                <a:sym typeface="Times New Roman"/>
              </a:rPr>
              <a:t>obligatorias</a:t>
            </a:r>
            <a:r>
              <a:rPr lang="en-US" sz="1800" b="0" i="0" u="none" dirty="0">
                <a:solidFill>
                  <a:schemeClr val="dk1"/>
                </a:solidFill>
                <a:latin typeface="Times New Roman"/>
                <a:ea typeface="Times New Roman"/>
                <a:cs typeface="Times New Roman"/>
                <a:sym typeface="Times New Roman"/>
              </a:rPr>
              <a:t>.</a:t>
            </a:r>
            <a:endParaRPr dirty="0"/>
          </a:p>
        </p:txBody>
      </p:sp>
      <p:graphicFrame>
        <p:nvGraphicFramePr>
          <p:cNvPr id="116" name="Google Shape;116;p17"/>
          <p:cNvGraphicFramePr/>
          <p:nvPr>
            <p:extLst>
              <p:ext uri="{D42A27DB-BD31-4B8C-83A1-F6EECF244321}">
                <p14:modId xmlns:p14="http://schemas.microsoft.com/office/powerpoint/2010/main" val="852010324"/>
              </p:ext>
            </p:extLst>
          </p:nvPr>
        </p:nvGraphicFramePr>
        <p:xfrm>
          <a:off x="4932362" y="4149725"/>
          <a:ext cx="3960800" cy="1738180"/>
        </p:xfrm>
        <a:graphic>
          <a:graphicData uri="http://schemas.openxmlformats.org/drawingml/2006/table">
            <a:tbl>
              <a:tblPr>
                <a:noFill/>
                <a:tableStyleId>{02AB55C9-1839-46E1-9F7C-E050065F1F0B}</a:tableStyleId>
              </a:tblPr>
              <a:tblGrid>
                <a:gridCol w="1981200">
                  <a:extLst>
                    <a:ext uri="{9D8B030D-6E8A-4147-A177-3AD203B41FA5}">
                      <a16:colId xmlns:a16="http://schemas.microsoft.com/office/drawing/2014/main" val="20000"/>
                    </a:ext>
                  </a:extLst>
                </a:gridCol>
                <a:gridCol w="1979600">
                  <a:extLst>
                    <a:ext uri="{9D8B030D-6E8A-4147-A177-3AD203B41FA5}">
                      <a16:colId xmlns:a16="http://schemas.microsoft.com/office/drawing/2014/main" val="20001"/>
                    </a:ext>
                  </a:extLst>
                </a:gridCol>
              </a:tblGrid>
              <a:tr h="365125">
                <a:tc gridSpan="2">
                  <a:txBody>
                    <a:bodyPr/>
                    <a:lstStyle/>
                    <a:p>
                      <a:pPr marL="0" marR="0" lvl="0" indent="0" algn="ctr" rtl="0">
                        <a:lnSpc>
                          <a:spcPct val="100000"/>
                        </a:lnSpc>
                        <a:spcBef>
                          <a:spcPts val="0"/>
                        </a:spcBef>
                        <a:spcAft>
                          <a:spcPts val="0"/>
                        </a:spcAft>
                        <a:buClr>
                          <a:srgbClr val="FFFFFF"/>
                        </a:buClr>
                        <a:buSzPts val="1800"/>
                        <a:buFont typeface="Times New Roman"/>
                        <a:buNone/>
                      </a:pPr>
                      <a:r>
                        <a:rPr lang="en-US" sz="1800" b="1" i="0" u="none" strike="noStrike" cap="none" dirty="0">
                          <a:solidFill>
                            <a:srgbClr val="FFFFFF"/>
                          </a:solidFill>
                          <a:latin typeface="Times New Roman"/>
                          <a:ea typeface="Times New Roman"/>
                          <a:cs typeface="Times New Roman"/>
                          <a:sym typeface="Times New Roman"/>
                        </a:rPr>
                        <a:t>SMI </a:t>
                      </a:r>
                      <a:r>
                        <a:rPr lang="en-US" sz="1800" b="1" i="0" u="none" strike="noStrike" cap="none" dirty="0" smtClean="0">
                          <a:solidFill>
                            <a:srgbClr val="FFFFFF"/>
                          </a:solidFill>
                          <a:latin typeface="Times New Roman"/>
                          <a:ea typeface="Times New Roman"/>
                          <a:cs typeface="Times New Roman"/>
                          <a:sym typeface="Times New Roman"/>
                        </a:rPr>
                        <a:t>2022</a:t>
                      </a:r>
                      <a:endParaRPr dirty="0"/>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hMerge="1">
                  <a:txBody>
                    <a:bodyPr/>
                    <a:lstStyle/>
                    <a:p>
                      <a:endParaRPr lang="es-ES"/>
                    </a:p>
                  </a:txBody>
                  <a:tcPr/>
                </a:tc>
                <a:extLst>
                  <a:ext uri="{0D108BD9-81ED-4DB2-BD59-A6C34878D82A}">
                    <a16:rowId xmlns:a16="http://schemas.microsoft.com/office/drawing/2014/main" val="10000"/>
                  </a:ext>
                </a:extLst>
              </a:tr>
              <a:tr h="3667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dirty="0">
                          <a:solidFill>
                            <a:srgbClr val="000000"/>
                          </a:solidFill>
                          <a:latin typeface="Times New Roman"/>
                          <a:ea typeface="Times New Roman"/>
                          <a:cs typeface="Times New Roman"/>
                          <a:sym typeface="Times New Roman"/>
                        </a:rPr>
                        <a:t>SMI </a:t>
                      </a:r>
                      <a:r>
                        <a:rPr lang="en-US" sz="1800" b="0" i="0" u="none" strike="noStrike" cap="none" dirty="0" err="1">
                          <a:solidFill>
                            <a:srgbClr val="000000"/>
                          </a:solidFill>
                          <a:latin typeface="Times New Roman"/>
                          <a:ea typeface="Times New Roman"/>
                          <a:cs typeface="Times New Roman"/>
                          <a:sym typeface="Times New Roman"/>
                        </a:rPr>
                        <a:t>diario</a:t>
                      </a:r>
                      <a:endParaRPr dirty="0"/>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CDE"/>
                    </a:solidFill>
                  </a:tcPr>
                </a:tc>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dirty="0" smtClean="0">
                          <a:solidFill>
                            <a:srgbClr val="000000"/>
                          </a:solidFill>
                          <a:latin typeface="Times New Roman"/>
                          <a:ea typeface="Times New Roman"/>
                          <a:cs typeface="Times New Roman"/>
                          <a:sym typeface="Times New Roman"/>
                        </a:rPr>
                        <a:t>33,33 </a:t>
                      </a:r>
                      <a:r>
                        <a:rPr lang="en-US" sz="1800" b="0" i="0" u="none" strike="noStrike" cap="none" dirty="0">
                          <a:solidFill>
                            <a:srgbClr val="000000"/>
                          </a:solidFill>
                          <a:latin typeface="Times New Roman"/>
                          <a:ea typeface="Times New Roman"/>
                          <a:cs typeface="Times New Roman"/>
                          <a:sym typeface="Times New Roman"/>
                        </a:rPr>
                        <a:t>euros/</a:t>
                      </a:r>
                      <a:r>
                        <a:rPr lang="en-US" sz="1800" b="0" i="0" u="none" strike="noStrike" cap="none" dirty="0" err="1">
                          <a:solidFill>
                            <a:srgbClr val="000000"/>
                          </a:solidFill>
                          <a:latin typeface="Times New Roman"/>
                          <a:ea typeface="Times New Roman"/>
                          <a:cs typeface="Times New Roman"/>
                          <a:sym typeface="Times New Roman"/>
                        </a:rPr>
                        <a:t>día</a:t>
                      </a:r>
                      <a:endParaRPr dirty="0"/>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CDE"/>
                    </a:solidFill>
                  </a:tcPr>
                </a:tc>
                <a:extLst>
                  <a:ext uri="{0D108BD9-81ED-4DB2-BD59-A6C34878D82A}">
                    <a16:rowId xmlns:a16="http://schemas.microsoft.com/office/drawing/2014/main" val="10001"/>
                  </a:ext>
                </a:extLst>
              </a:tr>
              <a:tr h="365125">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SMI mensual</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6EF"/>
                    </a:solidFill>
                  </a:tcPr>
                </a:tc>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dirty="0" smtClean="0">
                          <a:solidFill>
                            <a:srgbClr val="000000"/>
                          </a:solidFill>
                          <a:latin typeface="Times New Roman"/>
                          <a:ea typeface="Times New Roman"/>
                          <a:cs typeface="Times New Roman"/>
                          <a:sym typeface="Times New Roman"/>
                        </a:rPr>
                        <a:t>1.000 </a:t>
                      </a:r>
                      <a:r>
                        <a:rPr lang="en-US" sz="1800" b="0" i="0" u="none" strike="noStrike" cap="none" dirty="0">
                          <a:solidFill>
                            <a:srgbClr val="000000"/>
                          </a:solidFill>
                          <a:latin typeface="Times New Roman"/>
                          <a:ea typeface="Times New Roman"/>
                          <a:cs typeface="Times New Roman"/>
                          <a:sym typeface="Times New Roman"/>
                        </a:rPr>
                        <a:t>euros/</a:t>
                      </a:r>
                      <a:r>
                        <a:rPr lang="en-US" sz="1800" b="0" i="0" u="none" strike="noStrike" cap="none" dirty="0" err="1">
                          <a:solidFill>
                            <a:srgbClr val="000000"/>
                          </a:solidFill>
                          <a:latin typeface="Times New Roman"/>
                          <a:ea typeface="Times New Roman"/>
                          <a:cs typeface="Times New Roman"/>
                          <a:sym typeface="Times New Roman"/>
                        </a:rPr>
                        <a:t>mes</a:t>
                      </a:r>
                      <a:endParaRPr dirty="0"/>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6EF"/>
                    </a:solidFill>
                  </a:tcPr>
                </a:tc>
                <a:extLst>
                  <a:ext uri="{0D108BD9-81ED-4DB2-BD59-A6C34878D82A}">
                    <a16:rowId xmlns:a16="http://schemas.microsoft.com/office/drawing/2014/main" val="10002"/>
                  </a:ext>
                </a:extLst>
              </a:tr>
              <a:tr h="63975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SMI anual</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CDE"/>
                    </a:solidFill>
                  </a:tcPr>
                </a:tc>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dirty="0" smtClean="0">
                          <a:solidFill>
                            <a:srgbClr val="000000"/>
                          </a:solidFill>
                          <a:latin typeface="Times New Roman"/>
                          <a:ea typeface="Times New Roman"/>
                          <a:cs typeface="Times New Roman"/>
                          <a:sym typeface="Times New Roman"/>
                        </a:rPr>
                        <a:t>14.000 </a:t>
                      </a:r>
                      <a:r>
                        <a:rPr lang="en-US" sz="1800" b="0" i="0" u="none" strike="noStrike" cap="none" dirty="0">
                          <a:solidFill>
                            <a:srgbClr val="000000"/>
                          </a:solidFill>
                          <a:latin typeface="Times New Roman"/>
                          <a:ea typeface="Times New Roman"/>
                          <a:cs typeface="Times New Roman"/>
                          <a:sym typeface="Times New Roman"/>
                        </a:rPr>
                        <a:t>euros/</a:t>
                      </a:r>
                      <a:r>
                        <a:rPr lang="en-US" sz="1800" b="0" i="0" u="none" strike="noStrike" cap="none" dirty="0" err="1">
                          <a:solidFill>
                            <a:srgbClr val="000000"/>
                          </a:solidFill>
                          <a:latin typeface="Times New Roman"/>
                          <a:ea typeface="Times New Roman"/>
                          <a:cs typeface="Times New Roman"/>
                          <a:sym typeface="Times New Roman"/>
                        </a:rPr>
                        <a:t>año</a:t>
                      </a:r>
                      <a:endParaRPr dirty="0"/>
                    </a:p>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dirty="0">
                          <a:solidFill>
                            <a:srgbClr val="000000"/>
                          </a:solidFill>
                          <a:latin typeface="Times New Roman"/>
                          <a:ea typeface="Times New Roman"/>
                          <a:cs typeface="Times New Roman"/>
                          <a:sym typeface="Times New Roman"/>
                        </a:rPr>
                        <a:t>(14 </a:t>
                      </a:r>
                      <a:r>
                        <a:rPr lang="en-US" sz="1800" b="0" i="0" u="none" strike="noStrike" cap="none" dirty="0" err="1">
                          <a:solidFill>
                            <a:srgbClr val="000000"/>
                          </a:solidFill>
                          <a:latin typeface="Times New Roman"/>
                          <a:ea typeface="Times New Roman"/>
                          <a:cs typeface="Times New Roman"/>
                          <a:sym typeface="Times New Roman"/>
                        </a:rPr>
                        <a:t>pagas</a:t>
                      </a:r>
                      <a:r>
                        <a:rPr lang="en-US" sz="1800" b="0" i="0" u="none" strike="noStrike" cap="none" dirty="0">
                          <a:solidFill>
                            <a:srgbClr val="000000"/>
                          </a:solidFill>
                          <a:latin typeface="Times New Roman"/>
                          <a:ea typeface="Times New Roman"/>
                          <a:cs typeface="Times New Roman"/>
                          <a:sym typeface="Times New Roman"/>
                        </a:rPr>
                        <a:t>)</a:t>
                      </a:r>
                      <a:endParaRPr dirty="0"/>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CDE"/>
                    </a:solidFill>
                  </a:tcPr>
                </a:tc>
                <a:extLst>
                  <a:ext uri="{0D108BD9-81ED-4DB2-BD59-A6C34878D82A}">
                    <a16:rowId xmlns:a16="http://schemas.microsoft.com/office/drawing/2014/main" val="10003"/>
                  </a:ext>
                </a:extLst>
              </a:tr>
            </a:tbl>
          </a:graphicData>
        </a:graphic>
      </p:graphicFrame>
      <p:graphicFrame>
        <p:nvGraphicFramePr>
          <p:cNvPr id="117" name="Google Shape;117;p17"/>
          <p:cNvGraphicFramePr/>
          <p:nvPr>
            <p:extLst>
              <p:ext uri="{D42A27DB-BD31-4B8C-83A1-F6EECF244321}">
                <p14:modId xmlns:p14="http://schemas.microsoft.com/office/powerpoint/2010/main" val="3328173534"/>
              </p:ext>
            </p:extLst>
          </p:nvPr>
        </p:nvGraphicFramePr>
        <p:xfrm>
          <a:off x="611187" y="4149725"/>
          <a:ext cx="3890950" cy="1777730"/>
        </p:xfrm>
        <a:graphic>
          <a:graphicData uri="http://schemas.openxmlformats.org/drawingml/2006/table">
            <a:tbl>
              <a:tblPr>
                <a:noFill/>
                <a:tableStyleId>{02AB55C9-1839-46E1-9F7C-E050065F1F0B}</a:tableStyleId>
              </a:tblPr>
              <a:tblGrid>
                <a:gridCol w="1946275">
                  <a:extLst>
                    <a:ext uri="{9D8B030D-6E8A-4147-A177-3AD203B41FA5}">
                      <a16:colId xmlns:a16="http://schemas.microsoft.com/office/drawing/2014/main" val="20000"/>
                    </a:ext>
                  </a:extLst>
                </a:gridCol>
                <a:gridCol w="1944675">
                  <a:extLst>
                    <a:ext uri="{9D8B030D-6E8A-4147-A177-3AD203B41FA5}">
                      <a16:colId xmlns:a16="http://schemas.microsoft.com/office/drawing/2014/main" val="20001"/>
                    </a:ext>
                  </a:extLst>
                </a:gridCol>
              </a:tblGrid>
              <a:tr h="365125">
                <a:tc gridSpan="2">
                  <a:txBody>
                    <a:bodyPr/>
                    <a:lstStyle/>
                    <a:p>
                      <a:pPr marL="0" marR="0" lvl="0" indent="0" algn="ctr" rtl="0">
                        <a:lnSpc>
                          <a:spcPct val="100000"/>
                        </a:lnSpc>
                        <a:spcBef>
                          <a:spcPts val="0"/>
                        </a:spcBef>
                        <a:spcAft>
                          <a:spcPts val="0"/>
                        </a:spcAft>
                        <a:buClr>
                          <a:srgbClr val="FFFFFF"/>
                        </a:buClr>
                        <a:buSzPts val="1800"/>
                        <a:buFont typeface="Times New Roman"/>
                        <a:buNone/>
                      </a:pPr>
                      <a:r>
                        <a:rPr lang="en-US" sz="1800" b="1" i="0" u="none" strike="noStrike" cap="none" dirty="0">
                          <a:solidFill>
                            <a:srgbClr val="FFFFFF"/>
                          </a:solidFill>
                          <a:latin typeface="Times New Roman"/>
                          <a:ea typeface="Times New Roman"/>
                          <a:cs typeface="Times New Roman"/>
                          <a:sym typeface="Times New Roman"/>
                        </a:rPr>
                        <a:t>SMI </a:t>
                      </a:r>
                      <a:r>
                        <a:rPr lang="en-US" sz="1800" b="1" i="0" u="none" strike="noStrike" cap="none" dirty="0" smtClean="0">
                          <a:solidFill>
                            <a:srgbClr val="FFFFFF"/>
                          </a:solidFill>
                          <a:latin typeface="Times New Roman"/>
                          <a:ea typeface="Times New Roman"/>
                          <a:cs typeface="Times New Roman"/>
                          <a:sym typeface="Times New Roman"/>
                        </a:rPr>
                        <a:t>2021</a:t>
                      </a:r>
                      <a:endParaRPr dirty="0"/>
                    </a:p>
                  </a:txBody>
                  <a:tcPr marL="91450" marR="914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hMerge="1">
                  <a:txBody>
                    <a:bodyPr/>
                    <a:lstStyle/>
                    <a:p>
                      <a:endParaRPr lang="es-ES"/>
                    </a:p>
                  </a:txBody>
                  <a:tcPr/>
                </a:tc>
                <a:extLst>
                  <a:ext uri="{0D108BD9-81ED-4DB2-BD59-A6C34878D82A}">
                    <a16:rowId xmlns:a16="http://schemas.microsoft.com/office/drawing/2014/main" val="10000"/>
                  </a:ext>
                </a:extLst>
              </a:tr>
              <a:tr h="4064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SMI diario</a:t>
                      </a:r>
                      <a:endParaRPr/>
                    </a:p>
                  </a:txBody>
                  <a:tcPr marL="91450" marR="914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CDE"/>
                    </a:solidFill>
                  </a:tcPr>
                </a:tc>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dirty="0" smtClean="0">
                          <a:solidFill>
                            <a:srgbClr val="000000"/>
                          </a:solidFill>
                          <a:latin typeface="Times New Roman"/>
                          <a:ea typeface="Times New Roman"/>
                          <a:cs typeface="Times New Roman"/>
                          <a:sym typeface="Times New Roman"/>
                        </a:rPr>
                        <a:t>32,17 </a:t>
                      </a:r>
                      <a:r>
                        <a:rPr lang="en-US" sz="1800" b="0" i="0" u="none" strike="noStrike" cap="none" dirty="0">
                          <a:solidFill>
                            <a:srgbClr val="000000"/>
                          </a:solidFill>
                          <a:latin typeface="Times New Roman"/>
                          <a:ea typeface="Times New Roman"/>
                          <a:cs typeface="Times New Roman"/>
                          <a:sym typeface="Times New Roman"/>
                        </a:rPr>
                        <a:t>euros/</a:t>
                      </a:r>
                      <a:r>
                        <a:rPr lang="en-US" sz="1800" b="0" i="0" u="none" strike="noStrike" cap="none" dirty="0" err="1">
                          <a:solidFill>
                            <a:srgbClr val="000000"/>
                          </a:solidFill>
                          <a:latin typeface="Times New Roman"/>
                          <a:ea typeface="Times New Roman"/>
                          <a:cs typeface="Times New Roman"/>
                          <a:sym typeface="Times New Roman"/>
                        </a:rPr>
                        <a:t>día</a:t>
                      </a:r>
                      <a:endParaRPr dirty="0"/>
                    </a:p>
                  </a:txBody>
                  <a:tcPr marL="91450" marR="914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CDE"/>
                    </a:solidFill>
                  </a:tcPr>
                </a:tc>
                <a:extLst>
                  <a:ext uri="{0D108BD9-81ED-4DB2-BD59-A6C34878D82A}">
                    <a16:rowId xmlns:a16="http://schemas.microsoft.com/office/drawing/2014/main" val="10001"/>
                  </a:ext>
                </a:extLst>
              </a:tr>
              <a:tr h="365125">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SMI mensual</a:t>
                      </a:r>
                      <a:endParaRPr/>
                    </a:p>
                  </a:txBody>
                  <a:tcPr marL="91450" marR="914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6EF"/>
                    </a:solidFill>
                  </a:tcPr>
                </a:tc>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dirty="0" smtClean="0">
                          <a:solidFill>
                            <a:srgbClr val="000000"/>
                          </a:solidFill>
                          <a:latin typeface="Times New Roman"/>
                          <a:ea typeface="Times New Roman"/>
                          <a:cs typeface="Times New Roman"/>
                          <a:sym typeface="Times New Roman"/>
                        </a:rPr>
                        <a:t>965 </a:t>
                      </a:r>
                      <a:r>
                        <a:rPr lang="en-US" sz="1800" b="0" i="0" u="none" strike="noStrike" cap="none" dirty="0">
                          <a:solidFill>
                            <a:srgbClr val="000000"/>
                          </a:solidFill>
                          <a:latin typeface="Times New Roman"/>
                          <a:ea typeface="Times New Roman"/>
                          <a:cs typeface="Times New Roman"/>
                          <a:sym typeface="Times New Roman"/>
                        </a:rPr>
                        <a:t>euros/</a:t>
                      </a:r>
                      <a:r>
                        <a:rPr lang="en-US" sz="1800" b="0" i="0" u="none" strike="noStrike" cap="none" dirty="0" err="1">
                          <a:solidFill>
                            <a:srgbClr val="000000"/>
                          </a:solidFill>
                          <a:latin typeface="Times New Roman"/>
                          <a:ea typeface="Times New Roman"/>
                          <a:cs typeface="Times New Roman"/>
                          <a:sym typeface="Times New Roman"/>
                        </a:rPr>
                        <a:t>día</a:t>
                      </a:r>
                      <a:endParaRPr dirty="0"/>
                    </a:p>
                  </a:txBody>
                  <a:tcPr marL="91450" marR="914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6EF"/>
                    </a:solidFill>
                  </a:tcPr>
                </a:tc>
                <a:extLst>
                  <a:ext uri="{0D108BD9-81ED-4DB2-BD59-A6C34878D82A}">
                    <a16:rowId xmlns:a16="http://schemas.microsoft.com/office/drawing/2014/main" val="10002"/>
                  </a:ext>
                </a:extLst>
              </a:tr>
              <a:tr h="63975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SMI anual</a:t>
                      </a:r>
                      <a:endParaRPr/>
                    </a:p>
                    <a:p>
                      <a:pPr marL="0" marR="0" lvl="0" indent="0" algn="l" rtl="0">
                        <a:spcBef>
                          <a:spcPts val="0"/>
                        </a:spcBef>
                        <a:spcAft>
                          <a:spcPts val="0"/>
                        </a:spcAft>
                        <a:buNone/>
                      </a:pPr>
                      <a:endParaRPr sz="1800" b="0" i="0" u="none">
                        <a:solidFill>
                          <a:srgbClr val="000000"/>
                        </a:solidFill>
                        <a:latin typeface="Times New Roman"/>
                        <a:ea typeface="Times New Roman"/>
                        <a:cs typeface="Times New Roman"/>
                        <a:sym typeface="Times New Roman"/>
                      </a:endParaRPr>
                    </a:p>
                  </a:txBody>
                  <a:tcPr marL="91450" marR="914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CDE"/>
                    </a:solidFill>
                  </a:tcPr>
                </a:tc>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dirty="0" smtClean="0">
                          <a:solidFill>
                            <a:srgbClr val="000000"/>
                          </a:solidFill>
                          <a:latin typeface="Times New Roman"/>
                          <a:ea typeface="Times New Roman"/>
                          <a:cs typeface="Times New Roman"/>
                          <a:sym typeface="Times New Roman"/>
                        </a:rPr>
                        <a:t>13.510 </a:t>
                      </a:r>
                      <a:r>
                        <a:rPr lang="en-US" sz="1800" b="0" i="0" u="none" dirty="0">
                          <a:solidFill>
                            <a:srgbClr val="000000"/>
                          </a:solidFill>
                          <a:latin typeface="Times New Roman"/>
                          <a:ea typeface="Times New Roman"/>
                          <a:cs typeface="Times New Roman"/>
                          <a:sym typeface="Times New Roman"/>
                        </a:rPr>
                        <a:t>euros/</a:t>
                      </a:r>
                      <a:r>
                        <a:rPr lang="en-US" sz="1800" b="0" i="0" u="none" dirty="0" err="1">
                          <a:solidFill>
                            <a:srgbClr val="000000"/>
                          </a:solidFill>
                          <a:latin typeface="Times New Roman"/>
                          <a:ea typeface="Times New Roman"/>
                          <a:cs typeface="Times New Roman"/>
                          <a:sym typeface="Times New Roman"/>
                        </a:rPr>
                        <a:t>año</a:t>
                      </a:r>
                      <a:endParaRPr dirty="0"/>
                    </a:p>
                    <a:p>
                      <a:pPr marL="0" marR="0" lvl="0" indent="0" algn="l" rtl="0">
                        <a:lnSpc>
                          <a:spcPct val="100000"/>
                        </a:lnSpc>
                        <a:spcBef>
                          <a:spcPts val="0"/>
                        </a:spcBef>
                        <a:spcAft>
                          <a:spcPts val="0"/>
                        </a:spcAft>
                        <a:buClr>
                          <a:srgbClr val="000000"/>
                        </a:buClr>
                        <a:buSzPts val="1800"/>
                        <a:buFont typeface="Times New Roman"/>
                        <a:buNone/>
                      </a:pPr>
                      <a:r>
                        <a:rPr lang="en-US" sz="1800" b="0" i="0" u="none" dirty="0">
                          <a:solidFill>
                            <a:srgbClr val="000000"/>
                          </a:solidFill>
                          <a:latin typeface="Times New Roman"/>
                          <a:ea typeface="Times New Roman"/>
                          <a:cs typeface="Times New Roman"/>
                          <a:sym typeface="Times New Roman"/>
                        </a:rPr>
                        <a:t>(14 </a:t>
                      </a:r>
                      <a:r>
                        <a:rPr lang="en-US" sz="1800" b="0" i="0" u="none" dirty="0" err="1">
                          <a:solidFill>
                            <a:srgbClr val="000000"/>
                          </a:solidFill>
                          <a:latin typeface="Times New Roman"/>
                          <a:ea typeface="Times New Roman"/>
                          <a:cs typeface="Times New Roman"/>
                          <a:sym typeface="Times New Roman"/>
                        </a:rPr>
                        <a:t>pagas</a:t>
                      </a:r>
                      <a:r>
                        <a:rPr lang="en-US" sz="1800" b="0" i="0" u="none" dirty="0">
                          <a:solidFill>
                            <a:srgbClr val="000000"/>
                          </a:solidFill>
                          <a:latin typeface="Times New Roman"/>
                          <a:ea typeface="Times New Roman"/>
                          <a:cs typeface="Times New Roman"/>
                          <a:sym typeface="Times New Roman"/>
                        </a:rPr>
                        <a:t>)</a:t>
                      </a:r>
                      <a:endParaRPr dirty="0"/>
                    </a:p>
                  </a:txBody>
                  <a:tcPr marL="91450" marR="914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CDE"/>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8"/>
          <p:cNvSpPr txBox="1"/>
          <p:nvPr/>
        </p:nvSpPr>
        <p:spPr>
          <a:xfrm>
            <a:off x="1258887" y="4797425"/>
            <a:ext cx="6265862" cy="338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en-US" sz="1600" b="0" i="0" u="none" dirty="0" err="1">
                <a:solidFill>
                  <a:schemeClr val="dk1"/>
                </a:solidFill>
                <a:latin typeface="Times New Roman"/>
                <a:ea typeface="Times New Roman"/>
                <a:cs typeface="Times New Roman"/>
                <a:sym typeface="Times New Roman"/>
              </a:rPr>
              <a:t>Referencia</a:t>
            </a:r>
            <a:r>
              <a:rPr lang="en-US" sz="1600" b="0" i="0" u="none" dirty="0">
                <a:solidFill>
                  <a:schemeClr val="dk1"/>
                </a:solidFill>
                <a:latin typeface="Times New Roman"/>
                <a:ea typeface="Times New Roman"/>
                <a:cs typeface="Times New Roman"/>
                <a:sym typeface="Times New Roman"/>
              </a:rPr>
              <a:t>: </a:t>
            </a:r>
            <a:r>
              <a:rPr lang="en-US" sz="1600" b="0" i="0" u="none" dirty="0" err="1">
                <a:solidFill>
                  <a:schemeClr val="dk1"/>
                </a:solidFill>
                <a:latin typeface="Times New Roman"/>
                <a:ea typeface="Times New Roman"/>
                <a:cs typeface="Times New Roman"/>
                <a:sym typeface="Times New Roman"/>
              </a:rPr>
              <a:t>Boletín</a:t>
            </a:r>
            <a:r>
              <a:rPr lang="en-US" sz="1600" b="0" i="0" u="none" dirty="0">
                <a:solidFill>
                  <a:schemeClr val="dk1"/>
                </a:solidFill>
                <a:latin typeface="Times New Roman"/>
                <a:ea typeface="Times New Roman"/>
                <a:cs typeface="Times New Roman"/>
                <a:sym typeface="Times New Roman"/>
              </a:rPr>
              <a:t> </a:t>
            </a:r>
            <a:r>
              <a:rPr lang="en-US" sz="1600" b="0" i="0" u="none" dirty="0" err="1">
                <a:solidFill>
                  <a:schemeClr val="dk1"/>
                </a:solidFill>
                <a:latin typeface="Times New Roman"/>
                <a:ea typeface="Times New Roman"/>
                <a:cs typeface="Times New Roman"/>
                <a:sym typeface="Times New Roman"/>
              </a:rPr>
              <a:t>Oficial</a:t>
            </a:r>
            <a:r>
              <a:rPr lang="en-US" sz="1600" b="0" i="0" u="none" dirty="0">
                <a:solidFill>
                  <a:schemeClr val="dk1"/>
                </a:solidFill>
                <a:latin typeface="Times New Roman"/>
                <a:ea typeface="Times New Roman"/>
                <a:cs typeface="Times New Roman"/>
                <a:sym typeface="Times New Roman"/>
              </a:rPr>
              <a:t> del Estado (</a:t>
            </a:r>
            <a:r>
              <a:rPr lang="en-US" sz="1600" b="0" i="0" u="none" dirty="0" err="1">
                <a:solidFill>
                  <a:schemeClr val="dk1"/>
                </a:solidFill>
                <a:latin typeface="Times New Roman"/>
                <a:ea typeface="Times New Roman"/>
                <a:cs typeface="Times New Roman"/>
                <a:sym typeface="Times New Roman"/>
              </a:rPr>
              <a:t>último</a:t>
            </a:r>
            <a:r>
              <a:rPr lang="en-US" sz="1600" b="0" i="0" u="none" dirty="0">
                <a:solidFill>
                  <a:schemeClr val="dk1"/>
                </a:solidFill>
                <a:latin typeface="Times New Roman"/>
                <a:ea typeface="Times New Roman"/>
                <a:cs typeface="Times New Roman"/>
                <a:sym typeface="Times New Roman"/>
              </a:rPr>
              <a:t> valor: </a:t>
            </a:r>
            <a:r>
              <a:rPr lang="en-US" sz="1600" b="0" i="0" u="none" dirty="0" err="1">
                <a:solidFill>
                  <a:schemeClr val="dk1"/>
                </a:solidFill>
                <a:latin typeface="Times New Roman"/>
                <a:ea typeface="Times New Roman"/>
                <a:cs typeface="Times New Roman"/>
                <a:sym typeface="Times New Roman"/>
              </a:rPr>
              <a:t>año</a:t>
            </a:r>
            <a:r>
              <a:rPr lang="en-US" sz="1600" b="0" i="0" u="none" dirty="0">
                <a:solidFill>
                  <a:schemeClr val="dk1"/>
                </a:solidFill>
                <a:latin typeface="Times New Roman"/>
                <a:ea typeface="Times New Roman"/>
                <a:cs typeface="Times New Roman"/>
                <a:sym typeface="Times New Roman"/>
              </a:rPr>
              <a:t> </a:t>
            </a:r>
            <a:r>
              <a:rPr lang="en-US" sz="1600" b="0" i="0" u="none" dirty="0" smtClean="0">
                <a:solidFill>
                  <a:schemeClr val="dk1"/>
                </a:solidFill>
                <a:latin typeface="Times New Roman"/>
                <a:ea typeface="Times New Roman"/>
                <a:cs typeface="Times New Roman"/>
                <a:sym typeface="Times New Roman"/>
              </a:rPr>
              <a:t>2022)</a:t>
            </a:r>
            <a:endParaRPr dirty="0"/>
          </a:p>
        </p:txBody>
      </p:sp>
      <p:sp>
        <p:nvSpPr>
          <p:cNvPr id="124" name="Google Shape;124;p18"/>
          <p:cNvSpPr txBox="1"/>
          <p:nvPr/>
        </p:nvSpPr>
        <p:spPr>
          <a:xfrm>
            <a:off x="1001712" y="688975"/>
            <a:ext cx="7272337" cy="5857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3200"/>
              <a:buFont typeface="Overlock"/>
              <a:buNone/>
            </a:pPr>
            <a:r>
              <a:rPr lang="en-US" sz="3200" b="0" i="0" u="none" dirty="0" err="1">
                <a:solidFill>
                  <a:srgbClr val="92D050"/>
                </a:solidFill>
                <a:latin typeface="Overlock"/>
                <a:ea typeface="Overlock"/>
                <a:cs typeface="Overlock"/>
                <a:sym typeface="Overlock"/>
              </a:rPr>
              <a:t>Evolución</a:t>
            </a:r>
            <a:r>
              <a:rPr lang="en-US" sz="3200" b="0" i="0" u="none" dirty="0">
                <a:solidFill>
                  <a:srgbClr val="92D050"/>
                </a:solidFill>
                <a:latin typeface="Overlock"/>
                <a:ea typeface="Overlock"/>
                <a:cs typeface="Overlock"/>
                <a:sym typeface="Overlock"/>
              </a:rPr>
              <a:t> SMI </a:t>
            </a:r>
            <a:r>
              <a:rPr lang="en-US" sz="3200" b="0" i="0" u="none" dirty="0" err="1">
                <a:solidFill>
                  <a:srgbClr val="92D050"/>
                </a:solidFill>
                <a:latin typeface="Overlock"/>
                <a:ea typeface="Overlock"/>
                <a:cs typeface="Overlock"/>
                <a:sym typeface="Overlock"/>
              </a:rPr>
              <a:t>España</a:t>
            </a:r>
            <a:r>
              <a:rPr lang="en-US" sz="3200" b="0" i="0" u="none" dirty="0">
                <a:solidFill>
                  <a:srgbClr val="92D050"/>
                </a:solidFill>
                <a:latin typeface="Overlock"/>
                <a:ea typeface="Overlock"/>
                <a:cs typeface="Overlock"/>
                <a:sym typeface="Overlock"/>
              </a:rPr>
              <a:t> </a:t>
            </a:r>
            <a:r>
              <a:rPr lang="en-US" sz="3200" b="0" i="0" u="none" dirty="0" smtClean="0">
                <a:solidFill>
                  <a:srgbClr val="92D050"/>
                </a:solidFill>
                <a:latin typeface="Overlock"/>
                <a:ea typeface="Overlock"/>
                <a:cs typeface="Overlock"/>
                <a:sym typeface="Overlock"/>
              </a:rPr>
              <a:t>2002-2022</a:t>
            </a:r>
            <a:endParaRPr dirty="0"/>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14" y="2000428"/>
            <a:ext cx="7428572" cy="285714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p:nvPr/>
        </p:nvSpPr>
        <p:spPr>
          <a:xfrm>
            <a:off x="900112" y="620712"/>
            <a:ext cx="7632700" cy="12001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El IPC muestra cada año el incremento de los precios, por lo tanto resulta muy interesante la comparativa con el SMI. Pues nos muestra la pérdida o ganancia de poder adquisitivo.</a:t>
            </a:r>
            <a:endParaRPr/>
          </a:p>
        </p:txBody>
      </p:sp>
      <p:pic>
        <p:nvPicPr>
          <p:cNvPr id="130" name="Google Shape;130;p19" descr="C:\Users\Nerea\Desktop\1366_2000.png"/>
          <p:cNvPicPr preferRelativeResize="0"/>
          <p:nvPr/>
        </p:nvPicPr>
        <p:blipFill rotWithShape="1">
          <a:blip r:embed="rId3">
            <a:alphaModFix/>
          </a:blip>
          <a:srcRect/>
          <a:stretch/>
        </p:blipFill>
        <p:spPr>
          <a:xfrm>
            <a:off x="1166812" y="2205037"/>
            <a:ext cx="6738937" cy="39290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p:nvPr/>
        </p:nvSpPr>
        <p:spPr>
          <a:xfrm>
            <a:off x="1001712" y="688975"/>
            <a:ext cx="7272337" cy="5857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3200"/>
              <a:buFont typeface="Overlock"/>
              <a:buNone/>
            </a:pPr>
            <a:r>
              <a:rPr lang="en-US" sz="3200" b="0" i="0" u="none">
                <a:solidFill>
                  <a:srgbClr val="92D050"/>
                </a:solidFill>
                <a:latin typeface="Overlock"/>
                <a:ea typeface="Overlock"/>
                <a:cs typeface="Overlock"/>
                <a:sym typeface="Overlock"/>
              </a:rPr>
              <a:t>SMI EN EUROPA</a:t>
            </a:r>
            <a:endParaRPr/>
          </a:p>
        </p:txBody>
      </p:sp>
      <p:pic>
        <p:nvPicPr>
          <p:cNvPr id="136" name="Google Shape;136;p20" descr="C:\Users\Nerea\Desktop\1330593_1.jpg"/>
          <p:cNvPicPr preferRelativeResize="0"/>
          <p:nvPr/>
        </p:nvPicPr>
        <p:blipFill rotWithShape="1">
          <a:blip r:embed="rId3">
            <a:alphaModFix/>
          </a:blip>
          <a:srcRect/>
          <a:stretch/>
        </p:blipFill>
        <p:spPr>
          <a:xfrm>
            <a:off x="2105025" y="1304925"/>
            <a:ext cx="5105400" cy="4667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p:nvPr/>
        </p:nvSpPr>
        <p:spPr>
          <a:xfrm>
            <a:off x="611187" y="1268412"/>
            <a:ext cx="7993062" cy="4524375"/>
          </a:xfrm>
          <a:prstGeom prst="rect">
            <a:avLst/>
          </a:prstGeom>
          <a:solidFill>
            <a:srgbClr val="CCFFCC"/>
          </a:solidFill>
          <a:ln w="9525" cap="flat" cmpd="sng">
            <a:solidFill>
              <a:srgbClr val="CCFFCC"/>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B) </a:t>
            </a:r>
            <a:r>
              <a:rPr lang="en-US" sz="1800" b="1" i="0" u="sng">
                <a:solidFill>
                  <a:schemeClr val="dk1"/>
                </a:solidFill>
                <a:latin typeface="Arial"/>
                <a:ea typeface="Arial"/>
                <a:cs typeface="Arial"/>
                <a:sym typeface="Arial"/>
              </a:rPr>
              <a:t>EL SALARIO Y EL CONVENIO COLECTIVO</a:t>
            </a:r>
            <a:endParaRPr/>
          </a:p>
          <a:p>
            <a:pPr marL="0" marR="0" lvl="0" indent="0" algn="l"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114300" algn="just"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Salario Base </a:t>
            </a:r>
            <a:r>
              <a:rPr lang="en-US" sz="1800" b="0" i="0" u="none">
                <a:solidFill>
                  <a:schemeClr val="dk1"/>
                </a:solidFill>
                <a:latin typeface="Arial"/>
                <a:ea typeface="Arial"/>
                <a:cs typeface="Arial"/>
                <a:sym typeface="Arial"/>
              </a:rPr>
              <a:t>(por categoría profesional): es la parte del salario fijada por unidad de tiempo o de obra, sin tener en cuenta ninguna otra consideración.</a:t>
            </a:r>
            <a:endParaRPr/>
          </a:p>
          <a:p>
            <a:pPr marL="0" marR="0" lvl="0" indent="0" algn="just" rtl="0">
              <a:lnSpc>
                <a:spcPct val="100000"/>
              </a:lnSpc>
              <a:spcBef>
                <a:spcPts val="0"/>
              </a:spcBef>
              <a:spcAft>
                <a:spcPts val="0"/>
              </a:spcAft>
              <a:buClr>
                <a:schemeClr val="dk1"/>
              </a:buClr>
              <a:buSzPts val="1800"/>
              <a:buFont typeface="Times New Roman"/>
              <a:buNone/>
            </a:pPr>
            <a:endParaRPr sz="1800" b="0" i="0" u="none">
              <a:solidFill>
                <a:schemeClr val="dk1"/>
              </a:solidFill>
              <a:latin typeface="Arial"/>
              <a:ea typeface="Arial"/>
              <a:cs typeface="Arial"/>
              <a:sym typeface="Arial"/>
            </a:endParaRPr>
          </a:p>
          <a:p>
            <a:pPr marL="0" marR="0" lvl="0" indent="-114300" algn="just"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Complementos salariales o pluses: </a:t>
            </a:r>
            <a:r>
              <a:rPr lang="en-US" sz="1800" b="0" i="0" u="none">
                <a:solidFill>
                  <a:schemeClr val="dk1"/>
                </a:solidFill>
                <a:latin typeface="Arial"/>
                <a:ea typeface="Arial"/>
                <a:cs typeface="Arial"/>
                <a:sym typeface="Arial"/>
              </a:rPr>
              <a:t>Son las percepciones económicas que se añaden al salario base por algún concepto o circunstancia que no se ha tenido en cuenta a la hora de determinarlo.</a:t>
            </a:r>
            <a:endParaRPr/>
          </a:p>
          <a:p>
            <a:pPr marL="0" marR="0" lvl="0" indent="0" algn="just" rtl="0">
              <a:lnSpc>
                <a:spcPct val="100000"/>
              </a:lnSpc>
              <a:spcBef>
                <a:spcPts val="0"/>
              </a:spcBef>
              <a:spcAft>
                <a:spcPts val="0"/>
              </a:spcAft>
              <a:buClr>
                <a:schemeClr val="dk1"/>
              </a:buClr>
              <a:buSzPts val="1800"/>
              <a:buFont typeface="Times New Roman"/>
              <a:buNone/>
            </a:pPr>
            <a:endParaRPr sz="1800" b="0" i="0" u="none">
              <a:solidFill>
                <a:schemeClr val="dk1"/>
              </a:solidFill>
              <a:latin typeface="Arial"/>
              <a:ea typeface="Arial"/>
              <a:cs typeface="Arial"/>
              <a:sym typeface="Arial"/>
            </a:endParaRPr>
          </a:p>
          <a:p>
            <a:pPr marL="0" marR="0" lvl="0" indent="-114300" algn="just"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Complementos extrasalariales </a:t>
            </a:r>
            <a:r>
              <a:rPr lang="en-US" sz="1800" b="0" i="0" u="none">
                <a:solidFill>
                  <a:schemeClr val="dk1"/>
                </a:solidFill>
                <a:latin typeface="Arial"/>
                <a:ea typeface="Arial"/>
                <a:cs typeface="Arial"/>
                <a:sym typeface="Arial"/>
              </a:rPr>
              <a:t>(compensación por gastos del trabajador).</a:t>
            </a:r>
            <a:endParaRPr/>
          </a:p>
          <a:p>
            <a:pPr marL="0" marR="0" lvl="0" indent="0" algn="just"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114300" algn="just"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Pagas extras </a:t>
            </a:r>
            <a:r>
              <a:rPr lang="en-US" sz="1800" b="0" i="0" u="none">
                <a:solidFill>
                  <a:schemeClr val="dk1"/>
                </a:solidFill>
                <a:latin typeface="Arial"/>
                <a:ea typeface="Arial"/>
                <a:cs typeface="Arial"/>
                <a:sym typeface="Arial"/>
              </a:rPr>
              <a:t>(mínimo 2 anuales).</a:t>
            </a:r>
            <a:endParaRPr/>
          </a:p>
          <a:p>
            <a:pPr marL="0" marR="0" lvl="0" indent="0" algn="just"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2" name="Google Shape;142;p21"/>
          <p:cNvSpPr txBox="1"/>
          <p:nvPr/>
        </p:nvSpPr>
        <p:spPr>
          <a:xfrm>
            <a:off x="1042987" y="260350"/>
            <a:ext cx="7272337" cy="5857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3200"/>
              <a:buFont typeface="Overlock"/>
              <a:buNone/>
            </a:pPr>
            <a:r>
              <a:rPr lang="en-US" sz="3200" b="0" i="0" u="none">
                <a:solidFill>
                  <a:srgbClr val="92D050"/>
                </a:solidFill>
                <a:latin typeface="Overlock"/>
                <a:ea typeface="Overlock"/>
                <a:cs typeface="Overlock"/>
                <a:sym typeface="Overlock"/>
              </a:rPr>
              <a:t>¿CÓMO SE ESTABLECE EL SALARIO?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p:nvPr/>
        </p:nvSpPr>
        <p:spPr>
          <a:xfrm>
            <a:off x="611187" y="1268412"/>
            <a:ext cx="7993062" cy="4248150"/>
          </a:xfrm>
          <a:prstGeom prst="rect">
            <a:avLst/>
          </a:prstGeom>
          <a:solidFill>
            <a:srgbClr val="CCFFCC"/>
          </a:solidFill>
          <a:ln w="9525" cap="flat" cmpd="sng">
            <a:solidFill>
              <a:srgbClr val="CCFFCC"/>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C) </a:t>
            </a:r>
            <a:r>
              <a:rPr lang="en-US" sz="1800" b="1" i="0" u="sng">
                <a:solidFill>
                  <a:schemeClr val="dk1"/>
                </a:solidFill>
                <a:latin typeface="Arial"/>
                <a:ea typeface="Arial"/>
                <a:cs typeface="Arial"/>
                <a:sym typeface="Arial"/>
              </a:rPr>
              <a:t>EL SALARIO Y EL CONTRATO DE TRABAJO</a:t>
            </a:r>
            <a:endParaRPr/>
          </a:p>
          <a:p>
            <a:pPr marL="0" marR="0" lvl="0" indent="0" algn="l"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Pactar una mejora</a:t>
            </a:r>
            <a:endParaRPr/>
          </a:p>
          <a:p>
            <a:pPr marL="0" marR="0" lvl="0" indent="0" algn="ct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imes New Roman"/>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8" name="Google Shape;148;p22"/>
          <p:cNvSpPr txBox="1"/>
          <p:nvPr/>
        </p:nvSpPr>
        <p:spPr>
          <a:xfrm>
            <a:off x="1042987" y="260350"/>
            <a:ext cx="7272337" cy="5857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3200"/>
              <a:buFont typeface="Overlock"/>
              <a:buNone/>
            </a:pPr>
            <a:r>
              <a:rPr lang="en-US" sz="3200" b="0" i="0" u="none">
                <a:solidFill>
                  <a:srgbClr val="92D050"/>
                </a:solidFill>
                <a:latin typeface="Overlock"/>
                <a:ea typeface="Overlock"/>
                <a:cs typeface="Overlock"/>
                <a:sym typeface="Overlock"/>
              </a:rPr>
              <a:t>¿CÓMO SE ESTABLECE EL SALARIO?</a:t>
            </a:r>
            <a:endParaRPr/>
          </a:p>
        </p:txBody>
      </p:sp>
      <p:pic>
        <p:nvPicPr>
          <p:cNvPr id="149" name="Google Shape;149;p22" descr="C:\Users\Nerea\Desktop\índice.jpg"/>
          <p:cNvPicPr preferRelativeResize="0"/>
          <p:nvPr/>
        </p:nvPicPr>
        <p:blipFill rotWithShape="1">
          <a:blip r:embed="rId3">
            <a:alphaModFix/>
          </a:blip>
          <a:srcRect/>
          <a:stretch/>
        </p:blipFill>
        <p:spPr>
          <a:xfrm>
            <a:off x="2771775" y="2997200"/>
            <a:ext cx="3397250" cy="2260600"/>
          </a:xfrm>
          <a:prstGeom prst="rect">
            <a:avLst/>
          </a:prstGeom>
          <a:noFill/>
          <a:ln>
            <a:noFill/>
          </a:ln>
        </p:spPr>
      </p:pic>
    </p:spTree>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1299</Words>
  <Application>Microsoft Office PowerPoint</Application>
  <PresentationFormat>Presentación en pantalla (4:3)</PresentationFormat>
  <Paragraphs>193</Paragraphs>
  <Slides>19</Slides>
  <Notes>19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Times New Roman</vt:lpstr>
      <vt:lpstr>Overlock</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Roberto Castillo Riaño</cp:lastModifiedBy>
  <cp:revision>5</cp:revision>
  <dcterms:modified xsi:type="dcterms:W3CDTF">2022-03-29T08:41:34Z</dcterms:modified>
</cp:coreProperties>
</file>