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91" r:id="rId7"/>
    <p:sldId id="292" r:id="rId8"/>
    <p:sldId id="271" r:id="rId9"/>
    <p:sldId id="272" r:id="rId10"/>
    <p:sldId id="290" r:id="rId11"/>
    <p:sldId id="273" r:id="rId12"/>
    <p:sldId id="275" r:id="rId13"/>
    <p:sldId id="276" r:id="rId14"/>
    <p:sldId id="277" r:id="rId15"/>
    <p:sldId id="279" r:id="rId16"/>
    <p:sldId id="280" r:id="rId17"/>
    <p:sldId id="293" r:id="rId18"/>
    <p:sldId id="294" r:id="rId19"/>
    <p:sldId id="281" r:id="rId20"/>
    <p:sldId id="282" r:id="rId21"/>
    <p:sldId id="283" r:id="rId22"/>
    <p:sldId id="284" r:id="rId23"/>
    <p:sldId id="286" r:id="rId24"/>
    <p:sldId id="287" r:id="rId25"/>
    <p:sldId id="288" r:id="rId26"/>
    <p:sldId id="289" r:id="rId2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nhoa Zugadi Zulueta" initials="AZZ" lastIdx="1" clrIdx="0">
    <p:extLst>
      <p:ext uri="{19B8F6BF-5375-455C-9EA6-DF929625EA0E}">
        <p15:presenceInfo xmlns:p15="http://schemas.microsoft.com/office/powerpoint/2012/main" userId="Ainhoa Zugadi Zulue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8AAE-8A37-472A-8E16-CA51C09A085C}" type="datetimeFigureOut">
              <a:rPr lang="es-ES" smtClean="0"/>
              <a:t>07/10/2024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C2061-F731-4289-B024-E4D822758C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43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8AAE-8A37-472A-8E16-CA51C09A085C}" type="datetimeFigureOut">
              <a:rPr lang="es-ES" smtClean="0"/>
              <a:t>07/10/2024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C2061-F731-4289-B024-E4D822758C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739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8AAE-8A37-472A-8E16-CA51C09A085C}" type="datetimeFigureOut">
              <a:rPr lang="es-ES" smtClean="0"/>
              <a:t>07/10/2024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C2061-F731-4289-B024-E4D822758C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325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8AAE-8A37-472A-8E16-CA51C09A085C}" type="datetimeFigureOut">
              <a:rPr lang="es-ES" smtClean="0"/>
              <a:t>07/10/2024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C2061-F731-4289-B024-E4D822758C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51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8AAE-8A37-472A-8E16-CA51C09A085C}" type="datetimeFigureOut">
              <a:rPr lang="es-ES" smtClean="0"/>
              <a:t>07/10/2024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C2061-F731-4289-B024-E4D822758C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7080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8AAE-8A37-472A-8E16-CA51C09A085C}" type="datetimeFigureOut">
              <a:rPr lang="es-ES" smtClean="0"/>
              <a:t>07/10/2024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C2061-F731-4289-B024-E4D822758C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2755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8AAE-8A37-472A-8E16-CA51C09A085C}" type="datetimeFigureOut">
              <a:rPr lang="es-ES" smtClean="0"/>
              <a:t>07/10/2024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C2061-F731-4289-B024-E4D822758C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4723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8AAE-8A37-472A-8E16-CA51C09A085C}" type="datetimeFigureOut">
              <a:rPr lang="es-ES" smtClean="0"/>
              <a:t>07/10/2024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C2061-F731-4289-B024-E4D822758C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806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8AAE-8A37-472A-8E16-CA51C09A085C}" type="datetimeFigureOut">
              <a:rPr lang="es-ES" smtClean="0"/>
              <a:t>07/10/2024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C2061-F731-4289-B024-E4D822758C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2095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8AAE-8A37-472A-8E16-CA51C09A085C}" type="datetimeFigureOut">
              <a:rPr lang="es-ES" smtClean="0"/>
              <a:t>07/10/2024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C2061-F731-4289-B024-E4D822758C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7405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8AAE-8A37-472A-8E16-CA51C09A085C}" type="datetimeFigureOut">
              <a:rPr lang="es-ES" smtClean="0"/>
              <a:t>07/10/2024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C2061-F731-4289-B024-E4D822758C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8308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C8AAE-8A37-472A-8E16-CA51C09A085C}" type="datetimeFigureOut">
              <a:rPr lang="es-ES" smtClean="0"/>
              <a:t>07/10/2024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C2061-F731-4289-B024-E4D822758C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983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6.png"/><Relationship Id="rId5" Type="http://schemas.openxmlformats.org/officeDocument/2006/relationships/image" Target="../media/image11.png"/><Relationship Id="rId10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12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5.png"/><Relationship Id="rId5" Type="http://schemas.openxmlformats.org/officeDocument/2006/relationships/image" Target="../media/image11.png"/><Relationship Id="rId10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6.png"/><Relationship Id="rId5" Type="http://schemas.openxmlformats.org/officeDocument/2006/relationships/image" Target="../media/image11.png"/><Relationship Id="rId10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6.png"/><Relationship Id="rId5" Type="http://schemas.openxmlformats.org/officeDocument/2006/relationships/image" Target="../media/image11.png"/><Relationship Id="rId10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12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4.png"/><Relationship Id="rId5" Type="http://schemas.openxmlformats.org/officeDocument/2006/relationships/image" Target="../media/image11.png"/><Relationship Id="rId10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" Type="http://schemas.openxmlformats.org/officeDocument/2006/relationships/image" Target="../media/image8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8.png"/><Relationship Id="rId5" Type="http://schemas.openxmlformats.org/officeDocument/2006/relationships/image" Target="../media/image11.png"/><Relationship Id="rId15" Type="http://schemas.openxmlformats.org/officeDocument/2006/relationships/image" Target="../media/image5.png"/><Relationship Id="rId10" Type="http://schemas.openxmlformats.org/officeDocument/2006/relationships/image" Target="../media/image27.png"/><Relationship Id="rId4" Type="http://schemas.openxmlformats.org/officeDocument/2006/relationships/image" Target="../media/image10.png"/><Relationship Id="rId9" Type="http://schemas.openxmlformats.org/officeDocument/2006/relationships/image" Target="../media/image26.png"/><Relationship Id="rId1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6.png"/><Relationship Id="rId5" Type="http://schemas.openxmlformats.org/officeDocument/2006/relationships/image" Target="../media/image11.png"/><Relationship Id="rId10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6.png"/><Relationship Id="rId5" Type="http://schemas.openxmlformats.org/officeDocument/2006/relationships/image" Target="../media/image11.png"/><Relationship Id="rId10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.png"/><Relationship Id="rId2" Type="http://schemas.openxmlformats.org/officeDocument/2006/relationships/image" Target="../media/image8.png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11.png"/><Relationship Id="rId15" Type="http://schemas.openxmlformats.org/officeDocument/2006/relationships/image" Target="../media/image2.png"/><Relationship Id="rId10" Type="http://schemas.openxmlformats.org/officeDocument/2006/relationships/image" Target="../media/image34.png"/><Relationship Id="rId19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.png"/><Relationship Id="rId5" Type="http://schemas.openxmlformats.org/officeDocument/2006/relationships/image" Target="../media/image11.png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36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Principios de diseño de esquemas</a:t>
            </a:r>
            <a:endParaRPr lang="es-ES" sz="3200" dirty="0"/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b="1" dirty="0" smtClean="0">
                <a:solidFill>
                  <a:schemeClr val="accent5"/>
                </a:solidFill>
              </a:rPr>
              <a:t>1. Diseño de esquemas y modelado de Datos</a:t>
            </a:r>
          </a:p>
          <a:p>
            <a:pPr>
              <a:lnSpc>
                <a:spcPct val="150000"/>
              </a:lnSpc>
            </a:pPr>
            <a:endParaRPr lang="es-ES" sz="1200" dirty="0" smtClean="0"/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2.Operaciones Relacionales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3.Operaciones Lógicas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4. Índices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5. Borrado y modificación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6.Arrays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7.Agregaciones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8.Agregaciones con matrices 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7028873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Para poder usar </a:t>
            </a:r>
            <a:r>
              <a:rPr lang="es-ES" sz="2400" b="1" dirty="0" err="1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mongoDB</a:t>
            </a:r>
            <a:r>
              <a:rPr lang="es-ES" sz="24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 en línea</a:t>
            </a:r>
            <a:endParaRPr lang="es-ES" sz="2400" b="1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  <a:p>
            <a:pPr lvl="1"/>
            <a:endParaRPr lang="es-ES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92D050"/>
                </a:solidFill>
              </a:rPr>
              <a:t>https://mongoplayground.net/</a:t>
            </a:r>
            <a:endParaRPr lang="es-ES" sz="1600" b="1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7" name="Picture 2" descr="Icono, Realimentación, Mensaje, Nub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2154809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Icono, Info, Información, Nube, Pregunt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379778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941" y="4337824"/>
            <a:ext cx="234034" cy="234034"/>
          </a:xfrm>
          <a:prstGeom prst="rect">
            <a:avLst/>
          </a:prstGeom>
        </p:spPr>
      </p:pic>
      <p:pic>
        <p:nvPicPr>
          <p:cNvPr id="30" name="Picture 6" descr="Icono, Localización, Localizar, Nub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896584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Icono, Contento, Cliente, Realimentació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5434047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Conector recto 31"/>
          <p:cNvCxnSpPr/>
          <p:nvPr/>
        </p:nvCxnSpPr>
        <p:spPr>
          <a:xfrm flipH="1">
            <a:off x="285249" y="674255"/>
            <a:ext cx="1096" cy="5389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8" descr="Icono, Contento, Cliente, Realimentació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" y="3268939"/>
            <a:ext cx="234034" cy="19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Icono, Localización, Localizar, Nub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" y="2704737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19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Primeros pasos</a:t>
            </a:r>
            <a:endParaRPr lang="es-ES" sz="3200" dirty="0"/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b="1" dirty="0">
                <a:solidFill>
                  <a:srgbClr val="0070C0"/>
                </a:solidFill>
              </a:rPr>
              <a:t>1. Diseño de esquemas y modelado de Datos</a:t>
            </a:r>
          </a:p>
          <a:p>
            <a:pPr>
              <a:lnSpc>
                <a:spcPct val="150000"/>
              </a:lnSpc>
            </a:pPr>
            <a:endParaRPr lang="es-ES" sz="1200" b="1" dirty="0" smtClean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.Operaciones </a:t>
            </a: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Relacionales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3.Operaciones </a:t>
            </a: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Lógicas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4. Índices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5. Borrado y modificación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6.Arrays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7.Agregaciones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8.Agregaciones con matrices 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7028873" cy="30087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" sz="1600" b="1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" sz="16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" sz="1600" b="1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" sz="16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" sz="1600" b="1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" sz="16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" sz="1600" b="1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" sz="1600" b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1483" y="1775217"/>
            <a:ext cx="4963218" cy="2610214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7" name="Picture 2" descr="Icono, Realimentación, Mensaje, Nub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2154809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Icono, Info, Información, Nube, Pregunt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379778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1941" y="4337824"/>
            <a:ext cx="234034" cy="234034"/>
          </a:xfrm>
          <a:prstGeom prst="rect">
            <a:avLst/>
          </a:prstGeom>
        </p:spPr>
      </p:pic>
      <p:pic>
        <p:nvPicPr>
          <p:cNvPr id="30" name="Picture 6" descr="Icono, Localización, Localizar, Nub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896584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Icono, Contento, Cliente, Realimentació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5434047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Conector recto 31"/>
          <p:cNvCxnSpPr/>
          <p:nvPr/>
        </p:nvCxnSpPr>
        <p:spPr>
          <a:xfrm flipH="1">
            <a:off x="285249" y="674255"/>
            <a:ext cx="1096" cy="5389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8" descr="Icono, Contento, Cliente, Realimentació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" y="3268939"/>
            <a:ext cx="234034" cy="19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Icono, Localización, Localizar, Nub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" y="2704737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65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Primeros pasos</a:t>
            </a:r>
            <a:endParaRPr lang="es-ES" sz="3200" dirty="0"/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b="1" dirty="0">
                <a:solidFill>
                  <a:srgbClr val="0070C0"/>
                </a:solidFill>
              </a:rPr>
              <a:t>1. Diseño de esquemas y modelado de </a:t>
            </a:r>
            <a:r>
              <a:rPr lang="es-ES" sz="1200" b="1" dirty="0" smtClean="0">
                <a:solidFill>
                  <a:srgbClr val="0070C0"/>
                </a:solidFill>
              </a:rPr>
              <a:t>Datos</a:t>
            </a:r>
            <a:endParaRPr lang="es-ES" sz="12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/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2.Operaciones Relacionales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3.Operaciones Lógicas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4. Índices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5. Borrado y modificación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6.Arrays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7.Agregaciones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8.Agregaciones con matrices 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7028873" cy="393210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Insertar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" sz="16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" sz="1600" b="1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" sz="16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" sz="1600" b="1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" sz="16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" sz="1600" b="1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" sz="16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" sz="1600" b="1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" sz="1600" b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0624" y="2494113"/>
            <a:ext cx="3381847" cy="201958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6930" y="2474816"/>
            <a:ext cx="3324689" cy="270547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0" name="Picture 2" descr="Icono, Realimentación, Mensaje, Nub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2154809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Icono, Info, Información, Nube, Pregunt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379778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941" y="4337824"/>
            <a:ext cx="234034" cy="234034"/>
          </a:xfrm>
          <a:prstGeom prst="rect">
            <a:avLst/>
          </a:prstGeom>
        </p:spPr>
      </p:pic>
      <p:pic>
        <p:nvPicPr>
          <p:cNvPr id="23" name="Picture 6" descr="Icono, Localización, Localizar, Nub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896584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Icono, Contento, Cliente, Realimentació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5434047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Conector recto 24"/>
          <p:cNvCxnSpPr/>
          <p:nvPr/>
        </p:nvCxnSpPr>
        <p:spPr>
          <a:xfrm flipH="1">
            <a:off x="285249" y="674255"/>
            <a:ext cx="1096" cy="5389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8" descr="Icono, Contento, Cliente, Realimentació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" y="3268939"/>
            <a:ext cx="234034" cy="19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Icono, Localización, Localizar, Nub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" y="2704737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24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Primeros pasos</a:t>
            </a:r>
            <a:endParaRPr lang="es-ES" sz="3200" dirty="0"/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b="1" dirty="0">
                <a:solidFill>
                  <a:schemeClr val="accent5"/>
                </a:solidFill>
              </a:rPr>
              <a:t>1. Diseño de esquemas y modelado de Datos</a:t>
            </a:r>
          </a:p>
          <a:p>
            <a:pPr>
              <a:lnSpc>
                <a:spcPct val="150000"/>
              </a:lnSpc>
            </a:pPr>
            <a:endParaRPr lang="es-ES" sz="1200" b="1" dirty="0" smtClean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2.Operaciones </a:t>
            </a: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Relacionales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3.Operaciones Lógicas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4. Índices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5. Borrado y modificación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6.Arrays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7.Agregaciones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8.Agregaciones con matrices 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7028873" cy="393210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Buscar</a:t>
            </a:r>
            <a:endParaRPr lang="es-ES" sz="2400" b="1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" sz="1600" b="1" u="sng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" sz="1600" b="1" u="sng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" sz="1600" b="1" u="sng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" sz="1600" b="1" u="sng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" sz="1600" b="1" u="sng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" sz="1600" b="1" u="sng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" sz="1600" b="1" u="sng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" sz="1600" b="1" u="sng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" sz="1600" b="1" u="sng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6921" y="2360559"/>
            <a:ext cx="6220693" cy="265784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19" name="Picture 2" descr="Icono, Realimentación, Mensaje, Nub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2154809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cono, Info, Información, Nube, Pregunt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379778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1941" y="4337824"/>
            <a:ext cx="234034" cy="234034"/>
          </a:xfrm>
          <a:prstGeom prst="rect">
            <a:avLst/>
          </a:prstGeom>
        </p:spPr>
      </p:pic>
      <p:pic>
        <p:nvPicPr>
          <p:cNvPr id="22" name="Picture 6" descr="Icono, Localización, Localizar, Nub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896584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Icono, Contento, Cliente, Realimentació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5434047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ector recto 23"/>
          <p:cNvCxnSpPr/>
          <p:nvPr/>
        </p:nvCxnSpPr>
        <p:spPr>
          <a:xfrm flipH="1">
            <a:off x="285249" y="674255"/>
            <a:ext cx="1096" cy="5389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8" descr="Icono, Contento, Cliente, Realimentació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" y="3268939"/>
            <a:ext cx="234034" cy="19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Icono, Localización, Localizar, Nub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" y="2704737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99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Primeros pasos</a:t>
            </a:r>
            <a:endParaRPr lang="es-ES" sz="3200" dirty="0"/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7028873" cy="393210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Buscar</a:t>
            </a:r>
            <a:endParaRPr lang="es-ES" sz="2400" b="1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" sz="1600" b="1" u="sng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" sz="1600" b="1" u="sng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" sz="1600" b="1" u="sng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" sz="1600" b="1" u="sng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" sz="1600" b="1" u="sng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" sz="1600" b="1" u="sng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" sz="1600" b="1" u="sng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" sz="1600" b="1" u="sng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" sz="1600" b="1" u="sng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9207" y="2292427"/>
            <a:ext cx="6830378" cy="292458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19" name="Picture 2" descr="Icono, Realimentación, Mensaje, Nub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2154809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cono, Info, Información, Nube, Pregunt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379778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1941" y="4337824"/>
            <a:ext cx="234034" cy="234034"/>
          </a:xfrm>
          <a:prstGeom prst="rect">
            <a:avLst/>
          </a:prstGeom>
        </p:spPr>
      </p:pic>
      <p:pic>
        <p:nvPicPr>
          <p:cNvPr id="22" name="Picture 6" descr="Icono, Localización, Localizar, Nub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896584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Icono, Contento, Cliente, Realimentació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5434047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ector recto 23"/>
          <p:cNvCxnSpPr/>
          <p:nvPr/>
        </p:nvCxnSpPr>
        <p:spPr>
          <a:xfrm flipH="1">
            <a:off x="285249" y="674255"/>
            <a:ext cx="1096" cy="5389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8" descr="Icono, Contento, Cliente, Realimentació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" y="3268939"/>
            <a:ext cx="234034" cy="19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Icono, Localización, Localizar, Nub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" y="2704737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ángulo 35"/>
          <p:cNvSpPr/>
          <p:nvPr/>
        </p:nvSpPr>
        <p:spPr>
          <a:xfrm>
            <a:off x="403090" y="600362"/>
            <a:ext cx="195549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b="1" dirty="0">
                <a:solidFill>
                  <a:schemeClr val="accent5"/>
                </a:solidFill>
              </a:rPr>
              <a:t>1. Diseño de esquemas y modelado de Datos</a:t>
            </a:r>
          </a:p>
          <a:p>
            <a:pPr>
              <a:lnSpc>
                <a:spcPct val="150000"/>
              </a:lnSpc>
            </a:pPr>
            <a:endParaRPr lang="es-ES" sz="1200" b="1" dirty="0" smtClean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2.Operaciones </a:t>
            </a: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Relacionales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3.Operaciones Lógicas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4. Índices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5. Borrado y modificación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6.Arrays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7.Agregaciones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8.Agregaciones con matrices 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40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Operaciones relacionales</a:t>
            </a:r>
            <a:endParaRPr lang="es-ES" sz="3200" dirty="0"/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1. Diseño de esquemas y modelado de Datos</a:t>
            </a:r>
          </a:p>
          <a:p>
            <a:pPr>
              <a:lnSpc>
                <a:spcPct val="150000"/>
              </a:lnSpc>
            </a:pPr>
            <a:endParaRPr lang="es-ES" sz="1200" b="1" dirty="0" smtClean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b="1" dirty="0" smtClean="0">
                <a:solidFill>
                  <a:schemeClr val="accent5"/>
                </a:solidFill>
              </a:rPr>
              <a:t>2.Operaciones </a:t>
            </a:r>
            <a:r>
              <a:rPr lang="es-ES" sz="1200" b="1" dirty="0">
                <a:solidFill>
                  <a:schemeClr val="accent5"/>
                </a:solidFill>
              </a:rPr>
              <a:t>Relacionales</a:t>
            </a:r>
            <a:endParaRPr lang="es-ES" sz="1200" b="1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3.Operaciones Lógicas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4. Índices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5. Borrado y modificación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6.Arrays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7.Agregaciones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8.Agregaciones con matrices 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7028873" cy="47089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Listado </a:t>
            </a:r>
            <a:r>
              <a:rPr lang="es-ES" sz="2400" b="1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de operadores relacionales</a:t>
            </a:r>
            <a:r>
              <a:rPr lang="es-ES" sz="24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 smtClean="0">
                <a:solidFill>
                  <a:srgbClr val="92D050"/>
                </a:solidFill>
              </a:rPr>
              <a:t>$</a:t>
            </a:r>
            <a:r>
              <a:rPr lang="es-ES" sz="1600" b="1" dirty="0" err="1" smtClean="0">
                <a:solidFill>
                  <a:srgbClr val="92D050"/>
                </a:solidFill>
              </a:rPr>
              <a:t>eq</a:t>
            </a:r>
            <a:r>
              <a:rPr lang="es-ES" sz="1600" b="1" dirty="0" smtClean="0">
                <a:solidFill>
                  <a:srgbClr val="92D050"/>
                </a:solidFill>
              </a:rPr>
              <a:t> </a:t>
            </a:r>
            <a:r>
              <a:rPr lang="es-ES" sz="1600" dirty="0" smtClean="0">
                <a:solidFill>
                  <a:schemeClr val="bg2">
                    <a:lumMod val="75000"/>
                  </a:schemeClr>
                </a:solidFill>
              </a:rPr>
              <a:t>- </a:t>
            </a:r>
            <a:r>
              <a:rPr lang="es-ES" sz="1600" dirty="0" err="1" smtClean="0">
                <a:solidFill>
                  <a:schemeClr val="bg2">
                    <a:lumMod val="75000"/>
                  </a:schemeClr>
                </a:solidFill>
              </a:rPr>
              <a:t>equal</a:t>
            </a:r>
            <a:r>
              <a:rPr lang="es-ES" sz="1600" dirty="0" smtClean="0">
                <a:solidFill>
                  <a:schemeClr val="bg2">
                    <a:lumMod val="75000"/>
                  </a:schemeClr>
                </a:solidFill>
              </a:rPr>
              <a:t> - igual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 smtClean="0">
                <a:solidFill>
                  <a:srgbClr val="92D050"/>
                </a:solidFill>
              </a:rPr>
              <a:t>$</a:t>
            </a:r>
            <a:r>
              <a:rPr lang="es-ES" sz="1600" b="1" dirty="0" err="1">
                <a:solidFill>
                  <a:srgbClr val="92D050"/>
                </a:solidFill>
              </a:rPr>
              <a:t>lt</a:t>
            </a:r>
            <a:r>
              <a:rPr lang="es-ES" sz="1600" b="1" dirty="0">
                <a:solidFill>
                  <a:srgbClr val="92D050"/>
                </a:solidFill>
              </a:rPr>
              <a:t> 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- </a:t>
            </a:r>
            <a:r>
              <a:rPr lang="es-ES" sz="1600" dirty="0" err="1">
                <a:solidFill>
                  <a:schemeClr val="bg2">
                    <a:lumMod val="75000"/>
                  </a:schemeClr>
                </a:solidFill>
              </a:rPr>
              <a:t>low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bg2">
                    <a:lumMod val="75000"/>
                  </a:schemeClr>
                </a:solidFill>
              </a:rPr>
              <a:t>than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 - menor que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92D050"/>
                </a:solidFill>
              </a:rPr>
              <a:t>$</a:t>
            </a:r>
            <a:r>
              <a:rPr lang="es-ES" sz="1600" b="1" dirty="0" err="1">
                <a:solidFill>
                  <a:srgbClr val="92D050"/>
                </a:solidFill>
              </a:rPr>
              <a:t>lte</a:t>
            </a:r>
            <a:r>
              <a:rPr lang="es-ES" sz="1600" b="1" dirty="0">
                <a:solidFill>
                  <a:srgbClr val="92D050"/>
                </a:solidFill>
              </a:rPr>
              <a:t> 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- </a:t>
            </a:r>
            <a:r>
              <a:rPr lang="es-ES" sz="1600" dirty="0" err="1">
                <a:solidFill>
                  <a:schemeClr val="bg2">
                    <a:lumMod val="75000"/>
                  </a:schemeClr>
                </a:solidFill>
              </a:rPr>
              <a:t>low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bg2">
                    <a:lumMod val="75000"/>
                  </a:schemeClr>
                </a:solidFill>
              </a:rPr>
              <a:t>than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bg2">
                    <a:lumMod val="75000"/>
                  </a:schemeClr>
                </a:solidFill>
              </a:rPr>
              <a:t>equal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 - menor o igual que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92D050"/>
                </a:solidFill>
              </a:rPr>
              <a:t>$</a:t>
            </a:r>
            <a:r>
              <a:rPr lang="es-ES" sz="1600" b="1" dirty="0" err="1">
                <a:solidFill>
                  <a:srgbClr val="92D050"/>
                </a:solidFill>
              </a:rPr>
              <a:t>gt</a:t>
            </a:r>
            <a:r>
              <a:rPr lang="es-ES" sz="1600" b="1" dirty="0">
                <a:solidFill>
                  <a:srgbClr val="92D050"/>
                </a:solidFill>
              </a:rPr>
              <a:t> 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- </a:t>
            </a:r>
            <a:r>
              <a:rPr lang="es-ES" sz="1600" dirty="0" err="1">
                <a:solidFill>
                  <a:schemeClr val="bg2">
                    <a:lumMod val="75000"/>
                  </a:schemeClr>
                </a:solidFill>
              </a:rPr>
              <a:t>greater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bg2">
                    <a:lumMod val="75000"/>
                  </a:schemeClr>
                </a:solidFill>
              </a:rPr>
              <a:t>than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 - mayor que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92D050"/>
                </a:solidFill>
              </a:rPr>
              <a:t>$</a:t>
            </a:r>
            <a:r>
              <a:rPr lang="es-ES" sz="1600" b="1" dirty="0" err="1">
                <a:solidFill>
                  <a:srgbClr val="92D050"/>
                </a:solidFill>
              </a:rPr>
              <a:t>gte</a:t>
            </a:r>
            <a:r>
              <a:rPr lang="es-ES" sz="1600" b="1" dirty="0">
                <a:solidFill>
                  <a:srgbClr val="92D050"/>
                </a:solidFill>
              </a:rPr>
              <a:t> 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- </a:t>
            </a:r>
            <a:r>
              <a:rPr lang="es-ES" sz="1600" dirty="0" err="1">
                <a:solidFill>
                  <a:schemeClr val="bg2">
                    <a:lumMod val="75000"/>
                  </a:schemeClr>
                </a:solidFill>
              </a:rPr>
              <a:t>greater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bg2">
                    <a:lumMod val="75000"/>
                  </a:schemeClr>
                </a:solidFill>
              </a:rPr>
              <a:t>than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bg2">
                    <a:lumMod val="75000"/>
                  </a:schemeClr>
                </a:solidFill>
              </a:rPr>
              <a:t>equal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 - mayor o igual que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92D050"/>
                </a:solidFill>
              </a:rPr>
              <a:t>$</a:t>
            </a:r>
            <a:r>
              <a:rPr lang="es-ES" sz="1600" b="1" dirty="0" err="1">
                <a:solidFill>
                  <a:srgbClr val="92D050"/>
                </a:solidFill>
              </a:rPr>
              <a:t>ne</a:t>
            </a:r>
            <a:r>
              <a:rPr lang="es-ES" sz="1600" b="1" dirty="0">
                <a:solidFill>
                  <a:srgbClr val="92D050"/>
                </a:solidFill>
              </a:rPr>
              <a:t> 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- </a:t>
            </a:r>
            <a:r>
              <a:rPr lang="es-ES" sz="1600" dirty="0" err="1">
                <a:solidFill>
                  <a:schemeClr val="bg2">
                    <a:lumMod val="75000"/>
                  </a:schemeClr>
                </a:solidFill>
              </a:rPr>
              <a:t>not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bg2">
                    <a:lumMod val="75000"/>
                  </a:schemeClr>
                </a:solidFill>
              </a:rPr>
              <a:t>equal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 - distinto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92D050"/>
                </a:solidFill>
              </a:rPr>
              <a:t>$in 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- in - dentro de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92D050"/>
                </a:solidFill>
              </a:rPr>
              <a:t>$</a:t>
            </a:r>
            <a:r>
              <a:rPr lang="es-ES" sz="1600" b="1" dirty="0" err="1">
                <a:solidFill>
                  <a:srgbClr val="92D050"/>
                </a:solidFill>
              </a:rPr>
              <a:t>nin</a:t>
            </a:r>
            <a:r>
              <a:rPr lang="es-ES" sz="1600" b="1" dirty="0">
                <a:solidFill>
                  <a:srgbClr val="92D050"/>
                </a:solidFill>
              </a:rPr>
              <a:t> 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- </a:t>
            </a:r>
            <a:r>
              <a:rPr lang="es-ES" sz="1600" dirty="0" err="1">
                <a:solidFill>
                  <a:schemeClr val="bg2">
                    <a:lumMod val="75000"/>
                  </a:schemeClr>
                </a:solidFill>
              </a:rPr>
              <a:t>not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 in - no dentro de</a:t>
            </a:r>
          </a:p>
          <a:p>
            <a:pPr lvl="1">
              <a:lnSpc>
                <a:spcPct val="150000"/>
              </a:lnSpc>
            </a:pPr>
            <a:endParaRPr lang="es-ES" sz="1600" b="1" u="sng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s-ES" sz="2400" b="1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Ejemplo:</a:t>
            </a:r>
          </a:p>
          <a:p>
            <a:r>
              <a:rPr lang="es-ES" sz="24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	</a:t>
            </a:r>
            <a:r>
              <a:rPr lang="es-ES" sz="1600" dirty="0" err="1" smtClean="0">
                <a:solidFill>
                  <a:schemeClr val="bg2">
                    <a:lumMod val="50000"/>
                  </a:schemeClr>
                </a:solidFill>
              </a:rPr>
              <a:t>db.productos.find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( {precio: </a:t>
            </a:r>
            <a:r>
              <a:rPr lang="es-ES" sz="1600" dirty="0">
                <a:solidFill>
                  <a:srgbClr val="92D050"/>
                </a:solidFill>
              </a:rPr>
              <a:t>{$</a:t>
            </a:r>
            <a:r>
              <a:rPr lang="es-ES" sz="1600" dirty="0" err="1">
                <a:solidFill>
                  <a:srgbClr val="92D050"/>
                </a:solidFill>
              </a:rPr>
              <a:t>eq</a:t>
            </a:r>
            <a:r>
              <a:rPr lang="es-ES" sz="1600" dirty="0" smtClean="0">
                <a:solidFill>
                  <a:srgbClr val="92D050"/>
                </a:solidFill>
              </a:rPr>
              <a:t>: 1000</a:t>
            </a:r>
            <a:r>
              <a:rPr lang="es-ES" sz="1600" dirty="0">
                <a:solidFill>
                  <a:srgbClr val="92D050"/>
                </a:solidFill>
              </a:rPr>
              <a:t>}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} )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19" name="Picture 2" descr="Icono, Realimentación, Mensaje, Nub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2154809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cono, Info, Información, Nube, Pregunt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379778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941" y="4337824"/>
            <a:ext cx="234034" cy="234034"/>
          </a:xfrm>
          <a:prstGeom prst="rect">
            <a:avLst/>
          </a:prstGeom>
        </p:spPr>
      </p:pic>
      <p:pic>
        <p:nvPicPr>
          <p:cNvPr id="22" name="Picture 6" descr="Icono, Localización, Localizar, Nub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896584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Icono, Contento, Cliente, Realimentació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5434047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ector recto 23"/>
          <p:cNvCxnSpPr/>
          <p:nvPr/>
        </p:nvCxnSpPr>
        <p:spPr>
          <a:xfrm flipH="1">
            <a:off x="285249" y="674255"/>
            <a:ext cx="1096" cy="5389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8" descr="Icono, Contento, Cliente, Realimentació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" y="3268939"/>
            <a:ext cx="234034" cy="19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Icono, Localización, Localizar, Nub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" y="2704737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41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Operaciones lógicas</a:t>
            </a:r>
            <a:endParaRPr lang="es-ES" sz="3200" dirty="0"/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1. Diseño de esquemas y modelado de Datos</a:t>
            </a:r>
          </a:p>
          <a:p>
            <a:pPr>
              <a:lnSpc>
                <a:spcPct val="150000"/>
              </a:lnSpc>
            </a:pPr>
            <a:endParaRPr lang="es-ES" sz="1200" b="1" dirty="0" smtClean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2.Operaciones </a:t>
            </a: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Relacionales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b="1" dirty="0">
                <a:solidFill>
                  <a:schemeClr val="accent5"/>
                </a:solidFill>
              </a:rPr>
              <a:t>3.Operaciones Lógicas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4. Índices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5. Borrado y modificación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6.Arrays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7.Agregaciones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8.Agregaciones con matrices 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7028873" cy="34163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Listado </a:t>
            </a:r>
            <a:r>
              <a:rPr lang="es-ES" sz="2400" b="1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de operadores lógicos: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92D050"/>
                </a:solidFill>
              </a:rPr>
              <a:t>$and </a:t>
            </a:r>
            <a:r>
              <a:rPr lang="es-ES" sz="1600" b="1" dirty="0">
                <a:solidFill>
                  <a:schemeClr val="bg2">
                    <a:lumMod val="50000"/>
                  </a:schemeClr>
                </a:solidFill>
              </a:rPr>
              <a:t>- y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92D050"/>
                </a:solidFill>
              </a:rPr>
              <a:t>$</a:t>
            </a:r>
            <a:r>
              <a:rPr lang="es-ES" sz="1600" b="1" dirty="0" err="1">
                <a:solidFill>
                  <a:srgbClr val="92D050"/>
                </a:solidFill>
              </a:rPr>
              <a:t>or</a:t>
            </a:r>
            <a:r>
              <a:rPr lang="es-ES" sz="1600" b="1" dirty="0">
                <a:solidFill>
                  <a:srgbClr val="92D050"/>
                </a:solidFill>
              </a:rPr>
              <a:t> </a:t>
            </a:r>
            <a:r>
              <a:rPr lang="es-ES" sz="1600" b="1" dirty="0">
                <a:solidFill>
                  <a:schemeClr val="bg2">
                    <a:lumMod val="50000"/>
                  </a:schemeClr>
                </a:solidFill>
              </a:rPr>
              <a:t>- o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92D050"/>
                </a:solidFill>
              </a:rPr>
              <a:t>$</a:t>
            </a:r>
            <a:r>
              <a:rPr lang="es-ES" sz="1600" b="1" dirty="0" err="1">
                <a:solidFill>
                  <a:srgbClr val="92D050"/>
                </a:solidFill>
              </a:rPr>
              <a:t>not</a:t>
            </a:r>
            <a:r>
              <a:rPr lang="es-ES" sz="1600" b="1" dirty="0">
                <a:solidFill>
                  <a:srgbClr val="92D050"/>
                </a:solidFill>
              </a:rPr>
              <a:t> </a:t>
            </a:r>
            <a:r>
              <a:rPr lang="es-ES" sz="1600" b="1" dirty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es-ES" sz="1600" b="1" dirty="0" err="1" smtClean="0">
                <a:solidFill>
                  <a:schemeClr val="bg2">
                    <a:lumMod val="50000"/>
                  </a:schemeClr>
                </a:solidFill>
              </a:rPr>
              <a:t>not</a:t>
            </a:r>
            <a:endParaRPr lang="es-ES" sz="16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" sz="1600" b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24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Ejemplo</a:t>
            </a:r>
            <a:r>
              <a:rPr lang="es-ES" sz="2400" b="1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es-ES" sz="1600" dirty="0" err="1">
                <a:solidFill>
                  <a:schemeClr val="bg2">
                    <a:lumMod val="50000"/>
                  </a:schemeClr>
                </a:solidFill>
              </a:rPr>
              <a:t>db.libros.find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({precio : 50</a:t>
            </a:r>
            <a:r>
              <a:rPr lang="es-ES" sz="1600" dirty="0">
                <a:solidFill>
                  <a:srgbClr val="92D050"/>
                </a:solidFill>
              </a:rPr>
              <a:t>,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 cantidad : 20 })</a:t>
            </a:r>
          </a:p>
          <a:p>
            <a:pPr lvl="1">
              <a:lnSpc>
                <a:spcPct val="150000"/>
              </a:lnSpc>
            </a:pPr>
            <a:r>
              <a:rPr lang="es-ES" sz="1600" dirty="0" err="1" smtClean="0">
                <a:solidFill>
                  <a:schemeClr val="bg2">
                    <a:lumMod val="50000"/>
                  </a:schemeClr>
                </a:solidFill>
              </a:rPr>
              <a:t>db.libros.find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({</a:t>
            </a:r>
            <a:r>
              <a:rPr lang="es-ES" sz="1600" dirty="0">
                <a:solidFill>
                  <a:srgbClr val="92D050"/>
                </a:solidFill>
              </a:rPr>
              <a:t>$and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 : [{precio:50}, {cantidad:20}] })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19" name="Picture 2" descr="Icono, Realimentación, Mensaje, Nub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2154809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cono, Info, Información, Nube, Pregunt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379778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941" y="4337824"/>
            <a:ext cx="234034" cy="234034"/>
          </a:xfrm>
          <a:prstGeom prst="rect">
            <a:avLst/>
          </a:prstGeom>
        </p:spPr>
      </p:pic>
      <p:pic>
        <p:nvPicPr>
          <p:cNvPr id="22" name="Picture 6" descr="Icono, Localización, Localizar, Nub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896584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Icono, Contento, Cliente, Realimentació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5434047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ector recto 23"/>
          <p:cNvCxnSpPr/>
          <p:nvPr/>
        </p:nvCxnSpPr>
        <p:spPr>
          <a:xfrm flipH="1">
            <a:off x="285249" y="674255"/>
            <a:ext cx="1096" cy="5389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8" descr="Icono, Contento, Cliente, Realimentació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" y="3268939"/>
            <a:ext cx="234034" cy="19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Icono, Localización, Localizar, Nub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" y="2704737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89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Índices</a:t>
            </a:r>
            <a:endParaRPr lang="es-ES" sz="3200" dirty="0"/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1. Diseño de esquemas y modelado de Datos</a:t>
            </a:r>
          </a:p>
          <a:p>
            <a:pPr>
              <a:lnSpc>
                <a:spcPct val="150000"/>
              </a:lnSpc>
            </a:pPr>
            <a:endParaRPr lang="es-ES" sz="1200" b="1" dirty="0" smtClean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2.Operaciones </a:t>
            </a: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Relacionales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3.Operaciones Lógicas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b="1" dirty="0">
                <a:solidFill>
                  <a:schemeClr val="accent5"/>
                </a:solidFill>
              </a:rPr>
              <a:t>4. Índices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5. Borrado y modificación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6.Arrays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7.Agregaciones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8.Agregaciones con matrices 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7028873" cy="44627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Búsqueda sin índices: </a:t>
            </a:r>
            <a:endParaRPr lang="es-ES" sz="2400" b="1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  <a:p>
            <a:r>
              <a:rPr lang="es-ES" sz="1600" dirty="0" smtClean="0">
                <a:solidFill>
                  <a:schemeClr val="bg2">
                    <a:lumMod val="50000"/>
                  </a:schemeClr>
                </a:solidFill>
              </a:rPr>
              <a:t>Consulta:	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s-ES" sz="1600" dirty="0" smtClean="0">
                <a:solidFill>
                  <a:schemeClr val="bg2">
                    <a:lumMod val="50000"/>
                  </a:schemeClr>
                </a:solidFill>
              </a:rPr>
              <a:t>Análisis de la consulta:   Resultado del análisis:</a:t>
            </a:r>
          </a:p>
          <a:p>
            <a:endParaRPr lang="es-ES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s-ES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s-ES" sz="1600" dirty="0">
              <a:solidFill>
                <a:schemeClr val="bg2">
                  <a:lumMod val="50000"/>
                </a:schemeClr>
              </a:solidFill>
            </a:endParaRPr>
          </a:p>
          <a:p>
            <a:endParaRPr lang="es-ES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s-ES" sz="1600" dirty="0">
              <a:solidFill>
                <a:schemeClr val="bg2">
                  <a:lumMod val="50000"/>
                </a:schemeClr>
              </a:solidFill>
            </a:endParaRPr>
          </a:p>
          <a:p>
            <a:endParaRPr lang="es-ES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s-ES" sz="1600" dirty="0">
              <a:solidFill>
                <a:schemeClr val="bg2">
                  <a:lumMod val="50000"/>
                </a:schemeClr>
              </a:solidFill>
            </a:endParaRPr>
          </a:p>
          <a:p>
            <a:endParaRPr lang="es-ES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s-ES" sz="1600" dirty="0">
              <a:solidFill>
                <a:schemeClr val="bg2">
                  <a:lumMod val="50000"/>
                </a:schemeClr>
              </a:solidFill>
            </a:endParaRPr>
          </a:p>
          <a:p>
            <a:endParaRPr lang="es-ES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s-ES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s-ES" sz="1600" dirty="0">
              <a:solidFill>
                <a:schemeClr val="bg2">
                  <a:lumMod val="50000"/>
                </a:schemeClr>
              </a:solidFill>
            </a:endParaRPr>
          </a:p>
          <a:p>
            <a:endParaRPr lang="es-ES" sz="1600" dirty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endParaRPr lang="es-ES" sz="1600" dirty="0" err="1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4226" y="2594481"/>
            <a:ext cx="1358272" cy="66929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7215" y="2572516"/>
            <a:ext cx="1860355" cy="67233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3408" y="2572516"/>
            <a:ext cx="2820361" cy="337196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1" name="Picture 2" descr="Icono, Realimentación, Mensaje, Nub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2154809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Icono, Info, Información, Nube, Pregunt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379778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1941" y="4337824"/>
            <a:ext cx="234034" cy="234034"/>
          </a:xfrm>
          <a:prstGeom prst="rect">
            <a:avLst/>
          </a:prstGeom>
        </p:spPr>
      </p:pic>
      <p:pic>
        <p:nvPicPr>
          <p:cNvPr id="24" name="Picture 6" descr="Icono, Localización, Localizar, Nub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896584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Icono, Contento, Cliente, Realimentació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5434047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Conector recto 25"/>
          <p:cNvCxnSpPr/>
          <p:nvPr/>
        </p:nvCxnSpPr>
        <p:spPr>
          <a:xfrm flipH="1">
            <a:off x="285249" y="674255"/>
            <a:ext cx="1096" cy="5389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8" descr="Icono, Contento, Cliente, Realimentació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" y="3268939"/>
            <a:ext cx="234034" cy="19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Icono, Localización, Localizar, Nub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" y="2704737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71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Índices</a:t>
            </a:r>
            <a:endParaRPr lang="es-ES" sz="3200" dirty="0"/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1. Diseño de esquemas y modelado de Datos</a:t>
            </a:r>
          </a:p>
          <a:p>
            <a:pPr>
              <a:lnSpc>
                <a:spcPct val="150000"/>
              </a:lnSpc>
            </a:pPr>
            <a:endParaRPr lang="es-ES" sz="1200" b="1" dirty="0" smtClean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2.Operaciones </a:t>
            </a: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Relacionales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3.Operaciones Lógicas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b="1" dirty="0">
                <a:solidFill>
                  <a:schemeClr val="accent5"/>
                </a:solidFill>
              </a:rPr>
              <a:t>4. </a:t>
            </a:r>
            <a:r>
              <a:rPr lang="es-ES" sz="1200" b="1" dirty="0" smtClean="0">
                <a:solidFill>
                  <a:schemeClr val="accent5"/>
                </a:solidFill>
              </a:rPr>
              <a:t>Índices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. Borrado y modificación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6.Arrays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7.Agregaciones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8.Agregaciones </a:t>
            </a: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con matrices 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7028873" cy="40934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Búsqueda con índices: </a:t>
            </a:r>
          </a:p>
          <a:p>
            <a:r>
              <a:rPr lang="es-ES" sz="1600" dirty="0" smtClean="0">
                <a:solidFill>
                  <a:schemeClr val="bg2">
                    <a:lumMod val="50000"/>
                  </a:schemeClr>
                </a:solidFill>
              </a:rPr>
              <a:t>Crear un índice simple:	         Análisis de la consulta:        </a:t>
            </a:r>
          </a:p>
          <a:p>
            <a:endParaRPr lang="es-ES" sz="1600" dirty="0">
              <a:solidFill>
                <a:schemeClr val="bg2">
                  <a:lumMod val="50000"/>
                </a:schemeClr>
              </a:solidFill>
            </a:endParaRPr>
          </a:p>
          <a:p>
            <a:endParaRPr lang="es-ES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s-ES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s-ES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s-ES" sz="1600" dirty="0" smtClean="0">
                <a:solidFill>
                  <a:schemeClr val="bg2">
                    <a:lumMod val="50000"/>
                  </a:schemeClr>
                </a:solidFill>
              </a:rPr>
              <a:t>Crear un índice compuesto:	         Búsqueda de índices:</a:t>
            </a:r>
          </a:p>
          <a:p>
            <a:endParaRPr lang="es-ES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s-ES" sz="1600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</a:p>
          <a:p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s-ES" sz="1600" dirty="0" smtClean="0">
                <a:solidFill>
                  <a:schemeClr val="bg2">
                    <a:lumMod val="50000"/>
                  </a:schemeClr>
                </a:solidFill>
              </a:rPr>
              <a:t>		         Borrar el índice:</a:t>
            </a:r>
          </a:p>
          <a:p>
            <a:endParaRPr lang="es-ES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s-ES" sz="16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s-ES" sz="1600" dirty="0" smtClean="0">
                <a:solidFill>
                  <a:schemeClr val="bg2">
                    <a:lumMod val="50000"/>
                  </a:schemeClr>
                </a:solidFill>
              </a:rPr>
              <a:t>Crear un índice único:</a:t>
            </a:r>
          </a:p>
          <a:p>
            <a:endParaRPr lang="es-ES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s-ES" sz="16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5541" y="2555771"/>
            <a:ext cx="1860355" cy="67233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9695" y="2550438"/>
            <a:ext cx="1813450" cy="40520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2022" y="3785017"/>
            <a:ext cx="1884154" cy="57920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1735" y="4582438"/>
            <a:ext cx="2977175" cy="16794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52022" y="5273944"/>
            <a:ext cx="3295985" cy="192321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11735" y="3763337"/>
            <a:ext cx="1699352" cy="164916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4" name="Picture 2" descr="Icono, Realimentación, Mensaje, Nub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2154809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Icono, Info, Información, Nube, Pregunt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379778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1941" y="4337824"/>
            <a:ext cx="234034" cy="234034"/>
          </a:xfrm>
          <a:prstGeom prst="rect">
            <a:avLst/>
          </a:prstGeom>
        </p:spPr>
      </p:pic>
      <p:pic>
        <p:nvPicPr>
          <p:cNvPr id="27" name="Picture 6" descr="Icono, Localización, Localizar, Nub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896584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Icono, Contento, Cliente, Realimentación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5434047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Conector recto 28"/>
          <p:cNvCxnSpPr/>
          <p:nvPr/>
        </p:nvCxnSpPr>
        <p:spPr>
          <a:xfrm flipH="1">
            <a:off x="285249" y="674255"/>
            <a:ext cx="1096" cy="5389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8" descr="Icono, Contento, Cliente, Realimentación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" y="3268939"/>
            <a:ext cx="234034" cy="19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Icono, Localización, Localizar, Nub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" y="2704737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89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Borrado y modificación</a:t>
            </a:r>
            <a:endParaRPr lang="es-ES" sz="3200" dirty="0"/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1. Diseño de esquemas y modelado de Datos</a:t>
            </a:r>
          </a:p>
          <a:p>
            <a:pPr>
              <a:lnSpc>
                <a:spcPct val="150000"/>
              </a:lnSpc>
            </a:pPr>
            <a:endParaRPr lang="es-ES" sz="1200" b="1" dirty="0" smtClean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2.Operaciones </a:t>
            </a: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Relacionales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3.Operaciones Lógicas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4. Índices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b="1" dirty="0">
                <a:solidFill>
                  <a:schemeClr val="accent5"/>
                </a:solidFill>
              </a:rPr>
              <a:t>5. Borrado y modificación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6.Arrays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7.Agregaciones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8.Agregaciones con matrices 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7028873" cy="424731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Listado </a:t>
            </a:r>
            <a:r>
              <a:rPr lang="es-ES" sz="2400" b="1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de operadores lógicos: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sz="1600" b="1" dirty="0" err="1" smtClean="0">
                <a:solidFill>
                  <a:srgbClr val="92D050"/>
                </a:solidFill>
              </a:rPr>
              <a:t>deleteMany</a:t>
            </a:r>
            <a:r>
              <a:rPr lang="es-ES" b="1" dirty="0"/>
              <a:t>: 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Borra todos los documentos que cumplen la condición que le enviamos</a:t>
            </a:r>
            <a:r>
              <a:rPr lang="es-ES" sz="16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ES" sz="1600" dirty="0">
              <a:solidFill>
                <a:schemeClr val="bg2">
                  <a:lumMod val="50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sz="1600" b="1" dirty="0" err="1">
                <a:solidFill>
                  <a:srgbClr val="92D050"/>
                </a:solidFill>
              </a:rPr>
              <a:t>deleteOne</a:t>
            </a:r>
            <a:r>
              <a:rPr lang="es-ES" dirty="0"/>
              <a:t>: 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Borra el primer documento que cumple la condición que le pasamos</a:t>
            </a:r>
            <a:r>
              <a:rPr lang="es-ES" sz="16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ES" sz="1600" dirty="0">
              <a:solidFill>
                <a:schemeClr val="bg2">
                  <a:lumMod val="50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sz="1600" b="1" dirty="0" err="1">
                <a:solidFill>
                  <a:srgbClr val="92D050"/>
                </a:solidFill>
              </a:rPr>
              <a:t>UpdateOne</a:t>
            </a:r>
            <a:r>
              <a:rPr lang="es-ES" dirty="0"/>
              <a:t>: 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Inserta o modifica el primer documento que cumpla la condición que le pasamos.</a:t>
            </a:r>
          </a:p>
          <a:p>
            <a:pPr>
              <a:lnSpc>
                <a:spcPct val="150000"/>
              </a:lnSpc>
            </a:pPr>
            <a:r>
              <a:rPr lang="es-ES" sz="24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Ejemplo:</a:t>
            </a:r>
            <a:endParaRPr lang="es-ES" sz="2400" b="1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  <a:p>
            <a:pPr lvl="1"/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UPDATE libros </a:t>
            </a:r>
            <a:r>
              <a:rPr lang="es-ES" sz="1600" dirty="0">
                <a:solidFill>
                  <a:srgbClr val="7030A0"/>
                </a:solidFill>
              </a:rPr>
              <a:t>SET descripción= “Cada </a:t>
            </a:r>
            <a:r>
              <a:rPr lang="es-ES" sz="1600" dirty="0" smtClean="0">
                <a:solidFill>
                  <a:srgbClr val="7030A0"/>
                </a:solidFill>
              </a:rPr>
              <a:t>unidad…”</a:t>
            </a:r>
            <a:r>
              <a:rPr lang="es-ES" sz="1600" dirty="0" smtClean="0"/>
              <a:t> </a:t>
            </a:r>
            <a:r>
              <a:rPr lang="es-ES" sz="1600" dirty="0" smtClean="0">
                <a:solidFill>
                  <a:srgbClr val="00B0F0"/>
                </a:solidFill>
              </a:rPr>
              <a:t>WHERE </a:t>
            </a:r>
            <a:r>
              <a:rPr lang="es-ES" sz="1600" dirty="0">
                <a:solidFill>
                  <a:srgbClr val="00B0F0"/>
                </a:solidFill>
              </a:rPr>
              <a:t>id= </a:t>
            </a:r>
            <a:r>
              <a:rPr lang="es-ES" sz="1600" dirty="0" smtClean="0">
                <a:solidFill>
                  <a:srgbClr val="00B0F0"/>
                </a:solidFill>
              </a:rPr>
              <a:t>4</a:t>
            </a:r>
          </a:p>
          <a:p>
            <a:pPr lvl="1"/>
            <a:endParaRPr lang="es-ES" sz="1600" dirty="0"/>
          </a:p>
          <a:p>
            <a:pPr lvl="1"/>
            <a:r>
              <a:rPr lang="es-ES" sz="1600" dirty="0" err="1">
                <a:solidFill>
                  <a:schemeClr val="bg2">
                    <a:lumMod val="50000"/>
                  </a:schemeClr>
                </a:solidFill>
              </a:rPr>
              <a:t>db.libros.updateOne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s-ES" sz="1600" dirty="0">
                <a:solidFill>
                  <a:srgbClr val="00B0F0"/>
                </a:solidFill>
              </a:rPr>
              <a:t>{_id: {$eq:4}}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 ,</a:t>
            </a:r>
          </a:p>
          <a:p>
            <a:pPr lvl="1"/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s-ES" sz="1600" dirty="0">
                <a:solidFill>
                  <a:srgbClr val="7030A0"/>
                </a:solidFill>
              </a:rPr>
              <a:t>{$set : {</a:t>
            </a:r>
            <a:r>
              <a:rPr lang="es-ES" sz="1600" dirty="0" err="1">
                <a:solidFill>
                  <a:srgbClr val="7030A0"/>
                </a:solidFill>
              </a:rPr>
              <a:t>descripcion</a:t>
            </a:r>
            <a:r>
              <a:rPr lang="es-ES" sz="1600" dirty="0">
                <a:solidFill>
                  <a:srgbClr val="7030A0"/>
                </a:solidFill>
              </a:rPr>
              <a:t>: 'Cada unidad…'} </a:t>
            </a:r>
            <a:r>
              <a:rPr lang="es-ES" sz="1600" dirty="0" smtClean="0">
                <a:solidFill>
                  <a:srgbClr val="7030A0"/>
                </a:solidFill>
              </a:rPr>
              <a:t>}</a:t>
            </a:r>
            <a:r>
              <a:rPr lang="es-ES" sz="16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es-E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19" name="Picture 2" descr="Icono, Realimentación, Mensaje, Nub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2154809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cono, Info, Información, Nube, Pregunt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379778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941" y="4337824"/>
            <a:ext cx="234034" cy="234034"/>
          </a:xfrm>
          <a:prstGeom prst="rect">
            <a:avLst/>
          </a:prstGeom>
        </p:spPr>
      </p:pic>
      <p:pic>
        <p:nvPicPr>
          <p:cNvPr id="22" name="Picture 6" descr="Icono, Localización, Localizar, Nub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896584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Icono, Contento, Cliente, Realimentació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5434047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ector recto 23"/>
          <p:cNvCxnSpPr/>
          <p:nvPr/>
        </p:nvCxnSpPr>
        <p:spPr>
          <a:xfrm flipH="1">
            <a:off x="285249" y="674255"/>
            <a:ext cx="1096" cy="5389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8" descr="Icono, Contento, Cliente, Realimentació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" y="3268939"/>
            <a:ext cx="234034" cy="19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Icono, Localización, Localizar, Nub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" y="2704737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23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Principios de diseño de esquemas</a:t>
            </a:r>
            <a:endParaRPr lang="es-ES" sz="3200" dirty="0"/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b="1" dirty="0" smtClean="0">
                <a:solidFill>
                  <a:schemeClr val="accent5"/>
                </a:solidFill>
              </a:rPr>
              <a:t>1. Diseño de esquemas y modelado de Datos</a:t>
            </a:r>
          </a:p>
          <a:p>
            <a:pPr>
              <a:lnSpc>
                <a:spcPct val="150000"/>
              </a:lnSpc>
            </a:pPr>
            <a:endParaRPr lang="es-ES" sz="1200" dirty="0" smtClean="0"/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2.Operaciones Relacionales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3.Operaciones Lógicas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4. Índices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5. Borrado y modificación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6.Arrays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7.Agregaciones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8.Agregaciones con matrices 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050" name="Picture 2" descr="Icono, Realimentación, Mensaje, N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2154809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ono, Info, Información, Nube, Pregun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379778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41" y="4337824"/>
            <a:ext cx="234034" cy="234034"/>
          </a:xfrm>
          <a:prstGeom prst="rect">
            <a:avLst/>
          </a:prstGeom>
        </p:spPr>
      </p:pic>
      <p:pic>
        <p:nvPicPr>
          <p:cNvPr id="2054" name="Picture 6" descr="Icono, Localización, Localizar, N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896584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cono, Contento, Cliente, Realimentació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5434047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9"/>
          <p:cNvCxnSpPr/>
          <p:nvPr/>
        </p:nvCxnSpPr>
        <p:spPr>
          <a:xfrm flipH="1">
            <a:off x="285249" y="674255"/>
            <a:ext cx="1096" cy="5389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7028873" cy="455509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Documentos </a:t>
            </a:r>
            <a:r>
              <a:rPr lang="es-ES" sz="3200" b="1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y Colecciones</a:t>
            </a:r>
          </a:p>
          <a:p>
            <a:pPr lvl="1"/>
            <a:endParaRPr lang="es-ES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92D050"/>
                </a:solidFill>
              </a:rPr>
              <a:t>Documentos: </a:t>
            </a:r>
            <a:r>
              <a:rPr lang="es-ES" b="1" dirty="0" smtClean="0">
                <a:solidFill>
                  <a:srgbClr val="92D050"/>
                </a:solidFill>
              </a:rPr>
              <a:t> (</a:t>
            </a:r>
            <a:r>
              <a:rPr lang="es-ES" b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~</a:t>
            </a:r>
            <a:r>
              <a:rPr lang="es-ES" b="1" dirty="0">
                <a:solidFill>
                  <a:srgbClr val="92D050"/>
                </a:solidFill>
              </a:rPr>
              <a:t> </a:t>
            </a:r>
            <a:r>
              <a:rPr lang="es-ES" b="1" dirty="0" smtClean="0">
                <a:solidFill>
                  <a:srgbClr val="92D050"/>
                </a:solidFill>
              </a:rPr>
              <a:t>Registros de tabla de SQL)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 smtClean="0">
                <a:solidFill>
                  <a:schemeClr val="bg2">
                    <a:lumMod val="75000"/>
                  </a:schemeClr>
                </a:solidFill>
              </a:rPr>
              <a:t>Almacena 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datos en documentos </a:t>
            </a:r>
            <a:r>
              <a:rPr lang="es-ES" sz="1600" b="1" dirty="0">
                <a:solidFill>
                  <a:srgbClr val="00B0F0"/>
                </a:solidFill>
              </a:rPr>
              <a:t>BSON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 (una extensión de JSON). </a:t>
            </a:r>
            <a:endParaRPr lang="es-ES" sz="16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 smtClean="0">
                <a:solidFill>
                  <a:schemeClr val="bg2">
                    <a:lumMod val="75000"/>
                  </a:schemeClr>
                </a:solidFill>
              </a:rPr>
              <a:t>Los 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documentos son </a:t>
            </a:r>
            <a:r>
              <a:rPr lang="es-ES" sz="1600" b="1" dirty="0">
                <a:solidFill>
                  <a:srgbClr val="7030A0"/>
                </a:solidFill>
              </a:rPr>
              <a:t>análogos a las filas 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en una base de datos SQL</a:t>
            </a:r>
            <a:r>
              <a:rPr lang="es-ES" sz="1600" b="1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s-ES" sz="1600" b="1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92D050"/>
                </a:solidFill>
              </a:rPr>
              <a:t>Colecciones: </a:t>
            </a:r>
            <a:r>
              <a:rPr lang="es-ES" b="1" dirty="0" smtClean="0">
                <a:solidFill>
                  <a:srgbClr val="92D050"/>
                </a:solidFill>
              </a:rPr>
              <a:t> (</a:t>
            </a:r>
            <a:r>
              <a:rPr lang="es-ES" b="1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~</a:t>
            </a:r>
            <a:r>
              <a:rPr lang="es-ES" b="1" dirty="0">
                <a:solidFill>
                  <a:srgbClr val="92D050"/>
                </a:solidFill>
              </a:rPr>
              <a:t> </a:t>
            </a:r>
            <a:r>
              <a:rPr lang="es-ES" b="1" dirty="0" smtClean="0">
                <a:solidFill>
                  <a:srgbClr val="92D050"/>
                </a:solidFill>
              </a:rPr>
              <a:t>Tablas de SQL)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 smtClean="0">
                <a:solidFill>
                  <a:schemeClr val="bg2">
                    <a:lumMod val="75000"/>
                  </a:schemeClr>
                </a:solidFill>
              </a:rPr>
              <a:t>Los 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documentos se </a:t>
            </a:r>
            <a:r>
              <a:rPr lang="es-ES" sz="1600" b="1" dirty="0">
                <a:solidFill>
                  <a:srgbClr val="00B0F0"/>
                </a:solidFill>
              </a:rPr>
              <a:t>agrupan en colecciones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, que son similares a las tablas en SQL. </a:t>
            </a:r>
            <a:endParaRPr lang="es-ES" sz="16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 smtClean="0">
                <a:solidFill>
                  <a:schemeClr val="bg2">
                    <a:lumMod val="75000"/>
                  </a:schemeClr>
                </a:solidFill>
              </a:rPr>
              <a:t>Los </a:t>
            </a:r>
            <a:r>
              <a:rPr lang="es-ES" sz="1600" b="1" dirty="0">
                <a:solidFill>
                  <a:srgbClr val="00B0F0"/>
                </a:solidFill>
              </a:rPr>
              <a:t>documentos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 dentro de una colección pueden tener </a:t>
            </a:r>
            <a:r>
              <a:rPr lang="es-ES" sz="1600" b="1" dirty="0">
                <a:solidFill>
                  <a:srgbClr val="7030A0"/>
                </a:solidFill>
              </a:rPr>
              <a:t>diferentes estructuras.</a:t>
            </a:r>
          </a:p>
          <a:p>
            <a:endParaRPr lang="es-ES" b="1" dirty="0" smtClean="0">
              <a:solidFill>
                <a:srgbClr val="92D050"/>
              </a:solidFill>
            </a:endParaRPr>
          </a:p>
        </p:txBody>
      </p:sp>
      <p:pic>
        <p:nvPicPr>
          <p:cNvPr id="19" name="Picture 8" descr="Icono, Contento, Cliente, Realimentació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" y="3268939"/>
            <a:ext cx="234034" cy="19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Icono, Localización, Localizar, N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" y="2704737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53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 smtClean="0"/>
              <a:t>Arrays</a:t>
            </a:r>
            <a:r>
              <a:rPr lang="es-ES" sz="3200" dirty="0" smtClean="0"/>
              <a:t> o listas</a:t>
            </a:r>
            <a:endParaRPr lang="es-ES" sz="3200" dirty="0"/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1. Diseño de esquemas y modelado de Datos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2.Operaciones </a:t>
            </a: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Relacionales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3.Operaciones Lógicas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4. Índices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5. Borrado y modificación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b="1" dirty="0">
                <a:solidFill>
                  <a:schemeClr val="accent5"/>
                </a:solidFill>
              </a:rPr>
              <a:t>6.Arrays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7.Agregaciones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8.Agregaciones con matrices 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7028873" cy="243143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JSON</a:t>
            </a:r>
          </a:p>
          <a:p>
            <a:r>
              <a:rPr lang="es-ES" sz="1600" dirty="0" smtClean="0">
                <a:solidFill>
                  <a:schemeClr val="bg2">
                    <a:lumMod val="50000"/>
                  </a:schemeClr>
                </a:solidFill>
              </a:rPr>
              <a:t>[</a:t>
            </a:r>
            <a:endParaRPr lang="es-ES" sz="16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   { </a:t>
            </a:r>
            <a:r>
              <a:rPr lang="es-ES" sz="1600" dirty="0" err="1">
                <a:solidFill>
                  <a:srgbClr val="00B0F0"/>
                </a:solidFill>
              </a:rPr>
              <a:t>item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: "</a:t>
            </a:r>
            <a:r>
              <a:rPr lang="es-ES" sz="1600" dirty="0" err="1">
                <a:solidFill>
                  <a:schemeClr val="bg2">
                    <a:lumMod val="50000"/>
                  </a:schemeClr>
                </a:solidFill>
              </a:rPr>
              <a:t>journal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", </a:t>
            </a:r>
            <a:r>
              <a:rPr lang="es-ES" sz="1600" dirty="0" err="1">
                <a:solidFill>
                  <a:srgbClr val="00B0F0"/>
                </a:solidFill>
              </a:rPr>
              <a:t>qty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: 25, </a:t>
            </a:r>
            <a:r>
              <a:rPr lang="es-ES" sz="1600" dirty="0" err="1">
                <a:solidFill>
                  <a:srgbClr val="00B0F0"/>
                </a:solidFill>
              </a:rPr>
              <a:t>tags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: ["</a:t>
            </a:r>
            <a:r>
              <a:rPr lang="es-ES" sz="1600" dirty="0" err="1">
                <a:solidFill>
                  <a:schemeClr val="bg2">
                    <a:lumMod val="50000"/>
                  </a:schemeClr>
                </a:solidFill>
              </a:rPr>
              <a:t>blank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", "red"], </a:t>
            </a:r>
            <a:r>
              <a:rPr lang="es-ES" sz="1600" dirty="0" err="1">
                <a:solidFill>
                  <a:srgbClr val="00B0F0"/>
                </a:solidFill>
              </a:rPr>
              <a:t>dim_cm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: [ 14, 21 ] },</a:t>
            </a:r>
          </a:p>
          <a:p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   { </a:t>
            </a:r>
            <a:r>
              <a:rPr lang="es-ES" sz="1600" dirty="0" err="1">
                <a:solidFill>
                  <a:srgbClr val="00B0F0"/>
                </a:solidFill>
              </a:rPr>
              <a:t>item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: "notebook", </a:t>
            </a:r>
            <a:r>
              <a:rPr lang="es-ES" sz="1600" dirty="0" err="1">
                <a:solidFill>
                  <a:srgbClr val="00B0F0"/>
                </a:solidFill>
              </a:rPr>
              <a:t>qty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: 50, </a:t>
            </a:r>
            <a:r>
              <a:rPr lang="es-ES" sz="1600" dirty="0" err="1">
                <a:solidFill>
                  <a:srgbClr val="00B0F0"/>
                </a:solidFill>
              </a:rPr>
              <a:t>tags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: ["red", "</a:t>
            </a:r>
            <a:r>
              <a:rPr lang="es-ES" sz="1600" dirty="0" err="1">
                <a:solidFill>
                  <a:schemeClr val="bg2">
                    <a:lumMod val="50000"/>
                  </a:schemeClr>
                </a:solidFill>
              </a:rPr>
              <a:t>blank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"], </a:t>
            </a:r>
            <a:r>
              <a:rPr lang="es-ES" sz="1600" dirty="0" err="1">
                <a:solidFill>
                  <a:srgbClr val="00B0F0"/>
                </a:solidFill>
              </a:rPr>
              <a:t>dim_cm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: [ 14, 21 ] },</a:t>
            </a:r>
          </a:p>
          <a:p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   { </a:t>
            </a:r>
            <a:r>
              <a:rPr lang="es-ES" sz="1600" dirty="0" err="1">
                <a:solidFill>
                  <a:srgbClr val="00B0F0"/>
                </a:solidFill>
              </a:rPr>
              <a:t>item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: "</a:t>
            </a:r>
            <a:r>
              <a:rPr lang="es-ES" sz="1600" dirty="0" err="1">
                <a:solidFill>
                  <a:schemeClr val="bg2">
                    <a:lumMod val="50000"/>
                  </a:schemeClr>
                </a:solidFill>
              </a:rPr>
              <a:t>paper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", </a:t>
            </a:r>
            <a:r>
              <a:rPr lang="es-ES" sz="1600" dirty="0" err="1">
                <a:solidFill>
                  <a:srgbClr val="00B0F0"/>
                </a:solidFill>
              </a:rPr>
              <a:t>qty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: 100, </a:t>
            </a:r>
            <a:r>
              <a:rPr lang="es-ES" sz="1600" dirty="0" err="1">
                <a:solidFill>
                  <a:srgbClr val="00B0F0"/>
                </a:solidFill>
              </a:rPr>
              <a:t>tags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: ["red", "</a:t>
            </a:r>
            <a:r>
              <a:rPr lang="es-ES" sz="1600" dirty="0" err="1">
                <a:solidFill>
                  <a:schemeClr val="bg2">
                    <a:lumMod val="50000"/>
                  </a:schemeClr>
                </a:solidFill>
              </a:rPr>
              <a:t>blank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", "</a:t>
            </a:r>
            <a:r>
              <a:rPr lang="es-ES" sz="1600" dirty="0" err="1">
                <a:solidFill>
                  <a:schemeClr val="bg2">
                    <a:lumMod val="50000"/>
                  </a:schemeClr>
                </a:solidFill>
              </a:rPr>
              <a:t>plain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"], </a:t>
            </a:r>
            <a:r>
              <a:rPr lang="es-ES" sz="1600" dirty="0" err="1">
                <a:solidFill>
                  <a:srgbClr val="00B0F0"/>
                </a:solidFill>
              </a:rPr>
              <a:t>dim_cm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: [ 14, 21 ] },</a:t>
            </a:r>
          </a:p>
          <a:p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   { </a:t>
            </a:r>
            <a:r>
              <a:rPr lang="es-ES" sz="1600" dirty="0" err="1">
                <a:solidFill>
                  <a:srgbClr val="00B0F0"/>
                </a:solidFill>
              </a:rPr>
              <a:t>item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: "</a:t>
            </a:r>
            <a:r>
              <a:rPr lang="es-ES" sz="1600" dirty="0" err="1">
                <a:solidFill>
                  <a:schemeClr val="bg2">
                    <a:lumMod val="50000"/>
                  </a:schemeClr>
                </a:solidFill>
              </a:rPr>
              <a:t>planner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", </a:t>
            </a:r>
            <a:r>
              <a:rPr lang="es-ES" sz="1600" dirty="0" err="1">
                <a:solidFill>
                  <a:srgbClr val="00B0F0"/>
                </a:solidFill>
              </a:rPr>
              <a:t>qty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: 75, </a:t>
            </a:r>
            <a:r>
              <a:rPr lang="es-ES" sz="1600" dirty="0" err="1">
                <a:solidFill>
                  <a:srgbClr val="00B0F0"/>
                </a:solidFill>
              </a:rPr>
              <a:t>tags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: ["</a:t>
            </a:r>
            <a:r>
              <a:rPr lang="es-ES" sz="1600" dirty="0" err="1">
                <a:solidFill>
                  <a:schemeClr val="bg2">
                    <a:lumMod val="50000"/>
                  </a:schemeClr>
                </a:solidFill>
              </a:rPr>
              <a:t>blank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", "red"], </a:t>
            </a:r>
            <a:r>
              <a:rPr lang="es-ES" sz="1600" dirty="0" err="1">
                <a:solidFill>
                  <a:srgbClr val="00B0F0"/>
                </a:solidFill>
              </a:rPr>
              <a:t>dim_cm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: [ 22.85, 30 ] },</a:t>
            </a:r>
          </a:p>
          <a:p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   { </a:t>
            </a:r>
            <a:r>
              <a:rPr lang="es-ES" sz="1600" dirty="0" err="1">
                <a:solidFill>
                  <a:srgbClr val="00B0F0"/>
                </a:solidFill>
              </a:rPr>
              <a:t>item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: "</a:t>
            </a:r>
            <a:r>
              <a:rPr lang="es-ES" sz="1600" dirty="0" err="1">
                <a:solidFill>
                  <a:schemeClr val="bg2">
                    <a:lumMod val="50000"/>
                  </a:schemeClr>
                </a:solidFill>
              </a:rPr>
              <a:t>postcard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", </a:t>
            </a:r>
            <a:r>
              <a:rPr lang="es-ES" sz="1600" dirty="0" err="1">
                <a:solidFill>
                  <a:srgbClr val="00B0F0"/>
                </a:solidFill>
              </a:rPr>
              <a:t>qty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: 45, </a:t>
            </a:r>
            <a:r>
              <a:rPr lang="es-ES" sz="1600" dirty="0" err="1">
                <a:solidFill>
                  <a:srgbClr val="00B0F0"/>
                </a:solidFill>
              </a:rPr>
              <a:t>tags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: ["blue"], </a:t>
            </a:r>
            <a:r>
              <a:rPr lang="es-ES" sz="1600" dirty="0" err="1">
                <a:solidFill>
                  <a:srgbClr val="00B0F0"/>
                </a:solidFill>
              </a:rPr>
              <a:t>dim_cm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: [ 10, 15.25 ] }</a:t>
            </a:r>
          </a:p>
          <a:p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]</a:t>
            </a:r>
          </a:p>
          <a:p>
            <a:endParaRPr lang="es-E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19" name="Picture 2" descr="Icono, Realimentación, Mensaje, Nub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2154809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cono, Info, Información, Nube, Pregunt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379778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941" y="4337824"/>
            <a:ext cx="234034" cy="234034"/>
          </a:xfrm>
          <a:prstGeom prst="rect">
            <a:avLst/>
          </a:prstGeom>
        </p:spPr>
      </p:pic>
      <p:pic>
        <p:nvPicPr>
          <p:cNvPr id="22" name="Picture 6" descr="Icono, Localización, Localizar, Nub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896584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Icono, Contento, Cliente, Realimentació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5434047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ector recto 23"/>
          <p:cNvCxnSpPr/>
          <p:nvPr/>
        </p:nvCxnSpPr>
        <p:spPr>
          <a:xfrm flipH="1">
            <a:off x="285249" y="674255"/>
            <a:ext cx="1096" cy="5389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8" descr="Icono, Contento, Cliente, Realimentació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" y="3268939"/>
            <a:ext cx="234034" cy="19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Icono, Localización, Localizar, Nub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" y="2704737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27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 smtClean="0"/>
              <a:t>Arrays</a:t>
            </a:r>
            <a:r>
              <a:rPr lang="es-ES" sz="3200" dirty="0" smtClean="0"/>
              <a:t> o listas</a:t>
            </a:r>
            <a:endParaRPr lang="es-ES" sz="3200" dirty="0"/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1. Diseño de esquemas y modelado de Datos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2.Operaciones </a:t>
            </a: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Relacionales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3.Operaciones Lógicas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4. Índices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5. Borrado y modificación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b="1" dirty="0">
                <a:solidFill>
                  <a:schemeClr val="accent5"/>
                </a:solidFill>
              </a:rPr>
              <a:t>6.Arrays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7.Agregaciones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8.Agregaciones con matrices 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7028873" cy="40318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s-ES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s-ES" sz="1600" dirty="0">
              <a:solidFill>
                <a:schemeClr val="bg2">
                  <a:lumMod val="50000"/>
                </a:schemeClr>
              </a:solidFill>
            </a:endParaRPr>
          </a:p>
          <a:p>
            <a:endParaRPr lang="es-ES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s-ES" sz="1600" dirty="0">
              <a:solidFill>
                <a:schemeClr val="bg2">
                  <a:lumMod val="50000"/>
                </a:schemeClr>
              </a:solidFill>
            </a:endParaRPr>
          </a:p>
          <a:p>
            <a:endParaRPr lang="es-ES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s-ES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s-ES" sz="1600" dirty="0">
              <a:solidFill>
                <a:schemeClr val="bg2">
                  <a:lumMod val="50000"/>
                </a:schemeClr>
              </a:solidFill>
            </a:endParaRPr>
          </a:p>
          <a:p>
            <a:endParaRPr lang="es-ES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s-ES" sz="1600" dirty="0">
              <a:solidFill>
                <a:schemeClr val="bg2">
                  <a:lumMod val="50000"/>
                </a:schemeClr>
              </a:solidFill>
            </a:endParaRPr>
          </a:p>
          <a:p>
            <a:endParaRPr lang="es-ES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s-ES" sz="1600" dirty="0">
              <a:solidFill>
                <a:schemeClr val="bg2">
                  <a:lumMod val="50000"/>
                </a:schemeClr>
              </a:solidFill>
            </a:endParaRPr>
          </a:p>
          <a:p>
            <a:endParaRPr lang="es-ES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s-ES" sz="1600" dirty="0">
              <a:solidFill>
                <a:schemeClr val="bg2">
                  <a:lumMod val="50000"/>
                </a:schemeClr>
              </a:solidFill>
            </a:endParaRPr>
          </a:p>
          <a:p>
            <a:endParaRPr lang="es-ES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s-ES" sz="1600" dirty="0">
              <a:solidFill>
                <a:schemeClr val="bg2">
                  <a:lumMod val="50000"/>
                </a:schemeClr>
              </a:solidFill>
            </a:endParaRPr>
          </a:p>
          <a:p>
            <a:endParaRPr lang="es-ES" sz="16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9207" y="1753692"/>
            <a:ext cx="6754168" cy="381053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19" name="Picture 2" descr="Icono, Realimentación, Mensaje, Nub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2154809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cono, Info, Información, Nube, Pregunt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379778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1941" y="4337824"/>
            <a:ext cx="234034" cy="234034"/>
          </a:xfrm>
          <a:prstGeom prst="rect">
            <a:avLst/>
          </a:prstGeom>
        </p:spPr>
      </p:pic>
      <p:pic>
        <p:nvPicPr>
          <p:cNvPr id="22" name="Picture 6" descr="Icono, Localización, Localizar, Nub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896584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Icono, Contento, Cliente, Realimentació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5434047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ector recto 23"/>
          <p:cNvCxnSpPr/>
          <p:nvPr/>
        </p:nvCxnSpPr>
        <p:spPr>
          <a:xfrm flipH="1">
            <a:off x="285249" y="674255"/>
            <a:ext cx="1096" cy="5389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8" descr="Icono, Contento, Cliente, Realimentació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" y="3268939"/>
            <a:ext cx="234034" cy="19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Icono, Localización, Localizar, Nub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" y="2704737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10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 smtClean="0"/>
              <a:t>Aggregate</a:t>
            </a:r>
            <a:endParaRPr lang="es-ES" sz="3200" dirty="0"/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1. Diseño de esquemas y modelado de Datos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2.Operaciones </a:t>
            </a: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Relacionales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3.Operaciones Lógicas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4. Índices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5. Borrado y modificación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6.Arrays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b="1" dirty="0">
                <a:solidFill>
                  <a:schemeClr val="accent5"/>
                </a:solidFill>
              </a:rPr>
              <a:t>7.Agregaciones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8.Agregaciones con matrices 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7028873" cy="375487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La</a:t>
            </a:r>
            <a:r>
              <a:rPr lang="es-E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b="1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operación</a:t>
            </a:r>
            <a:r>
              <a:rPr lang="es-E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Aggregate</a:t>
            </a:r>
            <a:endParaRPr lang="es-ES" sz="2400" b="1" dirty="0" smtClean="0">
              <a:solidFill>
                <a:schemeClr val="accent5"/>
              </a:solidFill>
              <a:latin typeface="Arial Rounded MT Bold" panose="020F0704030504030204" pitchFamily="34" charset="0"/>
            </a:endParaRPr>
          </a:p>
          <a:p>
            <a:endParaRPr lang="es-ES" sz="2400" b="1" dirty="0" smtClean="0">
              <a:solidFill>
                <a:schemeClr val="accent5"/>
              </a:solidFill>
              <a:latin typeface="Arial Rounded MT Bold" panose="020F0704030504030204" pitchFamily="34" charset="0"/>
            </a:endParaRPr>
          </a:p>
          <a:p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Sirve para hacer </a:t>
            </a:r>
            <a:r>
              <a:rPr lang="es-ES" dirty="0" smtClean="0">
                <a:solidFill>
                  <a:srgbClr val="00B0F0"/>
                </a:solidFill>
              </a:rPr>
              <a:t>consultas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y devolver </a:t>
            </a:r>
            <a:r>
              <a:rPr lang="es-ES" dirty="0">
                <a:solidFill>
                  <a:srgbClr val="7030A0"/>
                </a:solidFill>
              </a:rPr>
              <a:t>datos </a:t>
            </a:r>
            <a:r>
              <a:rPr lang="es-ES" dirty="0" smtClean="0">
                <a:solidFill>
                  <a:srgbClr val="7030A0"/>
                </a:solidFill>
              </a:rPr>
              <a:t>calculados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endParaRPr lang="es-ES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Crea una secuencia de </a:t>
            </a:r>
            <a:r>
              <a:rPr lang="es-ES" dirty="0" smtClean="0">
                <a:solidFill>
                  <a:srgbClr val="92D050"/>
                </a:solidFill>
              </a:rPr>
              <a:t>etapas (</a:t>
            </a:r>
            <a:r>
              <a:rPr lang="es-ES" dirty="0" err="1" smtClean="0">
                <a:solidFill>
                  <a:srgbClr val="92D050"/>
                </a:solidFill>
              </a:rPr>
              <a:t>stages</a:t>
            </a:r>
            <a:r>
              <a:rPr lang="es-ES" dirty="0" smtClean="0">
                <a:solidFill>
                  <a:srgbClr val="92D050"/>
                </a:solidFill>
              </a:rPr>
              <a:t>), 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donde cada etapa realiza una operación sobre los datos y pasa el resultado a la siguiente 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etapa</a:t>
            </a:r>
          </a:p>
          <a:p>
            <a:endParaRPr lang="es-ES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s-ES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s-ES" dirty="0">
              <a:solidFill>
                <a:schemeClr val="bg2">
                  <a:lumMod val="50000"/>
                </a:schemeClr>
              </a:solidFill>
            </a:endParaRPr>
          </a:p>
          <a:p>
            <a:endParaRPr lang="es-ES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s-ES" sz="1600" dirty="0">
              <a:solidFill>
                <a:schemeClr val="bg2">
                  <a:lumMod val="50000"/>
                </a:schemeClr>
              </a:solidFill>
            </a:endParaRPr>
          </a:p>
          <a:p>
            <a:endParaRPr lang="es-ES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s-E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4140678" y="4132049"/>
            <a:ext cx="1621766" cy="5033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stage1</a:t>
            </a:r>
            <a:endParaRPr lang="es-ES" dirty="0"/>
          </a:p>
        </p:txBody>
      </p:sp>
      <p:sp>
        <p:nvSpPr>
          <p:cNvPr id="21" name="Rectángulo redondeado 20"/>
          <p:cNvSpPr/>
          <p:nvPr/>
        </p:nvSpPr>
        <p:spPr>
          <a:xfrm>
            <a:off x="6304254" y="4132048"/>
            <a:ext cx="1621766" cy="5033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stage2</a:t>
            </a:r>
            <a:endParaRPr lang="es-ES" dirty="0"/>
          </a:p>
        </p:txBody>
      </p:sp>
      <p:sp>
        <p:nvSpPr>
          <p:cNvPr id="22" name="Rectángulo redondeado 21"/>
          <p:cNvSpPr/>
          <p:nvPr/>
        </p:nvSpPr>
        <p:spPr>
          <a:xfrm>
            <a:off x="8510297" y="4132048"/>
            <a:ext cx="1621766" cy="5033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stage3</a:t>
            </a:r>
            <a:endParaRPr lang="es-ES" dirty="0"/>
          </a:p>
        </p:txBody>
      </p:sp>
      <p:sp>
        <p:nvSpPr>
          <p:cNvPr id="13" name="Flecha derecha 12"/>
          <p:cNvSpPr/>
          <p:nvPr/>
        </p:nvSpPr>
        <p:spPr>
          <a:xfrm>
            <a:off x="3754228" y="4283871"/>
            <a:ext cx="346967" cy="199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Flecha derecha 23"/>
          <p:cNvSpPr/>
          <p:nvPr/>
        </p:nvSpPr>
        <p:spPr>
          <a:xfrm>
            <a:off x="5859865" y="4297218"/>
            <a:ext cx="346967" cy="199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Flecha derecha 24"/>
          <p:cNvSpPr/>
          <p:nvPr/>
        </p:nvSpPr>
        <p:spPr>
          <a:xfrm>
            <a:off x="8023442" y="4307800"/>
            <a:ext cx="346967" cy="199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Flecha derecha 25"/>
          <p:cNvSpPr/>
          <p:nvPr/>
        </p:nvSpPr>
        <p:spPr>
          <a:xfrm>
            <a:off x="10195840" y="4297217"/>
            <a:ext cx="346967" cy="199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/>
          <p:cNvSpPr txBox="1"/>
          <p:nvPr/>
        </p:nvSpPr>
        <p:spPr>
          <a:xfrm>
            <a:off x="5376761" y="4589536"/>
            <a:ext cx="7713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accent1">
                    <a:lumMod val="50000"/>
                  </a:schemeClr>
                </a:solidFill>
              </a:rPr>
              <a:t>Resultado</a:t>
            </a:r>
            <a:endParaRPr lang="es-ES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7532579" y="4589536"/>
            <a:ext cx="7713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accent1">
                    <a:lumMod val="50000"/>
                  </a:schemeClr>
                </a:solidFill>
              </a:rPr>
              <a:t>Resultado</a:t>
            </a:r>
            <a:endParaRPr lang="es-ES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9714300" y="4589536"/>
            <a:ext cx="7713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accent1">
                    <a:lumMod val="50000"/>
                  </a:schemeClr>
                </a:solidFill>
              </a:rPr>
              <a:t>Resultado</a:t>
            </a:r>
            <a:endParaRPr lang="es-ES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3614587" y="3893739"/>
            <a:ext cx="7713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 err="1" smtClean="0">
                <a:solidFill>
                  <a:schemeClr val="accent1">
                    <a:lumMod val="50000"/>
                  </a:schemeClr>
                </a:solidFill>
              </a:rPr>
              <a:t>Collection</a:t>
            </a:r>
            <a:endParaRPr lang="es-ES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5801927" y="3921712"/>
            <a:ext cx="7713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 err="1" smtClean="0">
                <a:solidFill>
                  <a:schemeClr val="accent1">
                    <a:lumMod val="50000"/>
                  </a:schemeClr>
                </a:solidFill>
              </a:rPr>
              <a:t>Collection</a:t>
            </a:r>
            <a:endParaRPr lang="es-ES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8021438" y="3916273"/>
            <a:ext cx="7713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 err="1" smtClean="0">
                <a:solidFill>
                  <a:schemeClr val="accent1">
                    <a:lumMod val="50000"/>
                  </a:schemeClr>
                </a:solidFill>
              </a:rPr>
              <a:t>Collection</a:t>
            </a:r>
            <a:endParaRPr lang="es-ES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34" name="Picture 2" descr="Icono, Realimentación, Mensaje, Nub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2154809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Icono, Info, Información, Nube, Pregunt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379778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941" y="4337824"/>
            <a:ext cx="234034" cy="234034"/>
          </a:xfrm>
          <a:prstGeom prst="rect">
            <a:avLst/>
          </a:prstGeom>
        </p:spPr>
      </p:pic>
      <p:pic>
        <p:nvPicPr>
          <p:cNvPr id="37" name="Picture 6" descr="Icono, Localización, Localizar, Nub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896584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Icono, Contento, Cliente, Realimentació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5434047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Conector recto 38"/>
          <p:cNvCxnSpPr/>
          <p:nvPr/>
        </p:nvCxnSpPr>
        <p:spPr>
          <a:xfrm flipH="1">
            <a:off x="285249" y="674255"/>
            <a:ext cx="1096" cy="5389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8" descr="Icono, Contento, Cliente, Realimentació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" y="3268939"/>
            <a:ext cx="234034" cy="19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Icono, Localización, Localizar, Nub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" y="2704737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59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Aggregate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ÍNDICE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Diseño de esquemas y modelado de Datos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2.Operaciones </a:t>
            </a: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Relacionales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3.Operaciones Lógicas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prstClr val="white">
                    <a:lumMod val="75000"/>
                  </a:prstClr>
                </a:solidFill>
                <a:latin typeface="Calibri" panose="020F0502020204030204"/>
              </a:rPr>
              <a:t>4. Índices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5. Borrado y modificación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6.Arrays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b="1" dirty="0">
                <a:solidFill>
                  <a:schemeClr val="accent5"/>
                </a:solidFill>
              </a:rPr>
              <a:t>7.Agregaciones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8.Agregaciones con matrices 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7028873" cy="48320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sz="2400" b="1" dirty="0" smtClean="0">
                <a:solidFill>
                  <a:srgbClr val="4472C4"/>
                </a:solidFill>
                <a:latin typeface="Arial Rounded MT Bold" panose="020F0704030504030204" pitchFamily="34" charset="0"/>
              </a:rPr>
              <a:t>Componentes Principales</a:t>
            </a:r>
          </a:p>
          <a:p>
            <a:pPr lvl="0"/>
            <a:endParaRPr lang="es-ES" sz="2400" b="1" dirty="0">
              <a:solidFill>
                <a:srgbClr val="4472C4"/>
              </a:solidFill>
              <a:latin typeface="Arial Rounded MT Bold" panose="020F07040305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92D050"/>
                </a:solidFill>
              </a:rPr>
              <a:t>Colección</a:t>
            </a:r>
            <a:r>
              <a:rPr lang="es-ES" sz="1600" dirty="0">
                <a:solidFill>
                  <a:srgbClr val="E7E6E6">
                    <a:lumMod val="50000"/>
                  </a:srgbClr>
                </a:solidFill>
              </a:rPr>
              <a:t>: 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La colección sobre la cual se realiza la agregación.</a:t>
            </a:r>
          </a:p>
          <a:p>
            <a:pPr lvl="0"/>
            <a:endParaRPr lang="es-ES" sz="1600" dirty="0">
              <a:solidFill>
                <a:srgbClr val="E7E6E6">
                  <a:lumMod val="50000"/>
                </a:srgb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92D050"/>
                </a:solidFill>
              </a:rPr>
              <a:t>Etapas (</a:t>
            </a:r>
            <a:r>
              <a:rPr lang="es-ES" b="1" dirty="0" err="1">
                <a:solidFill>
                  <a:srgbClr val="92D050"/>
                </a:solidFill>
              </a:rPr>
              <a:t>Stages</a:t>
            </a:r>
            <a:r>
              <a:rPr lang="es-ES" b="1" dirty="0">
                <a:solidFill>
                  <a:srgbClr val="92D050"/>
                </a:solidFill>
              </a:rPr>
              <a:t>): 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Cada etapa aplica una operación específica: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ES" sz="1600" dirty="0">
              <a:solidFill>
                <a:srgbClr val="E7E6E6">
                  <a:lumMod val="50000"/>
                </a:srgbClr>
              </a:solidFill>
            </a:endParaRPr>
          </a:p>
          <a:p>
            <a:pPr marL="7429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rgbClr val="00B0F0"/>
                </a:solidFill>
              </a:rPr>
              <a:t>$match: 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Filtra documentos.</a:t>
            </a:r>
          </a:p>
          <a:p>
            <a:pPr marL="7429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rgbClr val="00B0F0"/>
                </a:solidFill>
              </a:rPr>
              <a:t>$</a:t>
            </a:r>
            <a:r>
              <a:rPr lang="es-ES" sz="1600" dirty="0" err="1">
                <a:solidFill>
                  <a:srgbClr val="00B0F0"/>
                </a:solidFill>
              </a:rPr>
              <a:t>group</a:t>
            </a:r>
            <a:r>
              <a:rPr lang="es-ES" sz="1600" dirty="0">
                <a:solidFill>
                  <a:srgbClr val="E7E6E6">
                    <a:lumMod val="50000"/>
                  </a:srgbClr>
                </a:solidFill>
              </a:rPr>
              <a:t>: 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Agrupa documentos por un campo y realiza operaciones agregadas.</a:t>
            </a:r>
          </a:p>
          <a:p>
            <a:pPr marL="7429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rgbClr val="00B0F0"/>
                </a:solidFill>
              </a:rPr>
              <a:t>$</a:t>
            </a:r>
            <a:r>
              <a:rPr lang="es-ES" sz="1600" dirty="0" err="1">
                <a:solidFill>
                  <a:srgbClr val="00B0F0"/>
                </a:solidFill>
              </a:rPr>
              <a:t>project</a:t>
            </a:r>
            <a:r>
              <a:rPr lang="es-ES" sz="1600" dirty="0">
                <a:solidFill>
                  <a:srgbClr val="00B0F0"/>
                </a:solidFill>
              </a:rPr>
              <a:t>: 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Modifica la estructura de los documentos.</a:t>
            </a:r>
          </a:p>
          <a:p>
            <a:pPr marL="7429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rgbClr val="00B0F0"/>
                </a:solidFill>
              </a:rPr>
              <a:t>$</a:t>
            </a:r>
            <a:r>
              <a:rPr lang="es-ES" sz="1600" dirty="0" err="1">
                <a:solidFill>
                  <a:srgbClr val="00B0F0"/>
                </a:solidFill>
              </a:rPr>
              <a:t>sort</a:t>
            </a:r>
            <a:r>
              <a:rPr lang="es-ES" sz="1600" dirty="0">
                <a:solidFill>
                  <a:srgbClr val="00B0F0"/>
                </a:solidFill>
              </a:rPr>
              <a:t>: 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Ordena los documentos.</a:t>
            </a:r>
          </a:p>
          <a:p>
            <a:pPr marL="7429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rgbClr val="00B0F0"/>
                </a:solidFill>
              </a:rPr>
              <a:t>$</a:t>
            </a:r>
            <a:r>
              <a:rPr lang="es-ES" sz="1600" dirty="0" err="1">
                <a:solidFill>
                  <a:srgbClr val="00B0F0"/>
                </a:solidFill>
              </a:rPr>
              <a:t>limit</a:t>
            </a:r>
            <a:r>
              <a:rPr lang="es-ES" sz="1600" dirty="0">
                <a:solidFill>
                  <a:srgbClr val="00B0F0"/>
                </a:solidFill>
              </a:rPr>
              <a:t>: 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Limita el número de documentos.</a:t>
            </a:r>
          </a:p>
          <a:p>
            <a:pPr marL="7429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rgbClr val="00B0F0"/>
                </a:solidFill>
              </a:rPr>
              <a:t>$</a:t>
            </a:r>
            <a:r>
              <a:rPr lang="es-ES" sz="1600" dirty="0" err="1">
                <a:solidFill>
                  <a:srgbClr val="00B0F0"/>
                </a:solidFill>
              </a:rPr>
              <a:t>skip</a:t>
            </a:r>
            <a:r>
              <a:rPr lang="es-ES" sz="1600" dirty="0">
                <a:solidFill>
                  <a:srgbClr val="00B0F0"/>
                </a:solidFill>
              </a:rPr>
              <a:t>:</a:t>
            </a:r>
            <a:r>
              <a:rPr lang="es-ES" sz="1600" dirty="0">
                <a:solidFill>
                  <a:srgbClr val="E7E6E6">
                    <a:lumMod val="50000"/>
                  </a:srgbClr>
                </a:solidFill>
              </a:rPr>
              <a:t> 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Omite un número de documentos.</a:t>
            </a:r>
          </a:p>
          <a:p>
            <a:pPr marL="7429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rgbClr val="00B0F0"/>
                </a:solidFill>
              </a:rPr>
              <a:t>$</a:t>
            </a:r>
            <a:r>
              <a:rPr lang="es-ES" sz="1600" dirty="0" err="1">
                <a:solidFill>
                  <a:srgbClr val="00B0F0"/>
                </a:solidFill>
              </a:rPr>
              <a:t>unwind</a:t>
            </a:r>
            <a:r>
              <a:rPr lang="es-ES" sz="1600" dirty="0">
                <a:solidFill>
                  <a:srgbClr val="00B0F0"/>
                </a:solidFill>
              </a:rPr>
              <a:t>: 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Descompone un </a:t>
            </a:r>
            <a:r>
              <a:rPr lang="es-ES" sz="1600" b="1" dirty="0" err="1">
                <a:solidFill>
                  <a:schemeClr val="bg2">
                    <a:lumMod val="75000"/>
                  </a:schemeClr>
                </a:solidFill>
              </a:rPr>
              <a:t>array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 en múltiples documentos.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19" name="Picture 2" descr="Icono, Realimentación, Mensaje, Nub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2154809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cono, Info, Información, Nube, Pregunt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379778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941" y="4337824"/>
            <a:ext cx="234034" cy="234034"/>
          </a:xfrm>
          <a:prstGeom prst="rect">
            <a:avLst/>
          </a:prstGeom>
        </p:spPr>
      </p:pic>
      <p:pic>
        <p:nvPicPr>
          <p:cNvPr id="22" name="Picture 6" descr="Icono, Localización, Localizar, Nub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896584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Icono, Contento, Cliente, Realimentació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5434047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ector recto 23"/>
          <p:cNvCxnSpPr/>
          <p:nvPr/>
        </p:nvCxnSpPr>
        <p:spPr>
          <a:xfrm flipH="1">
            <a:off x="285249" y="674255"/>
            <a:ext cx="1096" cy="5389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8" descr="Icono, Contento, Cliente, Realimentació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" y="3268939"/>
            <a:ext cx="234034" cy="19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Icono, Localización, Localizar, Nub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" y="2704737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74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Agregaciones con matrices</a:t>
            </a:r>
            <a:endParaRPr lang="es-ES" sz="3200" dirty="0"/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. Diseño de esquemas y modelado de Datos</a:t>
            </a:r>
          </a:p>
          <a:p>
            <a:pPr>
              <a:lnSpc>
                <a:spcPct val="150000"/>
              </a:lnSpc>
            </a:pPr>
            <a:endParaRPr lang="es-ES" sz="1200" dirty="0" smtClean="0"/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2.Operaciones Relacionales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3.Operaciones Lógicas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4. Índices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5. Borrado y modificación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6.Arrays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7.Agregaciones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b="1" dirty="0">
                <a:solidFill>
                  <a:srgbClr val="0070C0"/>
                </a:solidFill>
              </a:rPr>
              <a:t>8.Agregaciones con matrices</a:t>
            </a: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7028873" cy="45243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Ejemplo de agregaciones con matrices</a:t>
            </a:r>
            <a:endParaRPr lang="es-ES" sz="2400" b="1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  <a:p>
            <a:pPr lvl="1"/>
            <a:endParaRPr lang="es-ES" b="1" dirty="0" smtClean="0"/>
          </a:p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rgbClr val="92D050"/>
                </a:solidFill>
              </a:rPr>
              <a:t>Partiendo del siguiente BSON sacar el promedio de cada estudiante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7030A0"/>
                </a:solidFill>
              </a:rPr>
              <a:t> 1. </a:t>
            </a:r>
            <a:r>
              <a:rPr lang="es-ES" sz="1600" b="1" dirty="0" err="1">
                <a:solidFill>
                  <a:srgbClr val="7030A0"/>
                </a:solidFill>
              </a:rPr>
              <a:t>stage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 </a:t>
            </a:r>
            <a:r>
              <a:rPr lang="es-ES" sz="1600" b="1" dirty="0">
                <a:solidFill>
                  <a:srgbClr val="00B0F0"/>
                </a:solidFill>
              </a:rPr>
              <a:t>($</a:t>
            </a:r>
            <a:r>
              <a:rPr lang="es-ES" sz="1600" b="1" dirty="0" err="1">
                <a:solidFill>
                  <a:srgbClr val="00B0F0"/>
                </a:solidFill>
              </a:rPr>
              <a:t>unwin</a:t>
            </a:r>
            <a:r>
              <a:rPr lang="es-ES" sz="1600" b="1" dirty="0">
                <a:solidFill>
                  <a:srgbClr val="00B0F0"/>
                </a:solidFill>
              </a:rPr>
              <a:t> ) 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Por cada documento descompone sus calificaciones en documentos individuales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7030A0"/>
                </a:solidFill>
              </a:rPr>
              <a:t>2. </a:t>
            </a:r>
            <a:r>
              <a:rPr lang="es-ES" sz="1600" b="1" dirty="0" err="1">
                <a:solidFill>
                  <a:srgbClr val="7030A0"/>
                </a:solidFill>
              </a:rPr>
              <a:t>stage</a:t>
            </a:r>
            <a:r>
              <a:rPr lang="es-ES" sz="1600" b="1" dirty="0">
                <a:solidFill>
                  <a:srgbClr val="7030A0"/>
                </a:solidFill>
              </a:rPr>
              <a:t> </a:t>
            </a:r>
            <a:r>
              <a:rPr lang="es-ES" sz="1600" b="1" dirty="0">
                <a:solidFill>
                  <a:srgbClr val="00B0F0"/>
                </a:solidFill>
              </a:rPr>
              <a:t>($</a:t>
            </a:r>
            <a:r>
              <a:rPr lang="es-ES" sz="1600" b="1" dirty="0" err="1">
                <a:solidFill>
                  <a:srgbClr val="00B0F0"/>
                </a:solidFill>
              </a:rPr>
              <a:t>group</a:t>
            </a:r>
            <a:r>
              <a:rPr lang="es-ES" sz="1600" b="1" dirty="0">
                <a:solidFill>
                  <a:srgbClr val="00B0F0"/>
                </a:solidFill>
              </a:rPr>
              <a:t>) 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agrupa por estudiante para calcular el promedio de calificaciones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7030A0"/>
                </a:solidFill>
              </a:rPr>
              <a:t>3. </a:t>
            </a:r>
            <a:r>
              <a:rPr lang="es-ES" sz="1600" b="1" dirty="0" err="1">
                <a:solidFill>
                  <a:srgbClr val="7030A0"/>
                </a:solidFill>
              </a:rPr>
              <a:t>stage</a:t>
            </a:r>
            <a:r>
              <a:rPr lang="es-ES" sz="1600" b="1" dirty="0">
                <a:solidFill>
                  <a:srgbClr val="7030A0"/>
                </a:solidFill>
              </a:rPr>
              <a:t> </a:t>
            </a:r>
            <a:r>
              <a:rPr lang="es-ES" sz="1600" b="1" dirty="0">
                <a:solidFill>
                  <a:srgbClr val="00B0F0"/>
                </a:solidFill>
              </a:rPr>
              <a:t>($match) 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filtra a los estudiantes con un promedio superior a 80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7030A0"/>
                </a:solidFill>
              </a:rPr>
              <a:t>4. </a:t>
            </a:r>
            <a:r>
              <a:rPr lang="es-ES" sz="1600" b="1" dirty="0" err="1" smtClean="0">
                <a:solidFill>
                  <a:srgbClr val="7030A0"/>
                </a:solidFill>
              </a:rPr>
              <a:t>stage</a:t>
            </a:r>
            <a:r>
              <a:rPr lang="es-ES" sz="1600" b="1" dirty="0" smtClean="0">
                <a:solidFill>
                  <a:srgbClr val="7030A0"/>
                </a:solidFill>
              </a:rPr>
              <a:t> </a:t>
            </a:r>
            <a:r>
              <a:rPr lang="es-ES" sz="1600" b="1" dirty="0" smtClean="0">
                <a:solidFill>
                  <a:srgbClr val="00B0F0"/>
                </a:solidFill>
              </a:rPr>
              <a:t>($</a:t>
            </a:r>
            <a:r>
              <a:rPr lang="es-ES" sz="1600" b="1" dirty="0" err="1">
                <a:solidFill>
                  <a:srgbClr val="00B0F0"/>
                </a:solidFill>
              </a:rPr>
              <a:t>project</a:t>
            </a:r>
            <a:r>
              <a:rPr lang="es-ES" sz="1600" b="1" dirty="0">
                <a:solidFill>
                  <a:srgbClr val="00B0F0"/>
                </a:solidFill>
              </a:rPr>
              <a:t>) 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finalmente proyecta los resultados con el nombre del estudiante y su promedio de calificaciones.</a:t>
            </a:r>
          </a:p>
          <a:p>
            <a:pPr>
              <a:lnSpc>
                <a:spcPct val="150000"/>
              </a:lnSpc>
            </a:pPr>
            <a:endParaRPr lang="es-ES" sz="1600" b="1" dirty="0" smtClean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endParaRPr lang="es-ES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8927" y="2890966"/>
            <a:ext cx="1297485" cy="2377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ctángulo redondeado 20"/>
          <p:cNvSpPr/>
          <p:nvPr/>
        </p:nvSpPr>
        <p:spPr>
          <a:xfrm>
            <a:off x="4572326" y="5443258"/>
            <a:ext cx="1169499" cy="45720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unwin</a:t>
            </a:r>
            <a:endParaRPr lang="es-ES" dirty="0"/>
          </a:p>
        </p:txBody>
      </p:sp>
      <p:sp>
        <p:nvSpPr>
          <p:cNvPr id="22" name="Rectángulo redondeado 21"/>
          <p:cNvSpPr/>
          <p:nvPr/>
        </p:nvSpPr>
        <p:spPr>
          <a:xfrm>
            <a:off x="6074334" y="5443262"/>
            <a:ext cx="1169499" cy="45720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group</a:t>
            </a:r>
            <a:endParaRPr lang="es-ES" dirty="0"/>
          </a:p>
        </p:txBody>
      </p:sp>
      <p:sp>
        <p:nvSpPr>
          <p:cNvPr id="23" name="Rectángulo redondeado 22"/>
          <p:cNvSpPr/>
          <p:nvPr/>
        </p:nvSpPr>
        <p:spPr>
          <a:xfrm>
            <a:off x="7598899" y="5443262"/>
            <a:ext cx="1169499" cy="45720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match</a:t>
            </a:r>
            <a:endParaRPr lang="es-ES" dirty="0"/>
          </a:p>
        </p:txBody>
      </p:sp>
      <p:sp>
        <p:nvSpPr>
          <p:cNvPr id="24" name="Flecha derecha 23"/>
          <p:cNvSpPr/>
          <p:nvPr/>
        </p:nvSpPr>
        <p:spPr>
          <a:xfrm>
            <a:off x="4266183" y="5595085"/>
            <a:ext cx="250207" cy="181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Flecha derecha 24"/>
          <p:cNvSpPr/>
          <p:nvPr/>
        </p:nvSpPr>
        <p:spPr>
          <a:xfrm>
            <a:off x="5776604" y="5608432"/>
            <a:ext cx="250207" cy="181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Flecha derecha 25"/>
          <p:cNvSpPr/>
          <p:nvPr/>
        </p:nvSpPr>
        <p:spPr>
          <a:xfrm>
            <a:off x="7284564" y="5619014"/>
            <a:ext cx="250207" cy="181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Flecha derecha 26"/>
          <p:cNvSpPr/>
          <p:nvPr/>
        </p:nvSpPr>
        <p:spPr>
          <a:xfrm>
            <a:off x="8809999" y="5608431"/>
            <a:ext cx="250207" cy="181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ángulo redondeado 34"/>
          <p:cNvSpPr/>
          <p:nvPr/>
        </p:nvSpPr>
        <p:spPr>
          <a:xfrm>
            <a:off x="9119149" y="5443257"/>
            <a:ext cx="1169499" cy="45720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project</a:t>
            </a:r>
            <a:endParaRPr lang="es-ES" dirty="0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9" name="Picture 2" descr="Icono, Realimentación, Mensaje, Nub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2154809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Icono, Info, Información, Nube, Pregunt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379778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1941" y="4337824"/>
            <a:ext cx="234034" cy="234034"/>
          </a:xfrm>
          <a:prstGeom prst="rect">
            <a:avLst/>
          </a:prstGeom>
        </p:spPr>
      </p:pic>
      <p:pic>
        <p:nvPicPr>
          <p:cNvPr id="32" name="Picture 6" descr="Icono, Localización, Localizar, Nub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896584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Icono, Contento, Cliente, Realimentació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5434047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Conector recto 33"/>
          <p:cNvCxnSpPr/>
          <p:nvPr/>
        </p:nvCxnSpPr>
        <p:spPr>
          <a:xfrm flipH="1">
            <a:off x="285249" y="674255"/>
            <a:ext cx="1096" cy="5389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8" descr="Icono, Contento, Cliente, Realimentació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" y="3268939"/>
            <a:ext cx="234034" cy="19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Icono, Localización, Localizar, Nub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" y="2704737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91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Agregaciones con matrices</a:t>
            </a:r>
            <a:endParaRPr lang="es-ES" sz="3200" dirty="0"/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1. Diseño de esquemas y modelado de Datos</a:t>
            </a:r>
          </a:p>
          <a:p>
            <a:pPr>
              <a:lnSpc>
                <a:spcPct val="150000"/>
              </a:lnSpc>
            </a:pPr>
            <a:endParaRPr lang="es-ES" sz="1200" dirty="0"/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2.Operaciones Relacionales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3.Operaciones Lógicas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4. Índices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5. Borrado y modificación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6.Arrays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7.Agregaciones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b="1" dirty="0">
                <a:solidFill>
                  <a:srgbClr val="0070C0"/>
                </a:solidFill>
              </a:rPr>
              <a:t>8.Agregaciones con matrices</a:t>
            </a: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1808" y="2521257"/>
            <a:ext cx="1297485" cy="2377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5164" y="2534235"/>
            <a:ext cx="1754481" cy="414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Rectángulo redondeado 27"/>
          <p:cNvSpPr/>
          <p:nvPr/>
        </p:nvSpPr>
        <p:spPr>
          <a:xfrm>
            <a:off x="4543564" y="1735446"/>
            <a:ext cx="1169499" cy="45720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unwin</a:t>
            </a:r>
            <a:endParaRPr lang="es-ES" dirty="0"/>
          </a:p>
        </p:txBody>
      </p:sp>
      <p:sp>
        <p:nvSpPr>
          <p:cNvPr id="29" name="Rectángulo redondeado 28"/>
          <p:cNvSpPr/>
          <p:nvPr/>
        </p:nvSpPr>
        <p:spPr>
          <a:xfrm>
            <a:off x="6330241" y="1735450"/>
            <a:ext cx="1169499" cy="45720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group</a:t>
            </a:r>
            <a:endParaRPr lang="es-ES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8061847" y="1735450"/>
            <a:ext cx="1169499" cy="45720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match</a:t>
            </a:r>
            <a:endParaRPr lang="es-ES" dirty="0"/>
          </a:p>
        </p:txBody>
      </p:sp>
      <p:sp>
        <p:nvSpPr>
          <p:cNvPr id="31" name="Flecha derecha 30"/>
          <p:cNvSpPr/>
          <p:nvPr/>
        </p:nvSpPr>
        <p:spPr>
          <a:xfrm>
            <a:off x="4039021" y="1887273"/>
            <a:ext cx="250207" cy="181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Flecha derecha 31"/>
          <p:cNvSpPr/>
          <p:nvPr/>
        </p:nvSpPr>
        <p:spPr>
          <a:xfrm>
            <a:off x="5980758" y="1900620"/>
            <a:ext cx="250207" cy="181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Flecha derecha 32"/>
          <p:cNvSpPr/>
          <p:nvPr/>
        </p:nvSpPr>
        <p:spPr>
          <a:xfrm>
            <a:off x="7687131" y="1911202"/>
            <a:ext cx="250207" cy="181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Flecha derecha 33"/>
          <p:cNvSpPr/>
          <p:nvPr/>
        </p:nvSpPr>
        <p:spPr>
          <a:xfrm>
            <a:off x="9652503" y="1900619"/>
            <a:ext cx="250207" cy="181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ángulo redondeado 35"/>
          <p:cNvSpPr/>
          <p:nvPr/>
        </p:nvSpPr>
        <p:spPr>
          <a:xfrm>
            <a:off x="9961653" y="1735445"/>
            <a:ext cx="1169499" cy="45720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project</a:t>
            </a:r>
            <a:endParaRPr lang="es-ES" dirty="0"/>
          </a:p>
        </p:txBody>
      </p:sp>
      <p:sp>
        <p:nvSpPr>
          <p:cNvPr id="37" name="Flecha derecha 36"/>
          <p:cNvSpPr/>
          <p:nvPr/>
        </p:nvSpPr>
        <p:spPr>
          <a:xfrm>
            <a:off x="4068238" y="3557992"/>
            <a:ext cx="250207" cy="181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Flecha derecha 37"/>
          <p:cNvSpPr/>
          <p:nvPr/>
        </p:nvSpPr>
        <p:spPr>
          <a:xfrm>
            <a:off x="5971981" y="3631136"/>
            <a:ext cx="250207" cy="181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5937" y="2521257"/>
            <a:ext cx="1405011" cy="1330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5861" y="4079838"/>
            <a:ext cx="1735445" cy="1294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74978" y="3112655"/>
            <a:ext cx="1590897" cy="3143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" name="Flecha derecha 40"/>
          <p:cNvSpPr/>
          <p:nvPr/>
        </p:nvSpPr>
        <p:spPr>
          <a:xfrm>
            <a:off x="7688031" y="3627169"/>
            <a:ext cx="250207" cy="181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39283" y="2521257"/>
            <a:ext cx="1409632" cy="2106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16074" y="5107704"/>
            <a:ext cx="2342829" cy="795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13950" y="2534235"/>
            <a:ext cx="1242405" cy="2489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43349" y="6000597"/>
            <a:ext cx="2384515" cy="765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44" name="Picture 2" descr="Icono, Realimentación, Mensaje, Nub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2154809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Icono, Info, Información, Nube, Pregunta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379778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1941" y="4337824"/>
            <a:ext cx="234034" cy="234034"/>
          </a:xfrm>
          <a:prstGeom prst="rect">
            <a:avLst/>
          </a:prstGeom>
        </p:spPr>
      </p:pic>
      <p:pic>
        <p:nvPicPr>
          <p:cNvPr id="47" name="Picture 6" descr="Icono, Localización, Localizar, Nub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896584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Icono, Contento, Cliente, Realimentación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5434047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Conector recto 48"/>
          <p:cNvCxnSpPr/>
          <p:nvPr/>
        </p:nvCxnSpPr>
        <p:spPr>
          <a:xfrm flipH="1">
            <a:off x="285249" y="674255"/>
            <a:ext cx="1096" cy="5389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8" descr="Icono, Contento, Cliente, Realimentación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" y="3268939"/>
            <a:ext cx="234034" cy="19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Icono, Localización, Localizar, Nub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" y="2704737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29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Administradores de </a:t>
            </a:r>
            <a:r>
              <a:rPr lang="es-ES" sz="3200" dirty="0" err="1" smtClean="0"/>
              <a:t>MongoDB</a:t>
            </a:r>
            <a:endParaRPr lang="es-ES" sz="3200" dirty="0"/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1. Diseño de esquemas y modelado de Datos</a:t>
            </a:r>
          </a:p>
          <a:p>
            <a:pPr>
              <a:lnSpc>
                <a:spcPct val="150000"/>
              </a:lnSpc>
            </a:pPr>
            <a:endParaRPr lang="es-ES" sz="1200" dirty="0"/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2.Operaciones Relacionales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3.Operaciones Lógicas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4. Índices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5. Borrado y modificación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6.Arrays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7.Agregaciones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8.Agregaciones con matrices</a:t>
            </a:r>
            <a:r>
              <a:rPr lang="es-ES" sz="1200" u="sng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7028873" cy="34624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Instalar </a:t>
            </a:r>
            <a:r>
              <a:rPr lang="es-ES" sz="2400" b="1" dirty="0" err="1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Compass</a:t>
            </a:r>
            <a:r>
              <a:rPr lang="es-ES" sz="24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400" b="1" dirty="0" err="1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MongoDB</a:t>
            </a:r>
            <a:endParaRPr lang="es-ES" sz="2400" b="1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  <a:p>
            <a:pPr lvl="1"/>
            <a:endParaRPr lang="es-ES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92D050"/>
                </a:solidFill>
              </a:rPr>
              <a:t>Instalar </a:t>
            </a:r>
            <a:r>
              <a:rPr lang="es-ES" b="1" dirty="0" err="1">
                <a:solidFill>
                  <a:srgbClr val="92D050"/>
                </a:solidFill>
              </a:rPr>
              <a:t>MongoDB</a:t>
            </a:r>
            <a:r>
              <a:rPr lang="es-ES" b="1" dirty="0">
                <a:solidFill>
                  <a:srgbClr val="92D050"/>
                </a:solidFill>
              </a:rPr>
              <a:t> </a:t>
            </a:r>
            <a:r>
              <a:rPr lang="es-ES" b="1" dirty="0" smtClean="0">
                <a:solidFill>
                  <a:srgbClr val="92D050"/>
                </a:solidFill>
              </a:rPr>
              <a:t>Server</a:t>
            </a:r>
            <a:endParaRPr lang="es-ES" b="1" dirty="0" smtClean="0"/>
          </a:p>
          <a:p>
            <a:pPr lvl="1">
              <a:lnSpc>
                <a:spcPct val="150000"/>
              </a:lnSpc>
            </a:pPr>
            <a:r>
              <a:rPr lang="es-ES" sz="1600" b="1" dirty="0" smtClean="0">
                <a:solidFill>
                  <a:schemeClr val="bg2">
                    <a:lumMod val="75000"/>
                  </a:schemeClr>
                </a:solidFill>
              </a:rPr>
              <a:t>	https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://</a:t>
            </a:r>
            <a:r>
              <a:rPr lang="es-ES" sz="1600" b="1" dirty="0" smtClean="0">
                <a:solidFill>
                  <a:schemeClr val="bg2">
                    <a:lumMod val="75000"/>
                  </a:schemeClr>
                </a:solidFill>
              </a:rPr>
              <a:t>www.mongodb.com/try/download/community</a:t>
            </a:r>
          </a:p>
          <a:p>
            <a:pPr lvl="1">
              <a:lnSpc>
                <a:spcPct val="150000"/>
              </a:lnSpc>
            </a:pPr>
            <a:endParaRPr lang="es-ES" sz="1600" b="1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b="1" dirty="0" smtClean="0">
                <a:solidFill>
                  <a:srgbClr val="92D050"/>
                </a:solidFill>
              </a:rPr>
              <a:t>Bajar </a:t>
            </a:r>
            <a:r>
              <a:rPr lang="es-ES" b="1" dirty="0" err="1" smtClean="0">
                <a:solidFill>
                  <a:srgbClr val="92D050"/>
                </a:solidFill>
              </a:rPr>
              <a:t>Compass</a:t>
            </a:r>
            <a:r>
              <a:rPr lang="es-ES" b="1" dirty="0" smtClean="0">
                <a:solidFill>
                  <a:srgbClr val="92D050"/>
                </a:solidFill>
              </a:rPr>
              <a:t> de la página oficial:</a:t>
            </a:r>
          </a:p>
          <a:p>
            <a:pPr>
              <a:lnSpc>
                <a:spcPct val="150000"/>
              </a:lnSpc>
            </a:pP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	</a:t>
            </a:r>
            <a:r>
              <a:rPr lang="es-ES" sz="1600" b="1" dirty="0" smtClean="0">
                <a:solidFill>
                  <a:schemeClr val="bg2">
                    <a:lumMod val="75000"/>
                  </a:schemeClr>
                </a:solidFill>
              </a:rPr>
              <a:t>https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://</a:t>
            </a:r>
            <a:r>
              <a:rPr lang="es-ES" sz="1600" b="1" dirty="0" smtClean="0">
                <a:solidFill>
                  <a:schemeClr val="bg2">
                    <a:lumMod val="75000"/>
                  </a:schemeClr>
                </a:solidFill>
              </a:rPr>
              <a:t>www.mongodb.com/try/download/compass</a:t>
            </a:r>
          </a:p>
          <a:p>
            <a:pPr>
              <a:lnSpc>
                <a:spcPct val="150000"/>
              </a:lnSpc>
            </a:pPr>
            <a:endParaRPr lang="es-ES" sz="1600" b="1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19" name="Picture 2" descr="Icono, Realimentación, Mensaje, Nub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2154809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cono, Info, Información, Nube, Pregunt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379778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941" y="4337824"/>
            <a:ext cx="234034" cy="234034"/>
          </a:xfrm>
          <a:prstGeom prst="rect">
            <a:avLst/>
          </a:prstGeom>
        </p:spPr>
      </p:pic>
      <p:pic>
        <p:nvPicPr>
          <p:cNvPr id="22" name="Picture 6" descr="Icono, Localización, Localizar, Nub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896584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Icono, Contento, Cliente, Realimentació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5434047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ector recto 23"/>
          <p:cNvCxnSpPr/>
          <p:nvPr/>
        </p:nvCxnSpPr>
        <p:spPr>
          <a:xfrm flipH="1">
            <a:off x="285249" y="674255"/>
            <a:ext cx="1096" cy="5389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8" descr="Icono, Contento, Cliente, Realimentació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" y="3268939"/>
            <a:ext cx="234034" cy="19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Icono, Localización, Localizar, Nub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" y="2704737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31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Principios de diseño de esquemas</a:t>
            </a:r>
            <a:endParaRPr lang="es-ES" sz="3200" dirty="0"/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b="1" dirty="0" smtClean="0">
                <a:solidFill>
                  <a:schemeClr val="accent5"/>
                </a:solidFill>
              </a:rPr>
              <a:t>1. Diseño de esquemas y modelado de Datos</a:t>
            </a:r>
          </a:p>
          <a:p>
            <a:pPr>
              <a:lnSpc>
                <a:spcPct val="150000"/>
              </a:lnSpc>
            </a:pPr>
            <a:endParaRPr lang="es-ES" sz="1200" dirty="0" smtClean="0"/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2.Operaciones Relacionales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3.Operaciones Lógicas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4. Índices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5. Borrado y modificación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6.Arrays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7.Agregaciones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8.Agregaciones con matrices 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7028873" cy="424731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Esquema flexible</a:t>
            </a:r>
          </a:p>
          <a:p>
            <a:pPr lvl="1"/>
            <a:endParaRPr lang="es-ES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 smtClean="0">
                <a:solidFill>
                  <a:srgbClr val="92D050"/>
                </a:solidFill>
              </a:rPr>
              <a:t>Esquemático</a:t>
            </a:r>
            <a:r>
              <a:rPr lang="es-ES" sz="1600" dirty="0">
                <a:solidFill>
                  <a:srgbClr val="92D050"/>
                </a:solidFill>
              </a:rPr>
              <a:t>:</a:t>
            </a:r>
            <a:r>
              <a:rPr lang="es-E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1600" dirty="0" smtClean="0">
                <a:solidFill>
                  <a:srgbClr val="00B0F0"/>
                </a:solidFill>
              </a:rPr>
              <a:t>No</a:t>
            </a:r>
            <a:r>
              <a:rPr lang="es-E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requiere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un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1600" dirty="0">
                <a:solidFill>
                  <a:srgbClr val="7030A0"/>
                </a:solidFill>
              </a:rPr>
              <a:t>esquema predefinido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para las colecciones.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 smtClean="0">
                <a:solidFill>
                  <a:srgbClr val="92D050"/>
                </a:solidFill>
              </a:rPr>
              <a:t>Flexibilidad:</a:t>
            </a:r>
            <a:r>
              <a:rPr lang="es-E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Requiere disciplina para </a:t>
            </a:r>
            <a:r>
              <a:rPr lang="es-ES" sz="1600" dirty="0">
                <a:solidFill>
                  <a:srgbClr val="00B0F0"/>
                </a:solidFill>
              </a:rPr>
              <a:t>mantener la consistencia de los datos.</a:t>
            </a:r>
          </a:p>
          <a:p>
            <a:endParaRPr lang="es-ES" b="1" dirty="0" smtClean="0">
              <a:solidFill>
                <a:srgbClr val="92D050"/>
              </a:solidFill>
            </a:endParaRPr>
          </a:p>
          <a:p>
            <a:r>
              <a:rPr lang="es-ES" sz="2400" b="1" dirty="0" err="1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Desnormalización</a:t>
            </a:r>
            <a:r>
              <a:rPr lang="es-ES" sz="24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 y anidación</a:t>
            </a:r>
            <a:endParaRPr lang="es-ES" sz="2400" b="1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  <a:p>
            <a:pPr lvl="1"/>
            <a:endParaRPr lang="es-ES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rgbClr val="92D050"/>
                </a:solidFill>
              </a:rPr>
              <a:t> </a:t>
            </a:r>
            <a:r>
              <a:rPr lang="es-ES" sz="1600" b="1" dirty="0" err="1">
                <a:solidFill>
                  <a:srgbClr val="92D050"/>
                </a:solidFill>
              </a:rPr>
              <a:t>Desnormalización</a:t>
            </a:r>
            <a:r>
              <a:rPr lang="es-ES" sz="1600" b="1" dirty="0">
                <a:solidFill>
                  <a:srgbClr val="92D050"/>
                </a:solidFill>
              </a:rPr>
              <a:t>: 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Duplica datos en varios documentos para reducir la necesidad de uniones complejas.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92D050"/>
                </a:solidFill>
              </a:rPr>
              <a:t>Anidación:</a:t>
            </a:r>
            <a:r>
              <a:rPr lang="es-ES" sz="1600" dirty="0" smtClean="0">
                <a:solidFill>
                  <a:srgbClr val="92D050"/>
                </a:solidFill>
              </a:rPr>
              <a:t> 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Los documentos pueden contener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1600" dirty="0">
                <a:solidFill>
                  <a:srgbClr val="00B0F0"/>
                </a:solidFill>
              </a:rPr>
              <a:t>subdocumentos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 y </a:t>
            </a:r>
            <a:r>
              <a:rPr lang="es-ES" sz="1600" dirty="0">
                <a:solidFill>
                  <a:srgbClr val="00B0F0"/>
                </a:solidFill>
              </a:rPr>
              <a:t>matrices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lo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que permite almacenar datos jerárquicos y relacionados directamente en un solo documento.</a:t>
            </a: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7" name="Picture 2" descr="Icono, Realimentación, Mensaje, Nub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2154809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Icono, Info, Información, Nube, Pregunt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379778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941" y="4337824"/>
            <a:ext cx="234034" cy="234034"/>
          </a:xfrm>
          <a:prstGeom prst="rect">
            <a:avLst/>
          </a:prstGeom>
        </p:spPr>
      </p:pic>
      <p:pic>
        <p:nvPicPr>
          <p:cNvPr id="30" name="Picture 6" descr="Icono, Localización, Localizar, Nub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896584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Icono, Contento, Cliente, Realimentació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5434047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Conector recto 31"/>
          <p:cNvCxnSpPr/>
          <p:nvPr/>
        </p:nvCxnSpPr>
        <p:spPr>
          <a:xfrm flipH="1">
            <a:off x="285249" y="674255"/>
            <a:ext cx="1096" cy="5389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8" descr="Icono, Contento, Cliente, Realimentació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" y="3268939"/>
            <a:ext cx="234034" cy="19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Icono, Localización, Localizar, Nub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" y="2704737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00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Principios de diseño de esquemas</a:t>
            </a:r>
            <a:endParaRPr lang="es-ES" sz="3200" dirty="0"/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b="1" dirty="0" smtClean="0">
                <a:solidFill>
                  <a:schemeClr val="accent5"/>
                </a:solidFill>
              </a:rPr>
              <a:t>1. Diseño de esquemas y modelado de Datos</a:t>
            </a:r>
          </a:p>
          <a:p>
            <a:pPr>
              <a:lnSpc>
                <a:spcPct val="150000"/>
              </a:lnSpc>
            </a:pPr>
            <a:endParaRPr lang="es-ES" sz="1200" dirty="0" smtClean="0"/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2.Operaciones Relacionales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3.Operaciones Lógicas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4. Índices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5. Borrado y modificación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6.Arrays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7.Agregaciones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8.Agregaciones con matrices 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7028873" cy="36471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Buenas prácticas de diseño</a:t>
            </a:r>
          </a:p>
          <a:p>
            <a:pPr lvl="1"/>
            <a:endParaRPr lang="es-ES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92D050"/>
                </a:solidFill>
              </a:rPr>
              <a:t>Modelado basado en la carga de </a:t>
            </a:r>
            <a:r>
              <a:rPr lang="es-ES" b="1" dirty="0" smtClean="0">
                <a:solidFill>
                  <a:srgbClr val="92D050"/>
                </a:solidFill>
              </a:rPr>
              <a:t>trabajo y los patrones de acceso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Prioriza la eficiencia de las </a:t>
            </a:r>
            <a:r>
              <a:rPr lang="es-ES" dirty="0">
                <a:solidFill>
                  <a:srgbClr val="00B0F0"/>
                </a:solidFill>
              </a:rPr>
              <a:t>operaciones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que serán </a:t>
            </a:r>
            <a:r>
              <a:rPr lang="es-ES" dirty="0">
                <a:solidFill>
                  <a:srgbClr val="7030A0"/>
                </a:solidFill>
              </a:rPr>
              <a:t>más frecuentes</a:t>
            </a:r>
            <a:r>
              <a:rPr lang="es-ES" dirty="0" smtClean="0">
                <a:solidFill>
                  <a:srgbClr val="7030A0"/>
                </a:solidFill>
              </a:rPr>
              <a:t>.</a:t>
            </a:r>
          </a:p>
          <a:p>
            <a:pPr lvl="1">
              <a:lnSpc>
                <a:spcPct val="150000"/>
              </a:lnSpc>
            </a:pPr>
            <a:endParaRPr lang="es-ES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92D050"/>
                </a:solidFill>
              </a:rPr>
              <a:t>Balance entre lectura y escritura</a:t>
            </a:r>
            <a:endParaRPr lang="es-ES" dirty="0">
              <a:solidFill>
                <a:srgbClr val="92D050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La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rgbClr val="7030A0"/>
                </a:solidFill>
              </a:rPr>
              <a:t>desnormalización</a:t>
            </a:r>
            <a:r>
              <a:rPr lang="es-ES" dirty="0" smtClean="0">
                <a:solidFill>
                  <a:srgbClr val="7030A0"/>
                </a:solidFill>
              </a:rPr>
              <a:t>: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rgbClr val="00B0F0"/>
                </a:solidFill>
              </a:rPr>
              <a:t>Lecturas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rápidas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s-E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Sobrecarga de las </a:t>
            </a:r>
            <a:r>
              <a:rPr lang="es-ES" dirty="0" smtClean="0">
                <a:solidFill>
                  <a:srgbClr val="7030A0"/>
                </a:solidFill>
              </a:rPr>
              <a:t>escrituras</a:t>
            </a:r>
            <a:endParaRPr lang="es-ES" dirty="0">
              <a:solidFill>
                <a:srgbClr val="7030A0"/>
              </a:solidFill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7" name="Picture 2" descr="Icono, Realimentación, Mensaje, Nub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2154809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Icono, Info, Información, Nube, Pregunt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379778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941" y="4337824"/>
            <a:ext cx="234034" cy="234034"/>
          </a:xfrm>
          <a:prstGeom prst="rect">
            <a:avLst/>
          </a:prstGeom>
        </p:spPr>
      </p:pic>
      <p:pic>
        <p:nvPicPr>
          <p:cNvPr id="30" name="Picture 6" descr="Icono, Localización, Localizar, Nub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896584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Icono, Contento, Cliente, Realimentació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5434047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Conector recto 31"/>
          <p:cNvCxnSpPr/>
          <p:nvPr/>
        </p:nvCxnSpPr>
        <p:spPr>
          <a:xfrm flipH="1">
            <a:off x="285249" y="674255"/>
            <a:ext cx="1096" cy="5389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8" descr="Icono, Contento, Cliente, Realimentació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" y="3268939"/>
            <a:ext cx="234034" cy="19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Icono, Localización, Localizar, Nub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" y="2704737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24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Principios de diseño de esquemas</a:t>
            </a:r>
            <a:endParaRPr lang="es-ES" sz="3200" dirty="0"/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b="1" dirty="0" smtClean="0">
                <a:solidFill>
                  <a:schemeClr val="accent5"/>
                </a:solidFill>
              </a:rPr>
              <a:t>1. Diseño de esquemas y modelado de Datos</a:t>
            </a:r>
          </a:p>
          <a:p>
            <a:pPr>
              <a:lnSpc>
                <a:spcPct val="150000"/>
              </a:lnSpc>
            </a:pPr>
            <a:endParaRPr lang="es-ES" sz="1200" dirty="0" smtClean="0"/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2.Operaciones Relacionales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3.Operaciones Lógicas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4. Índices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5. Borrado y modificación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6.Arrays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7.Agregaciones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8.Agregaciones con matrices 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7028873" cy="447814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Buenas prácticas de diseño</a:t>
            </a:r>
          </a:p>
          <a:p>
            <a:pPr lvl="1"/>
            <a:endParaRPr lang="es-ES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b="1" dirty="0" smtClean="0">
                <a:solidFill>
                  <a:srgbClr val="92D050"/>
                </a:solidFill>
              </a:rPr>
              <a:t>Tamaño </a:t>
            </a:r>
            <a:r>
              <a:rPr lang="es-ES" b="1" dirty="0">
                <a:solidFill>
                  <a:srgbClr val="92D050"/>
                </a:solidFill>
              </a:rPr>
              <a:t>de Documento</a:t>
            </a:r>
            <a:endParaRPr lang="es-ES" dirty="0">
              <a:solidFill>
                <a:srgbClr val="92D050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Límite de  </a:t>
            </a:r>
            <a:r>
              <a:rPr lang="es-ES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~</a:t>
            </a:r>
            <a:r>
              <a:rPr lang="es-ES" dirty="0" smtClean="0">
                <a:solidFill>
                  <a:srgbClr val="00B0F0"/>
                </a:solidFill>
              </a:rPr>
              <a:t>16 </a:t>
            </a:r>
            <a:r>
              <a:rPr lang="es-ES" dirty="0">
                <a:solidFill>
                  <a:srgbClr val="00B0F0"/>
                </a:solidFill>
              </a:rPr>
              <a:t>MB.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s-ES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Para más fragmentar la información en </a:t>
            </a:r>
            <a:r>
              <a:rPr lang="es-ES" dirty="0">
                <a:solidFill>
                  <a:srgbClr val="7030A0"/>
                </a:solidFill>
              </a:rPr>
              <a:t>varios documentos</a:t>
            </a:r>
            <a:r>
              <a:rPr lang="es-ES" dirty="0" smtClean="0">
                <a:solidFill>
                  <a:srgbClr val="7030A0"/>
                </a:solidFill>
              </a:rPr>
              <a:t>.</a:t>
            </a:r>
          </a:p>
          <a:p>
            <a:pPr lvl="1">
              <a:lnSpc>
                <a:spcPct val="150000"/>
              </a:lnSpc>
            </a:pPr>
            <a:endParaRPr lang="es-ES" dirty="0">
              <a:solidFill>
                <a:srgbClr val="7030A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92D050"/>
                </a:solidFill>
              </a:rPr>
              <a:t>Optimización de Consultas</a:t>
            </a:r>
            <a:endParaRPr lang="es-ES" dirty="0">
              <a:solidFill>
                <a:srgbClr val="92D050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Usar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ES" dirty="0">
                <a:solidFill>
                  <a:srgbClr val="00B0F0"/>
                </a:solidFill>
              </a:rPr>
              <a:t>índices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adecuados para las consultas frecuentes. 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Índices compuestos 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Índices geoespaciales</a:t>
            </a:r>
          </a:p>
          <a:p>
            <a:pPr>
              <a:lnSpc>
                <a:spcPct val="150000"/>
              </a:lnSpc>
            </a:pPr>
            <a:endParaRPr lang="es-ES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7" name="Picture 2" descr="Icono, Realimentación, Mensaje, Nub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2154809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Icono, Info, Información, Nube, Pregunt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379778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941" y="4337824"/>
            <a:ext cx="234034" cy="234034"/>
          </a:xfrm>
          <a:prstGeom prst="rect">
            <a:avLst/>
          </a:prstGeom>
        </p:spPr>
      </p:pic>
      <p:pic>
        <p:nvPicPr>
          <p:cNvPr id="30" name="Picture 6" descr="Icono, Localización, Localizar, Nub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896584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Icono, Contento, Cliente, Realimentació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5434047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Conector recto 31"/>
          <p:cNvCxnSpPr/>
          <p:nvPr/>
        </p:nvCxnSpPr>
        <p:spPr>
          <a:xfrm flipH="1">
            <a:off x="285249" y="674255"/>
            <a:ext cx="1096" cy="5389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8" descr="Icono, Contento, Cliente, Realimentació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" y="3268939"/>
            <a:ext cx="234034" cy="19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Icono, Localización, Localizar, Nub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" y="2704737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51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Principios de diseño de esquemas</a:t>
            </a:r>
            <a:endParaRPr lang="es-ES" sz="3200" dirty="0"/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b="1" dirty="0" smtClean="0">
                <a:solidFill>
                  <a:schemeClr val="accent5"/>
                </a:solidFill>
              </a:rPr>
              <a:t>1. Diseño de esquemas y modelado de Datos</a:t>
            </a:r>
          </a:p>
          <a:p>
            <a:pPr>
              <a:lnSpc>
                <a:spcPct val="150000"/>
              </a:lnSpc>
            </a:pPr>
            <a:endParaRPr lang="es-ES" sz="1200" dirty="0" smtClean="0"/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2.Operaciones Relacionales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3.Operaciones Lógicas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4. Índices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5. Borrado y modificación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6.Arrays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7.Agregaciones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8.Agregaciones con matrices 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7028873" cy="424731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¿Qué es un índice?</a:t>
            </a:r>
            <a:endParaRPr lang="es-ES" sz="2400" b="1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  <a:p>
            <a:pPr lvl="1"/>
            <a:endParaRPr lang="es-ES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b="1" dirty="0" smtClean="0">
                <a:solidFill>
                  <a:srgbClr val="92D050"/>
                </a:solidFill>
              </a:rPr>
              <a:t>Definición</a:t>
            </a:r>
            <a:endParaRPr lang="es-ES" dirty="0">
              <a:solidFill>
                <a:srgbClr val="92D05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Un índice es una estructura de datos que permite </a:t>
            </a:r>
            <a:r>
              <a:rPr lang="es-ES" sz="1600" b="1" dirty="0" smtClean="0">
                <a:solidFill>
                  <a:schemeClr val="bg2">
                    <a:lumMod val="75000"/>
                  </a:schemeClr>
                </a:solidFill>
              </a:rPr>
              <a:t>a </a:t>
            </a:r>
            <a:r>
              <a:rPr lang="es-ES" sz="1600" b="1" dirty="0" err="1" smtClean="0">
                <a:solidFill>
                  <a:schemeClr val="bg2">
                    <a:lumMod val="75000"/>
                  </a:schemeClr>
                </a:solidFill>
              </a:rPr>
              <a:t>MongoDB</a:t>
            </a:r>
            <a:r>
              <a:rPr lang="es-ES" sz="16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buscar documentos de manera </a:t>
            </a:r>
            <a:r>
              <a:rPr lang="es-ES" sz="1600" b="1" dirty="0">
                <a:solidFill>
                  <a:srgbClr val="00B0F0"/>
                </a:solidFill>
              </a:rPr>
              <a:t>más rápida </a:t>
            </a:r>
            <a:r>
              <a:rPr lang="es-ES" sz="1600" b="1" dirty="0" smtClean="0">
                <a:solidFill>
                  <a:srgbClr val="00B0F0"/>
                </a:solidFill>
              </a:rPr>
              <a:t>y eficiente.</a:t>
            </a:r>
          </a:p>
          <a:p>
            <a:pPr lvl="1">
              <a:lnSpc>
                <a:spcPct val="150000"/>
              </a:lnSpc>
            </a:pPr>
            <a:endParaRPr lang="es-ES" dirty="0">
              <a:solidFill>
                <a:srgbClr val="7030A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92D050"/>
                </a:solidFill>
              </a:rPr>
              <a:t>Para </a:t>
            </a:r>
            <a:r>
              <a:rPr lang="es-ES" b="1" dirty="0" smtClean="0">
                <a:solidFill>
                  <a:srgbClr val="92D050"/>
                </a:solidFill>
              </a:rPr>
              <a:t>qué usar índices</a:t>
            </a:r>
            <a:endParaRPr lang="es-ES" dirty="0">
              <a:solidFill>
                <a:srgbClr val="92D050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 smtClean="0">
                <a:solidFill>
                  <a:srgbClr val="00B0F0"/>
                </a:solidFill>
              </a:rPr>
              <a:t>Con</a:t>
            </a:r>
            <a:r>
              <a:rPr lang="es-ES" sz="1600" b="1" dirty="0" smtClean="0">
                <a:solidFill>
                  <a:schemeClr val="bg2">
                    <a:lumMod val="75000"/>
                  </a:schemeClr>
                </a:solidFill>
              </a:rPr>
              <a:t> índices se encuentra </a:t>
            </a:r>
            <a:r>
              <a:rPr lang="es-ES" sz="1600" b="1" dirty="0" smtClean="0">
                <a:solidFill>
                  <a:srgbClr val="7030A0"/>
                </a:solidFill>
              </a:rPr>
              <a:t>rápidamente</a:t>
            </a:r>
            <a:r>
              <a:rPr lang="es-ES" sz="1600" b="1" dirty="0" smtClean="0">
                <a:solidFill>
                  <a:schemeClr val="bg2">
                    <a:lumMod val="75000"/>
                  </a:schemeClr>
                </a:solidFill>
              </a:rPr>
              <a:t> el documento deseado.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 smtClean="0">
                <a:solidFill>
                  <a:srgbClr val="00B0F0"/>
                </a:solidFill>
              </a:rPr>
              <a:t>Sin</a:t>
            </a:r>
            <a:r>
              <a:rPr lang="es-ES" sz="1600" b="1" dirty="0" smtClean="0">
                <a:solidFill>
                  <a:schemeClr val="bg2">
                    <a:lumMod val="75000"/>
                  </a:schemeClr>
                </a:solidFill>
              </a:rPr>
              <a:t> índices la búsqueda se hace </a:t>
            </a:r>
            <a:r>
              <a:rPr lang="es-ES" sz="1600" b="1" dirty="0" smtClean="0">
                <a:solidFill>
                  <a:srgbClr val="7030A0"/>
                </a:solidFill>
              </a:rPr>
              <a:t>secuencial pasando por todos los documentos</a:t>
            </a:r>
            <a:r>
              <a:rPr lang="es-ES" sz="1600" b="1" dirty="0" smtClean="0">
                <a:solidFill>
                  <a:schemeClr val="bg2">
                    <a:lumMod val="75000"/>
                  </a:schemeClr>
                </a:solidFill>
              </a:rPr>
              <a:t> hasta encontrar lo deseado.</a:t>
            </a:r>
            <a:endParaRPr lang="es-ES" sz="1600" b="1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7" name="Picture 2" descr="Icono, Realimentación, Mensaje, Nub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2154809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Icono, Info, Información, Nube, Pregunt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379778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941" y="4337824"/>
            <a:ext cx="234034" cy="234034"/>
          </a:xfrm>
          <a:prstGeom prst="rect">
            <a:avLst/>
          </a:prstGeom>
        </p:spPr>
      </p:pic>
      <p:pic>
        <p:nvPicPr>
          <p:cNvPr id="30" name="Picture 6" descr="Icono, Localización, Localizar, Nub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896584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Icono, Contento, Cliente, Realimentació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5434047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Conector recto 31"/>
          <p:cNvCxnSpPr/>
          <p:nvPr/>
        </p:nvCxnSpPr>
        <p:spPr>
          <a:xfrm flipH="1">
            <a:off x="285249" y="674255"/>
            <a:ext cx="1096" cy="5389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8" descr="Icono, Contento, Cliente, Realimentació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" y="3268939"/>
            <a:ext cx="234034" cy="19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Icono, Localización, Localizar, Nub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" y="2704737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8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Principios de diseño de esquemas</a:t>
            </a:r>
            <a:endParaRPr lang="es-ES" sz="3200" dirty="0"/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b="1" dirty="0" smtClean="0">
                <a:solidFill>
                  <a:schemeClr val="accent5"/>
                </a:solidFill>
              </a:rPr>
              <a:t>1. Diseño de esquemas y modelado de Datos</a:t>
            </a:r>
          </a:p>
          <a:p>
            <a:pPr>
              <a:lnSpc>
                <a:spcPct val="150000"/>
              </a:lnSpc>
            </a:pPr>
            <a:endParaRPr lang="es-ES" sz="1200" dirty="0" smtClean="0"/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2.Operaciones Relacionales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3.Operaciones Lógicas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4. Índices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5. Borrado y modificación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6.Arrays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7.Agregaciones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8.Agregaciones con matrices 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7028873" cy="480131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 smtClean="0">
                <a:solidFill>
                  <a:srgbClr val="92D050"/>
                </a:solidFill>
              </a:rPr>
              <a:t>Características de los índices</a:t>
            </a:r>
            <a:endParaRPr lang="es-ES" b="1" dirty="0">
              <a:solidFill>
                <a:srgbClr val="92D050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 smtClean="0">
                <a:solidFill>
                  <a:schemeClr val="bg2">
                    <a:lumMod val="75000"/>
                  </a:schemeClr>
                </a:solidFill>
              </a:rPr>
              <a:t>Los 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índices </a:t>
            </a:r>
            <a:r>
              <a:rPr lang="es-ES" sz="1600" b="1" dirty="0">
                <a:solidFill>
                  <a:srgbClr val="7030A0"/>
                </a:solidFill>
              </a:rPr>
              <a:t>almacenan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 los valores de </a:t>
            </a:r>
            <a:r>
              <a:rPr lang="es-ES" sz="1600" b="1" dirty="0">
                <a:solidFill>
                  <a:srgbClr val="00B0F0"/>
                </a:solidFill>
              </a:rPr>
              <a:t>un campo o </a:t>
            </a:r>
            <a:r>
              <a:rPr lang="es-ES" sz="1600" b="1" dirty="0" smtClean="0">
                <a:solidFill>
                  <a:srgbClr val="00B0F0"/>
                </a:solidFill>
              </a:rPr>
              <a:t>conjunto de </a:t>
            </a:r>
            <a:r>
              <a:rPr lang="es-ES" sz="1600" b="1" dirty="0">
                <a:solidFill>
                  <a:srgbClr val="00B0F0"/>
                </a:solidFill>
              </a:rPr>
              <a:t>campos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, ordenados según un criterio </a:t>
            </a:r>
            <a:r>
              <a:rPr lang="es-ES" sz="1600" b="1" dirty="0" smtClean="0">
                <a:solidFill>
                  <a:schemeClr val="bg2">
                    <a:lumMod val="75000"/>
                  </a:schemeClr>
                </a:solidFill>
              </a:rPr>
              <a:t>determinado</a:t>
            </a:r>
            <a:endParaRPr lang="es-ES" sz="1600" b="1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 smtClean="0">
                <a:solidFill>
                  <a:srgbClr val="7030A0"/>
                </a:solidFill>
              </a:rPr>
              <a:t>La </a:t>
            </a:r>
            <a:r>
              <a:rPr lang="es-ES" sz="1600" b="1" dirty="0">
                <a:solidFill>
                  <a:srgbClr val="7030A0"/>
                </a:solidFill>
              </a:rPr>
              <a:t>creación y mantenimiento 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de índices implica un </a:t>
            </a:r>
            <a:r>
              <a:rPr lang="es-ES" sz="1600" b="1" dirty="0">
                <a:solidFill>
                  <a:srgbClr val="00B0F0"/>
                </a:solidFill>
              </a:rPr>
              <a:t>costo </a:t>
            </a:r>
            <a:r>
              <a:rPr lang="es-ES" sz="1600" b="1" dirty="0" smtClean="0">
                <a:solidFill>
                  <a:srgbClr val="00B0F0"/>
                </a:solidFill>
              </a:rPr>
              <a:t>de almacenamiento </a:t>
            </a:r>
            <a:r>
              <a:rPr lang="es-ES" sz="1600" b="1" dirty="0">
                <a:solidFill>
                  <a:srgbClr val="00B0F0"/>
                </a:solidFill>
              </a:rPr>
              <a:t>y rendimiento adicional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, ya que se </a:t>
            </a:r>
            <a:r>
              <a:rPr lang="es-ES" sz="1600" b="1" dirty="0" smtClean="0">
                <a:solidFill>
                  <a:schemeClr val="bg2">
                    <a:lumMod val="75000"/>
                  </a:schemeClr>
                </a:solidFill>
              </a:rPr>
              <a:t>deben actualizar 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cada vez que se inserta, modifica o elimina </a:t>
            </a:r>
            <a:r>
              <a:rPr lang="es-ES" sz="1600" b="1" dirty="0" smtClean="0">
                <a:solidFill>
                  <a:schemeClr val="bg2">
                    <a:lumMod val="75000"/>
                  </a:schemeClr>
                </a:solidFill>
              </a:rPr>
              <a:t>un documento</a:t>
            </a:r>
            <a:endParaRPr lang="es-ES" sz="1600" b="1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 smtClean="0">
                <a:solidFill>
                  <a:schemeClr val="bg2">
                    <a:lumMod val="75000"/>
                  </a:schemeClr>
                </a:solidFill>
              </a:rPr>
              <a:t>Es 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importante seleccionar los índices </a:t>
            </a:r>
            <a:r>
              <a:rPr lang="es-ES" sz="1600" b="1" dirty="0">
                <a:solidFill>
                  <a:srgbClr val="7030A0"/>
                </a:solidFill>
              </a:rPr>
              <a:t>buscando </a:t>
            </a:r>
            <a:r>
              <a:rPr lang="es-ES" sz="1600" b="1" dirty="0" smtClean="0">
                <a:solidFill>
                  <a:srgbClr val="7030A0"/>
                </a:solidFill>
              </a:rPr>
              <a:t>optimizar las </a:t>
            </a:r>
            <a:r>
              <a:rPr lang="es-ES" sz="1600" b="1" dirty="0">
                <a:solidFill>
                  <a:srgbClr val="7030A0"/>
                </a:solidFill>
              </a:rPr>
              <a:t>acciones más </a:t>
            </a:r>
            <a:r>
              <a:rPr lang="es-ES" sz="1600" b="1" dirty="0" smtClean="0">
                <a:solidFill>
                  <a:srgbClr val="7030A0"/>
                </a:solidFill>
              </a:rPr>
              <a:t>comunes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Los índices también pueden ayudar a </a:t>
            </a:r>
            <a:r>
              <a:rPr lang="es-ES" sz="1600" b="1" dirty="0">
                <a:solidFill>
                  <a:srgbClr val="7030A0"/>
                </a:solidFill>
              </a:rPr>
              <a:t>reducir la carga en el sistema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, ya que permiten que </a:t>
            </a:r>
            <a:r>
              <a:rPr lang="es-ES" sz="1600" b="1" dirty="0">
                <a:solidFill>
                  <a:srgbClr val="00B0F0"/>
                </a:solidFill>
              </a:rPr>
              <a:t>las consultas se realicen con menos recursos y de manera más rápida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 smtClean="0">
                <a:solidFill>
                  <a:schemeClr val="bg2">
                    <a:lumMod val="75000"/>
                  </a:schemeClr>
                </a:solidFill>
              </a:rPr>
              <a:t>Es 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especialmente útil en entornos con gran cantidad de datos y alto volumen de consultas </a:t>
            </a:r>
            <a:endParaRPr lang="es-ES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7" name="Picture 2" descr="Icono, Realimentación, Mensaje, Nub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2154809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Icono, Info, Información, Nube, Pregunt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379778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941" y="4337824"/>
            <a:ext cx="234034" cy="234034"/>
          </a:xfrm>
          <a:prstGeom prst="rect">
            <a:avLst/>
          </a:prstGeom>
        </p:spPr>
      </p:pic>
      <p:pic>
        <p:nvPicPr>
          <p:cNvPr id="30" name="Picture 6" descr="Icono, Localización, Localizar, Nub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896584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Icono, Contento, Cliente, Realimentació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5434047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Conector recto 31"/>
          <p:cNvCxnSpPr/>
          <p:nvPr/>
        </p:nvCxnSpPr>
        <p:spPr>
          <a:xfrm flipH="1">
            <a:off x="285249" y="674255"/>
            <a:ext cx="1096" cy="5389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8" descr="Icono, Contento, Cliente, Realimentació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" y="3268939"/>
            <a:ext cx="234034" cy="19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Icono, Localización, Localizar, Nub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" y="2704737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98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Principios de diseño de esquemas</a:t>
            </a:r>
            <a:endParaRPr lang="es-ES" sz="3200" dirty="0"/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b="1" dirty="0" smtClean="0">
                <a:solidFill>
                  <a:schemeClr val="accent5"/>
                </a:solidFill>
              </a:rPr>
              <a:t>1. Diseño de esquemas y modelado de Datos</a:t>
            </a:r>
          </a:p>
          <a:p>
            <a:pPr>
              <a:lnSpc>
                <a:spcPct val="150000"/>
              </a:lnSpc>
            </a:pPr>
            <a:endParaRPr lang="es-ES" sz="1200" dirty="0" smtClean="0"/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2.Operaciones Relacionales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3.Operaciones Lógicas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4. Índices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5. Borrado y modificación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6.Arrays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7.Agregaciones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8.Agregaciones con matrices 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2963" y="1643022"/>
            <a:ext cx="7028873" cy="447814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Ejemplo de diseño un modelado</a:t>
            </a:r>
            <a:endParaRPr lang="es-ES" sz="2400" b="1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  <a:p>
            <a:pPr lvl="1"/>
            <a:endParaRPr lang="es-ES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b="1" dirty="0" smtClean="0">
                <a:solidFill>
                  <a:srgbClr val="92D050"/>
                </a:solidFill>
              </a:rPr>
              <a:t>Modelado de una biblioteca</a:t>
            </a:r>
            <a:endParaRPr lang="es-ES" b="1" dirty="0"/>
          </a:p>
          <a:p>
            <a:pPr marL="800100" lvl="1" indent="-342900">
              <a:buFont typeface="+mj-lt"/>
              <a:buAutoNum type="arabicPeriod"/>
            </a:pPr>
            <a:r>
              <a:rPr lang="es-ES" b="1" dirty="0">
                <a:solidFill>
                  <a:srgbClr val="00B0F0"/>
                </a:solidFill>
              </a:rPr>
              <a:t>Libros</a:t>
            </a:r>
            <a:r>
              <a:rPr lang="es-ES" dirty="0">
                <a:solidFill>
                  <a:srgbClr val="00B0F0"/>
                </a:solidFill>
              </a:rPr>
              <a:t>: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Cada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b="1" dirty="0">
                <a:solidFill>
                  <a:srgbClr val="92D050"/>
                </a:solidFill>
              </a:rPr>
              <a:t>libro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tiene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b="1" dirty="0">
                <a:solidFill>
                  <a:srgbClr val="7030A0"/>
                </a:solidFill>
              </a:rPr>
              <a:t>un título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una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b="1" dirty="0">
                <a:solidFill>
                  <a:srgbClr val="7030A0"/>
                </a:solidFill>
              </a:rPr>
              <a:t>lista de autores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una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b="1" dirty="0">
                <a:solidFill>
                  <a:srgbClr val="7030A0"/>
                </a:solidFill>
              </a:rPr>
              <a:t>fecha de publicació</a:t>
            </a:r>
            <a:r>
              <a:rPr lang="es-ES" dirty="0">
                <a:solidFill>
                  <a:srgbClr val="7030A0"/>
                </a:solidFill>
              </a:rPr>
              <a:t>n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y un </a:t>
            </a:r>
            <a:r>
              <a:rPr lang="es-ES" b="1" dirty="0">
                <a:solidFill>
                  <a:srgbClr val="7030A0"/>
                </a:solidFill>
              </a:rPr>
              <a:t>género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Un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b="1" dirty="0">
                <a:solidFill>
                  <a:srgbClr val="7030A0"/>
                </a:solidFill>
              </a:rPr>
              <a:t>libro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puede tener </a:t>
            </a:r>
            <a:r>
              <a:rPr lang="es-ES" dirty="0">
                <a:solidFill>
                  <a:srgbClr val="7030A0"/>
                </a:solidFill>
              </a:rPr>
              <a:t>múltiples autores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1257300" lvl="2" indent="-342900">
              <a:buFont typeface="+mj-lt"/>
              <a:buAutoNum type="arabicPeriod"/>
            </a:pPr>
            <a:endParaRPr lang="es-ES" dirty="0">
              <a:solidFill>
                <a:schemeClr val="bg2">
                  <a:lumMod val="50000"/>
                </a:schemeClr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s-ES" b="1" dirty="0">
                <a:solidFill>
                  <a:srgbClr val="00B0F0"/>
                </a:solidFill>
              </a:rPr>
              <a:t>Autores</a:t>
            </a:r>
            <a:r>
              <a:rPr lang="es-ES" dirty="0">
                <a:solidFill>
                  <a:srgbClr val="00B0F0"/>
                </a:solidFill>
              </a:rPr>
              <a:t>: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Cada </a:t>
            </a:r>
            <a:r>
              <a:rPr lang="es-ES" b="1" dirty="0">
                <a:solidFill>
                  <a:srgbClr val="92D050"/>
                </a:solidFill>
              </a:rPr>
              <a:t>autor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tiene un </a:t>
            </a:r>
            <a:r>
              <a:rPr lang="es-ES" b="1" dirty="0">
                <a:solidFill>
                  <a:srgbClr val="7030A0"/>
                </a:solidFill>
              </a:rPr>
              <a:t>nombre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, una </a:t>
            </a:r>
            <a:r>
              <a:rPr lang="es-ES" b="1" dirty="0">
                <a:solidFill>
                  <a:srgbClr val="7030A0"/>
                </a:solidFill>
              </a:rPr>
              <a:t>fecha de nacimiento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y una </a:t>
            </a:r>
            <a:r>
              <a:rPr lang="es-ES" b="1" dirty="0">
                <a:solidFill>
                  <a:srgbClr val="7030A0"/>
                </a:solidFill>
              </a:rPr>
              <a:t>lista de libros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que ha escrito.</a:t>
            </a:r>
          </a:p>
          <a:p>
            <a:pPr marL="1257300" lvl="2" indent="-342900">
              <a:buFont typeface="+mj-lt"/>
              <a:buAutoNum type="arabicPeriod"/>
            </a:pPr>
            <a:endParaRPr lang="es-ES" dirty="0">
              <a:solidFill>
                <a:schemeClr val="bg2">
                  <a:lumMod val="50000"/>
                </a:schemeClr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s-ES" b="1" dirty="0">
                <a:solidFill>
                  <a:srgbClr val="00B0F0"/>
                </a:solidFill>
              </a:rPr>
              <a:t>Préstamos</a:t>
            </a:r>
            <a:r>
              <a:rPr lang="es-ES" dirty="0">
                <a:solidFill>
                  <a:srgbClr val="00B0F0"/>
                </a:solidFill>
              </a:rPr>
              <a:t>: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Cada </a:t>
            </a:r>
            <a:r>
              <a:rPr lang="es-ES" b="1" dirty="0">
                <a:solidFill>
                  <a:srgbClr val="92D050"/>
                </a:solidFill>
              </a:rPr>
              <a:t>préstamo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tiene un </a:t>
            </a:r>
            <a:r>
              <a:rPr lang="es-ES" b="1" dirty="0">
                <a:solidFill>
                  <a:srgbClr val="7030A0"/>
                </a:solidFill>
              </a:rPr>
              <a:t>libro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, un </a:t>
            </a:r>
            <a:r>
              <a:rPr lang="es-ES" b="1" dirty="0">
                <a:solidFill>
                  <a:srgbClr val="7030A0"/>
                </a:solidFill>
              </a:rPr>
              <a:t>usuario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que lo toma prestado, </a:t>
            </a:r>
            <a:r>
              <a:rPr lang="es-ES" dirty="0">
                <a:solidFill>
                  <a:srgbClr val="7030A0"/>
                </a:solidFill>
              </a:rPr>
              <a:t>una </a:t>
            </a:r>
            <a:r>
              <a:rPr lang="es-ES" b="1" dirty="0">
                <a:solidFill>
                  <a:srgbClr val="7030A0"/>
                </a:solidFill>
              </a:rPr>
              <a:t>fecha de préstamo</a:t>
            </a:r>
            <a:r>
              <a:rPr lang="es-ES" dirty="0">
                <a:solidFill>
                  <a:srgbClr val="7030A0"/>
                </a:solidFill>
              </a:rPr>
              <a:t> 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y una </a:t>
            </a:r>
            <a:r>
              <a:rPr lang="es-ES" b="1" dirty="0">
                <a:solidFill>
                  <a:srgbClr val="7030A0"/>
                </a:solidFill>
              </a:rPr>
              <a:t>fecha de devolución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s-ES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7" name="Picture 2" descr="Icono, Realimentación, Mensaje, Nub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2154809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Icono, Info, Información, Nube, Pregunt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379778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941" y="4337824"/>
            <a:ext cx="234034" cy="234034"/>
          </a:xfrm>
          <a:prstGeom prst="rect">
            <a:avLst/>
          </a:prstGeom>
        </p:spPr>
      </p:pic>
      <p:pic>
        <p:nvPicPr>
          <p:cNvPr id="30" name="Picture 6" descr="Icono, Localización, Localizar, Nub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896584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Icono, Contento, Cliente, Realimentació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5434047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Conector recto 31"/>
          <p:cNvCxnSpPr/>
          <p:nvPr/>
        </p:nvCxnSpPr>
        <p:spPr>
          <a:xfrm flipH="1">
            <a:off x="285249" y="674255"/>
            <a:ext cx="1096" cy="5389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8" descr="Icono, Contento, Cliente, Realimentació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" y="3268939"/>
            <a:ext cx="234034" cy="19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Icono, Localización, Localizar, Nub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" y="2704737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99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59207" y="314036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Principios de diseño de esquemas</a:t>
            </a:r>
            <a:endParaRPr lang="es-ES" sz="3200" dirty="0"/>
          </a:p>
        </p:txBody>
      </p:sp>
      <p:sp>
        <p:nvSpPr>
          <p:cNvPr id="3" name="Rectángulo 2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3090" y="600362"/>
            <a:ext cx="195549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accent5"/>
                </a:solidFill>
              </a:rPr>
              <a:t>ÍNDICE</a:t>
            </a:r>
          </a:p>
          <a:p>
            <a:pPr>
              <a:lnSpc>
                <a:spcPct val="150000"/>
              </a:lnSpc>
            </a:pP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200" b="1" dirty="0" smtClean="0">
                <a:solidFill>
                  <a:schemeClr val="accent5"/>
                </a:solidFill>
              </a:rPr>
              <a:t>1. Diseño de esquemas y modelado de Datos</a:t>
            </a:r>
          </a:p>
          <a:p>
            <a:pPr>
              <a:lnSpc>
                <a:spcPct val="150000"/>
              </a:lnSpc>
            </a:pPr>
            <a:endParaRPr lang="es-ES" sz="1200" dirty="0" smtClean="0"/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2.Operaciones Relacionales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3.Operaciones Lógicas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4. Índices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5. Borrado y modificación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6.Arrays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7.Agregaciones</a:t>
            </a:r>
          </a:p>
          <a:p>
            <a:pPr>
              <a:lnSpc>
                <a:spcPct val="150000"/>
              </a:lnSpc>
            </a:pP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8.Agregaciones con matrices 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53" y="68883"/>
            <a:ext cx="2120436" cy="53147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1492" y="1742107"/>
            <a:ext cx="3952165" cy="3887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3423" y="1260899"/>
            <a:ext cx="3174653" cy="2329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4796" y="3711449"/>
            <a:ext cx="3400853" cy="1735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39253" y="5592581"/>
            <a:ext cx="2929439" cy="1097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408" y="1340768"/>
            <a:ext cx="247649" cy="247649"/>
          </a:xfrm>
          <a:prstGeom prst="rect">
            <a:avLst/>
          </a:prstGeom>
        </p:spPr>
      </p:pic>
      <p:pic>
        <p:nvPicPr>
          <p:cNvPr id="29" name="Picture 2" descr="Icono, Realimentación, Mensaje, Nub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2154809"/>
            <a:ext cx="238934" cy="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Icono, Info, Información, Nube, Pregunt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64" y="3797781"/>
            <a:ext cx="242749" cy="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1941" y="4337824"/>
            <a:ext cx="234034" cy="234034"/>
          </a:xfrm>
          <a:prstGeom prst="rect">
            <a:avLst/>
          </a:prstGeom>
        </p:spPr>
      </p:pic>
      <p:pic>
        <p:nvPicPr>
          <p:cNvPr id="32" name="Picture 6" descr="Icono, Localización, Localizar, Nub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" y="4896584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Icono, Contento, Cliente, Realimentación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5434047"/>
            <a:ext cx="234034" cy="2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Conector recto 33"/>
          <p:cNvCxnSpPr/>
          <p:nvPr/>
        </p:nvCxnSpPr>
        <p:spPr>
          <a:xfrm flipH="1">
            <a:off x="285249" y="674255"/>
            <a:ext cx="1096" cy="5389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8" descr="Icono, Contento, Cliente, Realimentación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" y="3268939"/>
            <a:ext cx="234034" cy="19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Icono, Localización, Localizar, Nub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" y="2704737"/>
            <a:ext cx="227734" cy="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50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3887</TotalTime>
  <Words>1564</Words>
  <Application>Microsoft Office PowerPoint</Application>
  <PresentationFormat>Panorámica</PresentationFormat>
  <Paragraphs>680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Arial</vt:lpstr>
      <vt:lpstr>Arial Rounded MT Bold</vt:lpstr>
      <vt:lpstr>Calibri</vt:lpstr>
      <vt:lpstr>Calibri Light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Ainhoa Zugadi Zulueta</dc:creator>
  <cp:lastModifiedBy>Ainhoa Zugadi Zulueta</cp:lastModifiedBy>
  <cp:revision>200</cp:revision>
  <dcterms:created xsi:type="dcterms:W3CDTF">2024-03-02T18:40:57Z</dcterms:created>
  <dcterms:modified xsi:type="dcterms:W3CDTF">2024-10-07T10:29:07Z</dcterms:modified>
</cp:coreProperties>
</file>