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8" r:id="rId4"/>
    <p:sldId id="269" r:id="rId5"/>
    <p:sldId id="270" r:id="rId6"/>
    <p:sldId id="291" r:id="rId7"/>
    <p:sldId id="292" r:id="rId8"/>
    <p:sldId id="271" r:id="rId9"/>
    <p:sldId id="272" r:id="rId10"/>
    <p:sldId id="290" r:id="rId11"/>
    <p:sldId id="273" r:id="rId12"/>
    <p:sldId id="275" r:id="rId13"/>
    <p:sldId id="276" r:id="rId14"/>
    <p:sldId id="277" r:id="rId15"/>
    <p:sldId id="279" r:id="rId16"/>
    <p:sldId id="280" r:id="rId17"/>
    <p:sldId id="293" r:id="rId18"/>
    <p:sldId id="294" r:id="rId19"/>
    <p:sldId id="281" r:id="rId20"/>
    <p:sldId id="282" r:id="rId21"/>
    <p:sldId id="283" r:id="rId22"/>
    <p:sldId id="284" r:id="rId23"/>
    <p:sldId id="286" r:id="rId24"/>
    <p:sldId id="287" r:id="rId25"/>
    <p:sldId id="288" r:id="rId26"/>
    <p:sldId id="289" r:id="rId27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inhoa Zugadi Zulueta" initials="AZZ" lastIdx="1" clrIdx="0">
    <p:extLst>
      <p:ext uri="{19B8F6BF-5375-455C-9EA6-DF929625EA0E}">
        <p15:presenceInfo xmlns:p15="http://schemas.microsoft.com/office/powerpoint/2012/main" userId="Ainhoa Zugadi Zuluet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7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C8AAE-8A37-472A-8E16-CA51C09A085C}" type="datetimeFigureOut">
              <a:rPr lang="es-ES" smtClean="0"/>
              <a:t>07/10/2024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2061-F731-4289-B024-E4D822758CA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1643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C8AAE-8A37-472A-8E16-CA51C09A085C}" type="datetimeFigureOut">
              <a:rPr lang="es-ES" smtClean="0"/>
              <a:t>07/10/2024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2061-F731-4289-B024-E4D822758CA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87394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C8AAE-8A37-472A-8E16-CA51C09A085C}" type="datetimeFigureOut">
              <a:rPr lang="es-ES" smtClean="0"/>
              <a:t>07/10/2024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2061-F731-4289-B024-E4D822758CA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4325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C8AAE-8A37-472A-8E16-CA51C09A085C}" type="datetimeFigureOut">
              <a:rPr lang="es-ES" smtClean="0"/>
              <a:t>07/10/2024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2061-F731-4289-B024-E4D822758CA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80516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C8AAE-8A37-472A-8E16-CA51C09A085C}" type="datetimeFigureOut">
              <a:rPr lang="es-ES" smtClean="0"/>
              <a:t>07/10/2024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2061-F731-4289-B024-E4D822758CA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7080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C8AAE-8A37-472A-8E16-CA51C09A085C}" type="datetimeFigureOut">
              <a:rPr lang="es-ES" smtClean="0"/>
              <a:t>07/10/2024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2061-F731-4289-B024-E4D822758CA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2755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C8AAE-8A37-472A-8E16-CA51C09A085C}" type="datetimeFigureOut">
              <a:rPr lang="es-ES" smtClean="0"/>
              <a:t>07/10/2024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2061-F731-4289-B024-E4D822758CA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4723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C8AAE-8A37-472A-8E16-CA51C09A085C}" type="datetimeFigureOut">
              <a:rPr lang="es-ES" smtClean="0"/>
              <a:t>07/10/2024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2061-F731-4289-B024-E4D822758CA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18064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C8AAE-8A37-472A-8E16-CA51C09A085C}" type="datetimeFigureOut">
              <a:rPr lang="es-ES" smtClean="0"/>
              <a:t>07/10/2024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2061-F731-4289-B024-E4D822758CA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2095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C8AAE-8A37-472A-8E16-CA51C09A085C}" type="datetimeFigureOut">
              <a:rPr lang="es-ES" smtClean="0"/>
              <a:t>07/10/2024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2061-F731-4289-B024-E4D822758CA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7405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C8AAE-8A37-472A-8E16-CA51C09A085C}" type="datetimeFigureOut">
              <a:rPr lang="es-ES" smtClean="0"/>
              <a:t>07/10/2024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C2061-F731-4289-B024-E4D822758CA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08308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FC8AAE-8A37-472A-8E16-CA51C09A085C}" type="datetimeFigureOut">
              <a:rPr lang="es-ES" smtClean="0"/>
              <a:t>07/10/2024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2C2061-F731-4289-B024-E4D822758CA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9835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9.png"/><Relationship Id="rId7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image" Target="../media/image11.png"/><Relationship Id="rId10" Type="http://schemas.openxmlformats.org/officeDocument/2006/relationships/image" Target="../media/image6.png"/><Relationship Id="rId4" Type="http://schemas.openxmlformats.org/officeDocument/2006/relationships/image" Target="../media/image10.png"/><Relationship Id="rId9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9.png"/><Relationship Id="rId7" Type="http://schemas.openxmlformats.org/officeDocument/2006/relationships/image" Target="../media/image2.png"/><Relationship Id="rId12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6.png"/><Relationship Id="rId5" Type="http://schemas.openxmlformats.org/officeDocument/2006/relationships/image" Target="../media/image11.png"/><Relationship Id="rId10" Type="http://schemas.openxmlformats.org/officeDocument/2006/relationships/image" Target="../media/image5.png"/><Relationship Id="rId4" Type="http://schemas.openxmlformats.org/officeDocument/2006/relationships/image" Target="../media/image10.png"/><Relationship Id="rId9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3" Type="http://schemas.openxmlformats.org/officeDocument/2006/relationships/image" Target="../media/image9.png"/><Relationship Id="rId7" Type="http://schemas.openxmlformats.org/officeDocument/2006/relationships/image" Target="../media/image18.png"/><Relationship Id="rId12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5.png"/><Relationship Id="rId5" Type="http://schemas.openxmlformats.org/officeDocument/2006/relationships/image" Target="../media/image11.png"/><Relationship Id="rId10" Type="http://schemas.openxmlformats.org/officeDocument/2006/relationships/image" Target="../media/image4.png"/><Relationship Id="rId4" Type="http://schemas.openxmlformats.org/officeDocument/2006/relationships/image" Target="../media/image10.png"/><Relationship Id="rId9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9.png"/><Relationship Id="rId7" Type="http://schemas.openxmlformats.org/officeDocument/2006/relationships/image" Target="../media/image2.png"/><Relationship Id="rId12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6.png"/><Relationship Id="rId5" Type="http://schemas.openxmlformats.org/officeDocument/2006/relationships/image" Target="../media/image11.png"/><Relationship Id="rId10" Type="http://schemas.openxmlformats.org/officeDocument/2006/relationships/image" Target="../media/image5.png"/><Relationship Id="rId4" Type="http://schemas.openxmlformats.org/officeDocument/2006/relationships/image" Target="../media/image10.png"/><Relationship Id="rId9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9.png"/><Relationship Id="rId7" Type="http://schemas.openxmlformats.org/officeDocument/2006/relationships/image" Target="../media/image2.png"/><Relationship Id="rId12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openxmlformats.org/officeDocument/2006/relationships/image" Target="../media/image6.png"/><Relationship Id="rId5" Type="http://schemas.openxmlformats.org/officeDocument/2006/relationships/image" Target="../media/image11.png"/><Relationship Id="rId10" Type="http://schemas.openxmlformats.org/officeDocument/2006/relationships/image" Target="../media/image5.png"/><Relationship Id="rId4" Type="http://schemas.openxmlformats.org/officeDocument/2006/relationships/image" Target="../media/image10.png"/><Relationship Id="rId9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9.png"/><Relationship Id="rId7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image" Target="../media/image11.png"/><Relationship Id="rId10" Type="http://schemas.openxmlformats.org/officeDocument/2006/relationships/image" Target="../media/image6.png"/><Relationship Id="rId4" Type="http://schemas.openxmlformats.org/officeDocument/2006/relationships/image" Target="../media/image10.png"/><Relationship Id="rId9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9.png"/><Relationship Id="rId7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image" Target="../media/image11.png"/><Relationship Id="rId10" Type="http://schemas.openxmlformats.org/officeDocument/2006/relationships/image" Target="../media/image6.png"/><Relationship Id="rId4" Type="http://schemas.openxmlformats.org/officeDocument/2006/relationships/image" Target="../media/image10.png"/><Relationship Id="rId9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22.png"/><Relationship Id="rId12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4.png"/><Relationship Id="rId5" Type="http://schemas.openxmlformats.org/officeDocument/2006/relationships/image" Target="../media/image11.png"/><Relationship Id="rId10" Type="http://schemas.openxmlformats.org/officeDocument/2006/relationships/image" Target="../media/image3.png"/><Relationship Id="rId4" Type="http://schemas.openxmlformats.org/officeDocument/2006/relationships/image" Target="../media/image10.png"/><Relationship Id="rId9" Type="http://schemas.openxmlformats.org/officeDocument/2006/relationships/image" Target="../media/image2.png"/><Relationship Id="rId1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.png"/><Relationship Id="rId3" Type="http://schemas.openxmlformats.org/officeDocument/2006/relationships/image" Target="../media/image9.png"/><Relationship Id="rId7" Type="http://schemas.openxmlformats.org/officeDocument/2006/relationships/image" Target="../media/image24.png"/><Relationship Id="rId12" Type="http://schemas.openxmlformats.org/officeDocument/2006/relationships/image" Target="../media/image2.png"/><Relationship Id="rId17" Type="http://schemas.openxmlformats.org/officeDocument/2006/relationships/image" Target="../media/image7.png"/><Relationship Id="rId2" Type="http://schemas.openxmlformats.org/officeDocument/2006/relationships/image" Target="../media/image8.png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8.png"/><Relationship Id="rId5" Type="http://schemas.openxmlformats.org/officeDocument/2006/relationships/image" Target="../media/image11.png"/><Relationship Id="rId15" Type="http://schemas.openxmlformats.org/officeDocument/2006/relationships/image" Target="../media/image5.png"/><Relationship Id="rId10" Type="http://schemas.openxmlformats.org/officeDocument/2006/relationships/image" Target="../media/image27.png"/><Relationship Id="rId4" Type="http://schemas.openxmlformats.org/officeDocument/2006/relationships/image" Target="../media/image10.png"/><Relationship Id="rId9" Type="http://schemas.openxmlformats.org/officeDocument/2006/relationships/image" Target="../media/image26.png"/><Relationship Id="rId1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9.png"/><Relationship Id="rId7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image" Target="../media/image11.png"/><Relationship Id="rId10" Type="http://schemas.openxmlformats.org/officeDocument/2006/relationships/image" Target="../media/image6.png"/><Relationship Id="rId4" Type="http://schemas.openxmlformats.org/officeDocument/2006/relationships/image" Target="../media/image10.png"/><Relationship Id="rId9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9.png"/><Relationship Id="rId7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image" Target="../media/image11.png"/><Relationship Id="rId10" Type="http://schemas.openxmlformats.org/officeDocument/2006/relationships/image" Target="../media/image6.png"/><Relationship Id="rId4" Type="http://schemas.openxmlformats.org/officeDocument/2006/relationships/image" Target="../media/image10.png"/><Relationship Id="rId9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9.png"/><Relationship Id="rId7" Type="http://schemas.openxmlformats.org/officeDocument/2006/relationships/image" Target="../media/image2.png"/><Relationship Id="rId12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6.png"/><Relationship Id="rId5" Type="http://schemas.openxmlformats.org/officeDocument/2006/relationships/image" Target="../media/image11.png"/><Relationship Id="rId10" Type="http://schemas.openxmlformats.org/officeDocument/2006/relationships/image" Target="../media/image5.png"/><Relationship Id="rId4" Type="http://schemas.openxmlformats.org/officeDocument/2006/relationships/image" Target="../media/image10.png"/><Relationship Id="rId9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9.png"/><Relationship Id="rId7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image" Target="../media/image11.png"/><Relationship Id="rId10" Type="http://schemas.openxmlformats.org/officeDocument/2006/relationships/image" Target="../media/image6.png"/><Relationship Id="rId4" Type="http://schemas.openxmlformats.org/officeDocument/2006/relationships/image" Target="../media/image10.png"/><Relationship Id="rId9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9.png"/><Relationship Id="rId7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image" Target="../media/image11.png"/><Relationship Id="rId10" Type="http://schemas.openxmlformats.org/officeDocument/2006/relationships/image" Target="../media/image6.png"/><Relationship Id="rId4" Type="http://schemas.openxmlformats.org/officeDocument/2006/relationships/image" Target="../media/image10.png"/><Relationship Id="rId9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9.png"/><Relationship Id="rId7" Type="http://schemas.openxmlformats.org/officeDocument/2006/relationships/image" Target="../media/image2.png"/><Relationship Id="rId12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11" Type="http://schemas.openxmlformats.org/officeDocument/2006/relationships/image" Target="../media/image6.png"/><Relationship Id="rId5" Type="http://schemas.openxmlformats.org/officeDocument/2006/relationships/image" Target="../media/image11.png"/><Relationship Id="rId10" Type="http://schemas.openxmlformats.org/officeDocument/2006/relationships/image" Target="../media/image5.png"/><Relationship Id="rId4" Type="http://schemas.openxmlformats.org/officeDocument/2006/relationships/image" Target="../media/image10.png"/><Relationship Id="rId9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18" Type="http://schemas.openxmlformats.org/officeDocument/2006/relationships/image" Target="../media/image5.png"/><Relationship Id="rId3" Type="http://schemas.openxmlformats.org/officeDocument/2006/relationships/image" Target="../media/image9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17" Type="http://schemas.openxmlformats.org/officeDocument/2006/relationships/image" Target="../media/image4.png"/><Relationship Id="rId2" Type="http://schemas.openxmlformats.org/officeDocument/2006/relationships/image" Target="../media/image8.png"/><Relationship Id="rId16" Type="http://schemas.openxmlformats.org/officeDocument/2006/relationships/image" Target="../media/image3.png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11.png"/><Relationship Id="rId15" Type="http://schemas.openxmlformats.org/officeDocument/2006/relationships/image" Target="../media/image2.png"/><Relationship Id="rId10" Type="http://schemas.openxmlformats.org/officeDocument/2006/relationships/image" Target="../media/image34.png"/><Relationship Id="rId19" Type="http://schemas.openxmlformats.org/officeDocument/2006/relationships/image" Target="../media/image6.png"/><Relationship Id="rId4" Type="http://schemas.openxmlformats.org/officeDocument/2006/relationships/image" Target="../media/image10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9.png"/><Relationship Id="rId7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image" Target="../media/image11.png"/><Relationship Id="rId10" Type="http://schemas.openxmlformats.org/officeDocument/2006/relationships/image" Target="../media/image6.png"/><Relationship Id="rId4" Type="http://schemas.openxmlformats.org/officeDocument/2006/relationships/image" Target="../media/image10.png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9.png"/><Relationship Id="rId7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image" Target="../media/image11.png"/><Relationship Id="rId10" Type="http://schemas.openxmlformats.org/officeDocument/2006/relationships/image" Target="../media/image6.png"/><Relationship Id="rId4" Type="http://schemas.openxmlformats.org/officeDocument/2006/relationships/image" Target="../media/image10.png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9.png"/><Relationship Id="rId7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image" Target="../media/image11.png"/><Relationship Id="rId10" Type="http://schemas.openxmlformats.org/officeDocument/2006/relationships/image" Target="../media/image6.png"/><Relationship Id="rId4" Type="http://schemas.openxmlformats.org/officeDocument/2006/relationships/image" Target="../media/image10.png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9.png"/><Relationship Id="rId7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image" Target="../media/image11.png"/><Relationship Id="rId10" Type="http://schemas.openxmlformats.org/officeDocument/2006/relationships/image" Target="../media/image6.png"/><Relationship Id="rId4" Type="http://schemas.openxmlformats.org/officeDocument/2006/relationships/image" Target="../media/image10.png"/><Relationship Id="rId9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9.png"/><Relationship Id="rId7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image" Target="../media/image11.png"/><Relationship Id="rId10" Type="http://schemas.openxmlformats.org/officeDocument/2006/relationships/image" Target="../media/image6.png"/><Relationship Id="rId4" Type="http://schemas.openxmlformats.org/officeDocument/2006/relationships/image" Target="../media/image10.png"/><Relationship Id="rId9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9.png"/><Relationship Id="rId7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image" Target="../media/image11.png"/><Relationship Id="rId10" Type="http://schemas.openxmlformats.org/officeDocument/2006/relationships/image" Target="../media/image6.png"/><Relationship Id="rId4" Type="http://schemas.openxmlformats.org/officeDocument/2006/relationships/image" Target="../media/image10.png"/><Relationship Id="rId9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9.png"/><Relationship Id="rId7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image" Target="../media/image11.png"/><Relationship Id="rId10" Type="http://schemas.openxmlformats.org/officeDocument/2006/relationships/image" Target="../media/image6.png"/><Relationship Id="rId4" Type="http://schemas.openxmlformats.org/officeDocument/2006/relationships/image" Target="../media/image10.png"/><Relationship Id="rId9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5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3.png"/><Relationship Id="rId5" Type="http://schemas.openxmlformats.org/officeDocument/2006/relationships/image" Target="../media/image11.png"/><Relationship Id="rId15" Type="http://schemas.openxmlformats.org/officeDocument/2006/relationships/image" Target="../media/image7.png"/><Relationship Id="rId10" Type="http://schemas.openxmlformats.org/officeDocument/2006/relationships/image" Target="../media/image2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143000"/>
            <a:ext cx="12192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360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3759207" y="314036"/>
            <a:ext cx="729672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/>
              <a:t>Principios de diseño de esquemas</a:t>
            </a:r>
            <a:endParaRPr lang="es-ES" sz="3200" dirty="0"/>
          </a:p>
        </p:txBody>
      </p:sp>
      <p:sp>
        <p:nvSpPr>
          <p:cNvPr id="3" name="Rectángulo 2"/>
          <p:cNvSpPr/>
          <p:nvPr/>
        </p:nvSpPr>
        <p:spPr>
          <a:xfrm>
            <a:off x="2475336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403090" y="600362"/>
            <a:ext cx="1955499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b="1" dirty="0" smtClean="0">
                <a:solidFill>
                  <a:schemeClr val="accent5"/>
                </a:solidFill>
              </a:rPr>
              <a:t>ÍNDICE</a:t>
            </a:r>
          </a:p>
          <a:p>
            <a:pPr>
              <a:lnSpc>
                <a:spcPct val="150000"/>
              </a:lnSpc>
            </a:pPr>
            <a:endParaRPr lang="es-ES" sz="1400" dirty="0" smtClean="0"/>
          </a:p>
          <a:p>
            <a:pPr>
              <a:lnSpc>
                <a:spcPct val="150000"/>
              </a:lnSpc>
            </a:pPr>
            <a:r>
              <a:rPr lang="es-ES" sz="1200" b="1" dirty="0" smtClean="0">
                <a:solidFill>
                  <a:schemeClr val="accent5"/>
                </a:solidFill>
              </a:rPr>
              <a:t>1. Diseño de esquemas y modelado de Datos</a:t>
            </a:r>
          </a:p>
          <a:p>
            <a:pPr>
              <a:lnSpc>
                <a:spcPct val="150000"/>
              </a:lnSpc>
            </a:pPr>
            <a:endParaRPr lang="es-ES" sz="1200" dirty="0" smtClean="0"/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2.Operaciones Relacionales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3.Operaciones Lógicas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4. Índices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5. Borrado y modificación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6.Arrays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7.Agregaciones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8.Agregaciones con matrices 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303" y="5107704"/>
            <a:ext cx="1179692" cy="174567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057" y="5107704"/>
            <a:ext cx="1179693" cy="174567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104" y="5107704"/>
            <a:ext cx="1179692" cy="174567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153" y="68883"/>
            <a:ext cx="2120436" cy="531479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652963" y="1643022"/>
            <a:ext cx="7028873" cy="156966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sz="2400" b="1" dirty="0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Para poder usar </a:t>
            </a:r>
            <a:r>
              <a:rPr lang="es-ES" sz="2400" b="1" dirty="0" err="1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mongoDB</a:t>
            </a:r>
            <a:r>
              <a:rPr lang="es-ES" sz="2400" b="1" dirty="0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 en línea</a:t>
            </a:r>
            <a:endParaRPr lang="es-ES" sz="2400" b="1" dirty="0">
              <a:solidFill>
                <a:schemeClr val="accent5"/>
              </a:solidFill>
              <a:latin typeface="Arial Rounded MT Bold" panose="020F0704030504030204" pitchFamily="34" charset="0"/>
            </a:endParaRPr>
          </a:p>
          <a:p>
            <a:pPr lvl="1"/>
            <a:endParaRPr lang="es-ES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b="1" dirty="0">
                <a:solidFill>
                  <a:srgbClr val="92D050"/>
                </a:solidFill>
              </a:rPr>
              <a:t>https://mongoplayground.net/</a:t>
            </a:r>
            <a:endParaRPr lang="es-ES" sz="1600" b="1" dirty="0">
              <a:solidFill>
                <a:schemeClr val="bg2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s-ES" b="1" dirty="0" smtClean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26" name="Imagen 2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7408" y="1340768"/>
            <a:ext cx="247649" cy="247649"/>
          </a:xfrm>
          <a:prstGeom prst="rect">
            <a:avLst/>
          </a:prstGeom>
        </p:spPr>
      </p:pic>
      <p:pic>
        <p:nvPicPr>
          <p:cNvPr id="27" name="Picture 2" descr="Icono, Realimentación, Mensaje, Nub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08" y="2154809"/>
            <a:ext cx="238934" cy="23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Icono, Info, Información, Nube, Pregunta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9564" y="3797781"/>
            <a:ext cx="242749" cy="24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Imagen 2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1941" y="4337824"/>
            <a:ext cx="234034" cy="234034"/>
          </a:xfrm>
          <a:prstGeom prst="rect">
            <a:avLst/>
          </a:prstGeom>
        </p:spPr>
      </p:pic>
      <p:pic>
        <p:nvPicPr>
          <p:cNvPr id="30" name="Picture 6" descr="Icono, Localización, Localizar, Nube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15" y="4896584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8" descr="Icono, Contento, Cliente, Realimentación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99" y="5434047"/>
            <a:ext cx="234034" cy="23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2" name="Conector recto 31"/>
          <p:cNvCxnSpPr/>
          <p:nvPr/>
        </p:nvCxnSpPr>
        <p:spPr>
          <a:xfrm flipH="1">
            <a:off x="285249" y="674255"/>
            <a:ext cx="1096" cy="53891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8" descr="Icono, Contento, Cliente, Realimentación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15" y="3268939"/>
            <a:ext cx="234034" cy="19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" descr="Icono, Localización, Localizar, Nube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15" y="2704737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0191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3759207" y="314036"/>
            <a:ext cx="729672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/>
              <a:t>Primeros pasos</a:t>
            </a:r>
            <a:endParaRPr lang="es-ES" sz="3200" dirty="0"/>
          </a:p>
        </p:txBody>
      </p:sp>
      <p:sp>
        <p:nvSpPr>
          <p:cNvPr id="3" name="Rectángulo 2"/>
          <p:cNvSpPr/>
          <p:nvPr/>
        </p:nvSpPr>
        <p:spPr>
          <a:xfrm>
            <a:off x="2475336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403090" y="600362"/>
            <a:ext cx="1955499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b="1" dirty="0" smtClean="0">
                <a:solidFill>
                  <a:schemeClr val="accent5"/>
                </a:solidFill>
              </a:rPr>
              <a:t>ÍNDICE</a:t>
            </a:r>
          </a:p>
          <a:p>
            <a:pPr>
              <a:lnSpc>
                <a:spcPct val="150000"/>
              </a:lnSpc>
            </a:pPr>
            <a:endParaRPr lang="es-ES" sz="1400" dirty="0" smtClean="0"/>
          </a:p>
          <a:p>
            <a:pPr>
              <a:lnSpc>
                <a:spcPct val="150000"/>
              </a:lnSpc>
            </a:pPr>
            <a:r>
              <a:rPr lang="es-ES" sz="1200" b="1" dirty="0">
                <a:solidFill>
                  <a:srgbClr val="0070C0"/>
                </a:solidFill>
              </a:rPr>
              <a:t>1. Diseño de esquemas y modelado de Datos</a:t>
            </a:r>
          </a:p>
          <a:p>
            <a:pPr>
              <a:lnSpc>
                <a:spcPct val="150000"/>
              </a:lnSpc>
            </a:pPr>
            <a:endParaRPr lang="es-ES" sz="1200" b="1" dirty="0" smtClean="0">
              <a:solidFill>
                <a:schemeClr val="accent5"/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2</a:t>
            </a: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.Operaciones </a:t>
            </a: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Relacionales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3.Operaciones </a:t>
            </a: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Lógicas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4. Índices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5. Borrado y modificación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6.Arrays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7.Agregaciones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8.Agregaciones con matrices 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303" y="5107704"/>
            <a:ext cx="1179692" cy="174567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057" y="5107704"/>
            <a:ext cx="1179693" cy="174567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104" y="5107704"/>
            <a:ext cx="1179692" cy="174567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153" y="68883"/>
            <a:ext cx="2120436" cy="531479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652963" y="1643022"/>
            <a:ext cx="7028873" cy="300877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s-ES" sz="1600" b="1" dirty="0">
              <a:solidFill>
                <a:schemeClr val="bg2">
                  <a:lumMod val="75000"/>
                </a:schemeClr>
              </a:solidFill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s-ES" sz="1600" b="1" dirty="0" smtClean="0">
              <a:solidFill>
                <a:schemeClr val="bg2">
                  <a:lumMod val="75000"/>
                </a:schemeClr>
              </a:solidFill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s-ES" sz="1600" b="1" dirty="0">
              <a:solidFill>
                <a:schemeClr val="bg2">
                  <a:lumMod val="75000"/>
                </a:schemeClr>
              </a:solidFill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s-ES" sz="1600" b="1" dirty="0" smtClean="0">
              <a:solidFill>
                <a:schemeClr val="bg2">
                  <a:lumMod val="75000"/>
                </a:schemeClr>
              </a:solidFill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s-ES" sz="1600" b="1" dirty="0">
              <a:solidFill>
                <a:schemeClr val="bg2">
                  <a:lumMod val="75000"/>
                </a:schemeClr>
              </a:solidFill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s-ES" sz="1600" b="1" dirty="0" smtClean="0">
              <a:solidFill>
                <a:schemeClr val="bg2">
                  <a:lumMod val="75000"/>
                </a:schemeClr>
              </a:solidFill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s-ES" sz="1600" b="1" dirty="0">
              <a:solidFill>
                <a:schemeClr val="bg2">
                  <a:lumMod val="75000"/>
                </a:schemeClr>
              </a:solidFill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s-ES" sz="1600" b="1" dirty="0" smtClean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31483" y="1775217"/>
            <a:ext cx="4963218" cy="2610214"/>
          </a:xfrm>
          <a:prstGeom prst="rect">
            <a:avLst/>
          </a:prstGeom>
        </p:spPr>
      </p:pic>
      <p:pic>
        <p:nvPicPr>
          <p:cNvPr id="26" name="Imagen 2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7408" y="1340768"/>
            <a:ext cx="247649" cy="247649"/>
          </a:xfrm>
          <a:prstGeom prst="rect">
            <a:avLst/>
          </a:prstGeom>
        </p:spPr>
      </p:pic>
      <p:pic>
        <p:nvPicPr>
          <p:cNvPr id="27" name="Picture 2" descr="Icono, Realimentación, Mensaje, Nube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08" y="2154809"/>
            <a:ext cx="238934" cy="23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Icono, Info, Información, Nube, Pregunta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9564" y="3797781"/>
            <a:ext cx="242749" cy="24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Imagen 2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1941" y="4337824"/>
            <a:ext cx="234034" cy="234034"/>
          </a:xfrm>
          <a:prstGeom prst="rect">
            <a:avLst/>
          </a:prstGeom>
        </p:spPr>
      </p:pic>
      <p:pic>
        <p:nvPicPr>
          <p:cNvPr id="30" name="Picture 6" descr="Icono, Localización, Localizar, Nube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15" y="4896584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8" descr="Icono, Contento, Cliente, Realimentación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99" y="5434047"/>
            <a:ext cx="234034" cy="23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2" name="Conector recto 31"/>
          <p:cNvCxnSpPr/>
          <p:nvPr/>
        </p:nvCxnSpPr>
        <p:spPr>
          <a:xfrm flipH="1">
            <a:off x="285249" y="674255"/>
            <a:ext cx="1096" cy="53891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8" descr="Icono, Contento, Cliente, Realimentación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15" y="3268939"/>
            <a:ext cx="234034" cy="19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" descr="Icono, Localización, Localizar, Nube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15" y="2704737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9652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3759207" y="314036"/>
            <a:ext cx="729672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/>
              <a:t>Primeros pasos</a:t>
            </a:r>
            <a:endParaRPr lang="es-ES" sz="3200" dirty="0"/>
          </a:p>
        </p:txBody>
      </p:sp>
      <p:sp>
        <p:nvSpPr>
          <p:cNvPr id="3" name="Rectángulo 2"/>
          <p:cNvSpPr/>
          <p:nvPr/>
        </p:nvSpPr>
        <p:spPr>
          <a:xfrm>
            <a:off x="2475336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403090" y="600362"/>
            <a:ext cx="1955499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b="1" dirty="0" smtClean="0">
                <a:solidFill>
                  <a:schemeClr val="accent5"/>
                </a:solidFill>
              </a:rPr>
              <a:t>ÍNDICE</a:t>
            </a:r>
          </a:p>
          <a:p>
            <a:pPr>
              <a:lnSpc>
                <a:spcPct val="150000"/>
              </a:lnSpc>
            </a:pPr>
            <a:endParaRPr lang="es-ES" sz="1400" dirty="0" smtClean="0"/>
          </a:p>
          <a:p>
            <a:pPr>
              <a:lnSpc>
                <a:spcPct val="150000"/>
              </a:lnSpc>
            </a:pPr>
            <a:r>
              <a:rPr lang="es-ES" sz="1200" b="1" dirty="0">
                <a:solidFill>
                  <a:srgbClr val="0070C0"/>
                </a:solidFill>
              </a:rPr>
              <a:t>1. Diseño de esquemas y modelado de </a:t>
            </a:r>
            <a:r>
              <a:rPr lang="es-ES" sz="1200" b="1" dirty="0" smtClean="0">
                <a:solidFill>
                  <a:srgbClr val="0070C0"/>
                </a:solidFill>
              </a:rPr>
              <a:t>Datos</a:t>
            </a:r>
            <a:endParaRPr lang="es-ES" sz="1200" b="1" dirty="0" smtClean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/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2.Operaciones Relacionales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3.Operaciones Lógicas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4. Índices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5. Borrado y modificación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6.Arrays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7.Agregaciones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8.Agregaciones con matrices 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303" y="5107704"/>
            <a:ext cx="1179692" cy="174567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057" y="5107704"/>
            <a:ext cx="1179693" cy="174567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104" y="5107704"/>
            <a:ext cx="1179692" cy="174567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153" y="68883"/>
            <a:ext cx="2120436" cy="531479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652963" y="1643022"/>
            <a:ext cx="7028873" cy="393210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400" b="1" dirty="0">
                <a:solidFill>
                  <a:schemeClr val="accent5"/>
                </a:solidFill>
                <a:latin typeface="Arial Rounded MT Bold" panose="020F0704030504030204" pitchFamily="34" charset="0"/>
              </a:rPr>
              <a:t>Insertar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s-ES" sz="1600" b="1" dirty="0" smtClean="0">
              <a:solidFill>
                <a:schemeClr val="bg2">
                  <a:lumMod val="75000"/>
                </a:schemeClr>
              </a:solidFill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s-ES" sz="1600" b="1" dirty="0">
              <a:solidFill>
                <a:schemeClr val="bg2">
                  <a:lumMod val="75000"/>
                </a:schemeClr>
              </a:solidFill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s-ES" sz="1600" b="1" dirty="0" smtClean="0">
              <a:solidFill>
                <a:schemeClr val="bg2">
                  <a:lumMod val="75000"/>
                </a:schemeClr>
              </a:solidFill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s-ES" sz="1600" b="1" dirty="0">
              <a:solidFill>
                <a:schemeClr val="bg2">
                  <a:lumMod val="75000"/>
                </a:schemeClr>
              </a:solidFill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s-ES" sz="1600" b="1" dirty="0" smtClean="0">
              <a:solidFill>
                <a:schemeClr val="bg2">
                  <a:lumMod val="75000"/>
                </a:schemeClr>
              </a:solidFill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s-ES" sz="1600" b="1" dirty="0">
              <a:solidFill>
                <a:schemeClr val="bg2">
                  <a:lumMod val="75000"/>
                </a:schemeClr>
              </a:solidFill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s-ES" sz="1600" b="1" dirty="0" smtClean="0">
              <a:solidFill>
                <a:schemeClr val="bg2">
                  <a:lumMod val="75000"/>
                </a:schemeClr>
              </a:solidFill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s-ES" sz="1600" b="1" dirty="0">
              <a:solidFill>
                <a:schemeClr val="bg2">
                  <a:lumMod val="75000"/>
                </a:schemeClr>
              </a:solidFill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s-ES" sz="1600" b="1" dirty="0" smtClean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30624" y="2494113"/>
            <a:ext cx="3381847" cy="2019582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06930" y="2474816"/>
            <a:ext cx="3324689" cy="2705478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7408" y="1340768"/>
            <a:ext cx="247649" cy="247649"/>
          </a:xfrm>
          <a:prstGeom prst="rect">
            <a:avLst/>
          </a:prstGeom>
        </p:spPr>
      </p:pic>
      <p:pic>
        <p:nvPicPr>
          <p:cNvPr id="20" name="Picture 2" descr="Icono, Realimentación, Mensaje, Nube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08" y="2154809"/>
            <a:ext cx="238934" cy="23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Icono, Info, Información, Nube, Pregunta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9564" y="3797781"/>
            <a:ext cx="242749" cy="24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1941" y="4337824"/>
            <a:ext cx="234034" cy="234034"/>
          </a:xfrm>
          <a:prstGeom prst="rect">
            <a:avLst/>
          </a:prstGeom>
        </p:spPr>
      </p:pic>
      <p:pic>
        <p:nvPicPr>
          <p:cNvPr id="23" name="Picture 6" descr="Icono, Localización, Localizar, Nube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15" y="4896584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8" descr="Icono, Contento, Cliente, Realimentación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99" y="5434047"/>
            <a:ext cx="234034" cy="23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5" name="Conector recto 24"/>
          <p:cNvCxnSpPr/>
          <p:nvPr/>
        </p:nvCxnSpPr>
        <p:spPr>
          <a:xfrm flipH="1">
            <a:off x="285249" y="674255"/>
            <a:ext cx="1096" cy="53891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8" descr="Icono, Contento, Cliente, Realimentación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15" y="3268939"/>
            <a:ext cx="234034" cy="19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Icono, Localización, Localizar, Nube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15" y="2704737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0249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3759207" y="314036"/>
            <a:ext cx="729672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/>
              <a:t>Primeros pasos</a:t>
            </a:r>
            <a:endParaRPr lang="es-ES" sz="3200" dirty="0"/>
          </a:p>
        </p:txBody>
      </p:sp>
      <p:sp>
        <p:nvSpPr>
          <p:cNvPr id="3" name="Rectángulo 2"/>
          <p:cNvSpPr/>
          <p:nvPr/>
        </p:nvSpPr>
        <p:spPr>
          <a:xfrm>
            <a:off x="2475336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403090" y="600362"/>
            <a:ext cx="1955499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b="1" dirty="0" smtClean="0">
                <a:solidFill>
                  <a:schemeClr val="accent5"/>
                </a:solidFill>
              </a:rPr>
              <a:t>ÍNDICE</a:t>
            </a:r>
          </a:p>
          <a:p>
            <a:pPr>
              <a:lnSpc>
                <a:spcPct val="150000"/>
              </a:lnSpc>
            </a:pPr>
            <a:endParaRPr lang="es-ES" sz="1400" dirty="0" smtClean="0"/>
          </a:p>
          <a:p>
            <a:pPr>
              <a:lnSpc>
                <a:spcPct val="150000"/>
              </a:lnSpc>
            </a:pPr>
            <a:r>
              <a:rPr lang="es-ES" sz="1200" b="1" dirty="0">
                <a:solidFill>
                  <a:schemeClr val="accent5"/>
                </a:solidFill>
              </a:rPr>
              <a:t>1. Diseño de esquemas y modelado de Datos</a:t>
            </a:r>
          </a:p>
          <a:p>
            <a:pPr>
              <a:lnSpc>
                <a:spcPct val="150000"/>
              </a:lnSpc>
            </a:pPr>
            <a:endParaRPr lang="es-ES" sz="1200" b="1" dirty="0" smtClean="0">
              <a:solidFill>
                <a:schemeClr val="accent5"/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2.Operaciones </a:t>
            </a: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Relacionales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3.Operaciones Lógicas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4. Índices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5. Borrado y modificación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6.Arrays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7.Agregaciones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8.Agregaciones con matrices 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303" y="5107704"/>
            <a:ext cx="1179692" cy="174567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057" y="5107704"/>
            <a:ext cx="1179693" cy="174567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104" y="5107704"/>
            <a:ext cx="1179692" cy="174567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153" y="68883"/>
            <a:ext cx="2120436" cy="531479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652963" y="1643022"/>
            <a:ext cx="7028873" cy="393210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400" b="1" dirty="0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Buscar</a:t>
            </a:r>
            <a:endParaRPr lang="es-ES" sz="2400" b="1" dirty="0">
              <a:solidFill>
                <a:schemeClr val="accent5"/>
              </a:solidFill>
              <a:latin typeface="Arial Rounded MT Bold" panose="020F0704030504030204" pitchFamily="34" charset="0"/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s-ES" sz="1600" b="1" u="sng" dirty="0" smtClean="0">
              <a:solidFill>
                <a:schemeClr val="bg2">
                  <a:lumMod val="75000"/>
                </a:schemeClr>
              </a:solidFill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s-ES" sz="1600" b="1" u="sng" dirty="0">
              <a:solidFill>
                <a:schemeClr val="bg2">
                  <a:lumMod val="75000"/>
                </a:schemeClr>
              </a:solidFill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s-ES" sz="1600" b="1" u="sng" dirty="0" smtClean="0">
              <a:solidFill>
                <a:schemeClr val="bg2">
                  <a:lumMod val="75000"/>
                </a:schemeClr>
              </a:solidFill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s-ES" sz="1600" b="1" u="sng" dirty="0">
              <a:solidFill>
                <a:schemeClr val="bg2">
                  <a:lumMod val="75000"/>
                </a:schemeClr>
              </a:solidFill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s-ES" sz="1600" b="1" u="sng" dirty="0" smtClean="0">
              <a:solidFill>
                <a:schemeClr val="bg2">
                  <a:lumMod val="75000"/>
                </a:schemeClr>
              </a:solidFill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s-ES" sz="1600" b="1" u="sng" dirty="0">
              <a:solidFill>
                <a:schemeClr val="bg2">
                  <a:lumMod val="75000"/>
                </a:schemeClr>
              </a:solidFill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s-ES" sz="1600" b="1" u="sng" dirty="0" smtClean="0">
              <a:solidFill>
                <a:schemeClr val="bg2">
                  <a:lumMod val="75000"/>
                </a:schemeClr>
              </a:solidFill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s-ES" sz="1600" b="1" u="sng" dirty="0">
              <a:solidFill>
                <a:schemeClr val="bg2">
                  <a:lumMod val="75000"/>
                </a:schemeClr>
              </a:solidFill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s-ES" sz="1600" b="1" u="sng" dirty="0" smtClean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56921" y="2360559"/>
            <a:ext cx="6220693" cy="2657846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7408" y="1340768"/>
            <a:ext cx="247649" cy="247649"/>
          </a:xfrm>
          <a:prstGeom prst="rect">
            <a:avLst/>
          </a:prstGeom>
        </p:spPr>
      </p:pic>
      <p:pic>
        <p:nvPicPr>
          <p:cNvPr id="19" name="Picture 2" descr="Icono, Realimentación, Mensaje, Nube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08" y="2154809"/>
            <a:ext cx="238934" cy="23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Icono, Info, Información, Nube, Pregunta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9564" y="3797781"/>
            <a:ext cx="242749" cy="24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1941" y="4337824"/>
            <a:ext cx="234034" cy="234034"/>
          </a:xfrm>
          <a:prstGeom prst="rect">
            <a:avLst/>
          </a:prstGeom>
        </p:spPr>
      </p:pic>
      <p:pic>
        <p:nvPicPr>
          <p:cNvPr id="22" name="Picture 6" descr="Icono, Localización, Localizar, Nube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15" y="4896584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8" descr="Icono, Contento, Cliente, Realimentación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99" y="5434047"/>
            <a:ext cx="234034" cy="23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Conector recto 23"/>
          <p:cNvCxnSpPr/>
          <p:nvPr/>
        </p:nvCxnSpPr>
        <p:spPr>
          <a:xfrm flipH="1">
            <a:off x="285249" y="674255"/>
            <a:ext cx="1096" cy="53891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8" descr="Icono, Contento, Cliente, Realimentación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15" y="3268939"/>
            <a:ext cx="234034" cy="19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Icono, Localización, Localizar, Nube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15" y="2704737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1999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3759207" y="314036"/>
            <a:ext cx="729672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/>
              <a:t>Primeros pasos</a:t>
            </a:r>
            <a:endParaRPr lang="es-ES" sz="3200" dirty="0"/>
          </a:p>
        </p:txBody>
      </p:sp>
      <p:sp>
        <p:nvSpPr>
          <p:cNvPr id="3" name="Rectángulo 2"/>
          <p:cNvSpPr/>
          <p:nvPr/>
        </p:nvSpPr>
        <p:spPr>
          <a:xfrm>
            <a:off x="2475336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303" y="5107704"/>
            <a:ext cx="1179692" cy="174567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057" y="5107704"/>
            <a:ext cx="1179693" cy="174567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104" y="5107704"/>
            <a:ext cx="1179692" cy="174567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153" y="68883"/>
            <a:ext cx="2120436" cy="531479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652963" y="1643022"/>
            <a:ext cx="7028873" cy="393210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400" b="1" dirty="0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Buscar</a:t>
            </a:r>
            <a:endParaRPr lang="es-ES" sz="2400" b="1" dirty="0">
              <a:solidFill>
                <a:schemeClr val="accent5"/>
              </a:solidFill>
              <a:latin typeface="Arial Rounded MT Bold" panose="020F0704030504030204" pitchFamily="34" charset="0"/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s-ES" sz="1600" b="1" u="sng" dirty="0" smtClean="0">
              <a:solidFill>
                <a:schemeClr val="bg2">
                  <a:lumMod val="75000"/>
                </a:schemeClr>
              </a:solidFill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s-ES" sz="1600" b="1" u="sng" dirty="0">
              <a:solidFill>
                <a:schemeClr val="bg2">
                  <a:lumMod val="75000"/>
                </a:schemeClr>
              </a:solidFill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s-ES" sz="1600" b="1" u="sng" dirty="0" smtClean="0">
              <a:solidFill>
                <a:schemeClr val="bg2">
                  <a:lumMod val="75000"/>
                </a:schemeClr>
              </a:solidFill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s-ES" sz="1600" b="1" u="sng" dirty="0">
              <a:solidFill>
                <a:schemeClr val="bg2">
                  <a:lumMod val="75000"/>
                </a:schemeClr>
              </a:solidFill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s-ES" sz="1600" b="1" u="sng" dirty="0" smtClean="0">
              <a:solidFill>
                <a:schemeClr val="bg2">
                  <a:lumMod val="75000"/>
                </a:schemeClr>
              </a:solidFill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s-ES" sz="1600" b="1" u="sng" dirty="0">
              <a:solidFill>
                <a:schemeClr val="bg2">
                  <a:lumMod val="75000"/>
                </a:schemeClr>
              </a:solidFill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s-ES" sz="1600" b="1" u="sng" dirty="0" smtClean="0">
              <a:solidFill>
                <a:schemeClr val="bg2">
                  <a:lumMod val="75000"/>
                </a:schemeClr>
              </a:solidFill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s-ES" sz="1600" b="1" u="sng" dirty="0">
              <a:solidFill>
                <a:schemeClr val="bg2">
                  <a:lumMod val="75000"/>
                </a:schemeClr>
              </a:solidFill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s-ES" sz="1600" b="1" u="sng" dirty="0" smtClean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59207" y="2292427"/>
            <a:ext cx="6830378" cy="2924583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7408" y="1340768"/>
            <a:ext cx="247649" cy="247649"/>
          </a:xfrm>
          <a:prstGeom prst="rect">
            <a:avLst/>
          </a:prstGeom>
        </p:spPr>
      </p:pic>
      <p:pic>
        <p:nvPicPr>
          <p:cNvPr id="19" name="Picture 2" descr="Icono, Realimentación, Mensaje, Nube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08" y="2154809"/>
            <a:ext cx="238934" cy="23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Icono, Info, Información, Nube, Pregunta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9564" y="3797781"/>
            <a:ext cx="242749" cy="24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1941" y="4337824"/>
            <a:ext cx="234034" cy="234034"/>
          </a:xfrm>
          <a:prstGeom prst="rect">
            <a:avLst/>
          </a:prstGeom>
        </p:spPr>
      </p:pic>
      <p:pic>
        <p:nvPicPr>
          <p:cNvPr id="22" name="Picture 6" descr="Icono, Localización, Localizar, Nube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15" y="4896584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8" descr="Icono, Contento, Cliente, Realimentación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99" y="5434047"/>
            <a:ext cx="234034" cy="23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Conector recto 23"/>
          <p:cNvCxnSpPr/>
          <p:nvPr/>
        </p:nvCxnSpPr>
        <p:spPr>
          <a:xfrm flipH="1">
            <a:off x="285249" y="674255"/>
            <a:ext cx="1096" cy="53891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8" descr="Icono, Contento, Cliente, Realimentación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15" y="3268939"/>
            <a:ext cx="234034" cy="19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Icono, Localización, Localizar, Nube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15" y="2704737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Rectángulo 35"/>
          <p:cNvSpPr/>
          <p:nvPr/>
        </p:nvSpPr>
        <p:spPr>
          <a:xfrm>
            <a:off x="403090" y="600362"/>
            <a:ext cx="1955499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b="1" dirty="0" smtClean="0">
                <a:solidFill>
                  <a:schemeClr val="accent5"/>
                </a:solidFill>
              </a:rPr>
              <a:t>ÍNDICE</a:t>
            </a:r>
          </a:p>
          <a:p>
            <a:pPr>
              <a:lnSpc>
                <a:spcPct val="150000"/>
              </a:lnSpc>
            </a:pPr>
            <a:endParaRPr lang="es-ES" sz="1400" dirty="0" smtClean="0"/>
          </a:p>
          <a:p>
            <a:pPr>
              <a:lnSpc>
                <a:spcPct val="150000"/>
              </a:lnSpc>
            </a:pPr>
            <a:r>
              <a:rPr lang="es-ES" sz="1200" b="1" dirty="0">
                <a:solidFill>
                  <a:schemeClr val="accent5"/>
                </a:solidFill>
              </a:rPr>
              <a:t>1. Diseño de esquemas y modelado de Datos</a:t>
            </a:r>
          </a:p>
          <a:p>
            <a:pPr>
              <a:lnSpc>
                <a:spcPct val="150000"/>
              </a:lnSpc>
            </a:pPr>
            <a:endParaRPr lang="es-ES" sz="1200" b="1" dirty="0" smtClean="0">
              <a:solidFill>
                <a:schemeClr val="accent5"/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2.Operaciones </a:t>
            </a: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Relacionales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3.Operaciones Lógicas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4. Índices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5. Borrado y modificación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6.Arrays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7.Agregaciones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8.Agregaciones con matrices 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1409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3759207" y="314036"/>
            <a:ext cx="729672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/>
              <a:t>Operaciones relacionales</a:t>
            </a:r>
            <a:endParaRPr lang="es-ES" sz="3200" dirty="0"/>
          </a:p>
        </p:txBody>
      </p:sp>
      <p:sp>
        <p:nvSpPr>
          <p:cNvPr id="3" name="Rectángulo 2"/>
          <p:cNvSpPr/>
          <p:nvPr/>
        </p:nvSpPr>
        <p:spPr>
          <a:xfrm>
            <a:off x="2475336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403090" y="600362"/>
            <a:ext cx="1955499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b="1" dirty="0" smtClean="0">
                <a:solidFill>
                  <a:schemeClr val="accent5"/>
                </a:solidFill>
              </a:rPr>
              <a:t>ÍNDICE</a:t>
            </a:r>
          </a:p>
          <a:p>
            <a:pPr>
              <a:lnSpc>
                <a:spcPct val="150000"/>
              </a:lnSpc>
            </a:pPr>
            <a:endParaRPr lang="es-ES" sz="1400" dirty="0" smtClean="0"/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1. Diseño de esquemas y modelado de Datos</a:t>
            </a:r>
          </a:p>
          <a:p>
            <a:pPr>
              <a:lnSpc>
                <a:spcPct val="150000"/>
              </a:lnSpc>
            </a:pPr>
            <a:endParaRPr lang="es-ES" sz="1200" b="1" dirty="0" smtClean="0">
              <a:solidFill>
                <a:schemeClr val="accent5"/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b="1" dirty="0" smtClean="0">
                <a:solidFill>
                  <a:schemeClr val="accent5"/>
                </a:solidFill>
              </a:rPr>
              <a:t>2.Operaciones </a:t>
            </a:r>
            <a:r>
              <a:rPr lang="es-ES" sz="1200" b="1" dirty="0">
                <a:solidFill>
                  <a:schemeClr val="accent5"/>
                </a:solidFill>
              </a:rPr>
              <a:t>Relacionales</a:t>
            </a:r>
            <a:endParaRPr lang="es-ES" sz="1200" b="1" dirty="0">
              <a:solidFill>
                <a:schemeClr val="accent5"/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3.Operaciones Lógicas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4. Índices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5. Borrado y modificación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6.Arrays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7.Agregaciones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8.Agregaciones con matrices 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303" y="5107704"/>
            <a:ext cx="1179692" cy="174567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057" y="5107704"/>
            <a:ext cx="1179693" cy="174567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104" y="5107704"/>
            <a:ext cx="1179692" cy="174567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153" y="68883"/>
            <a:ext cx="2120436" cy="531479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652963" y="1643022"/>
            <a:ext cx="7028873" cy="470898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400" b="1" dirty="0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Listado </a:t>
            </a:r>
            <a:r>
              <a:rPr lang="es-ES" sz="2400" b="1" dirty="0">
                <a:solidFill>
                  <a:schemeClr val="accent5"/>
                </a:solidFill>
                <a:latin typeface="Arial Rounded MT Bold" panose="020F0704030504030204" pitchFamily="34" charset="0"/>
              </a:rPr>
              <a:t>de operadores relacionales</a:t>
            </a:r>
            <a:r>
              <a:rPr lang="es-ES" sz="2400" b="1" dirty="0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: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b="1" dirty="0" smtClean="0">
                <a:solidFill>
                  <a:srgbClr val="92D050"/>
                </a:solidFill>
              </a:rPr>
              <a:t>$</a:t>
            </a:r>
            <a:r>
              <a:rPr lang="es-ES" sz="1600" b="1" dirty="0" err="1" smtClean="0">
                <a:solidFill>
                  <a:srgbClr val="92D050"/>
                </a:solidFill>
              </a:rPr>
              <a:t>eq</a:t>
            </a:r>
            <a:r>
              <a:rPr lang="es-ES" sz="1600" b="1" dirty="0" smtClean="0">
                <a:solidFill>
                  <a:srgbClr val="92D050"/>
                </a:solidFill>
              </a:rPr>
              <a:t> </a:t>
            </a:r>
            <a:r>
              <a:rPr lang="es-ES" sz="1600" dirty="0" smtClean="0">
                <a:solidFill>
                  <a:schemeClr val="bg2">
                    <a:lumMod val="75000"/>
                  </a:schemeClr>
                </a:solidFill>
              </a:rPr>
              <a:t>- </a:t>
            </a:r>
            <a:r>
              <a:rPr lang="es-ES" sz="1600" dirty="0" err="1" smtClean="0">
                <a:solidFill>
                  <a:schemeClr val="bg2">
                    <a:lumMod val="75000"/>
                  </a:schemeClr>
                </a:solidFill>
              </a:rPr>
              <a:t>equal</a:t>
            </a:r>
            <a:r>
              <a:rPr lang="es-ES" sz="1600" dirty="0" smtClean="0">
                <a:solidFill>
                  <a:schemeClr val="bg2">
                    <a:lumMod val="75000"/>
                  </a:schemeClr>
                </a:solidFill>
              </a:rPr>
              <a:t> - igual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b="1" dirty="0" smtClean="0">
                <a:solidFill>
                  <a:srgbClr val="92D050"/>
                </a:solidFill>
              </a:rPr>
              <a:t>$</a:t>
            </a:r>
            <a:r>
              <a:rPr lang="es-ES" sz="1600" b="1" dirty="0" err="1">
                <a:solidFill>
                  <a:srgbClr val="92D050"/>
                </a:solidFill>
              </a:rPr>
              <a:t>lt</a:t>
            </a:r>
            <a:r>
              <a:rPr lang="es-ES" sz="1600" b="1" dirty="0">
                <a:solidFill>
                  <a:srgbClr val="92D050"/>
                </a:solidFill>
              </a:rPr>
              <a:t> 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</a:rPr>
              <a:t>- </a:t>
            </a:r>
            <a:r>
              <a:rPr lang="es-ES" sz="1600" dirty="0" err="1">
                <a:solidFill>
                  <a:schemeClr val="bg2">
                    <a:lumMod val="75000"/>
                  </a:schemeClr>
                </a:solidFill>
              </a:rPr>
              <a:t>low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s-ES" sz="1600" dirty="0" err="1">
                <a:solidFill>
                  <a:schemeClr val="bg2">
                    <a:lumMod val="75000"/>
                  </a:schemeClr>
                </a:solidFill>
              </a:rPr>
              <a:t>than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</a:rPr>
              <a:t> - menor que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b="1" dirty="0">
                <a:solidFill>
                  <a:srgbClr val="92D050"/>
                </a:solidFill>
              </a:rPr>
              <a:t>$</a:t>
            </a:r>
            <a:r>
              <a:rPr lang="es-ES" sz="1600" b="1" dirty="0" err="1">
                <a:solidFill>
                  <a:srgbClr val="92D050"/>
                </a:solidFill>
              </a:rPr>
              <a:t>lte</a:t>
            </a:r>
            <a:r>
              <a:rPr lang="es-ES" sz="1600" b="1" dirty="0">
                <a:solidFill>
                  <a:srgbClr val="92D050"/>
                </a:solidFill>
              </a:rPr>
              <a:t> 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</a:rPr>
              <a:t>- </a:t>
            </a:r>
            <a:r>
              <a:rPr lang="es-ES" sz="1600" dirty="0" err="1">
                <a:solidFill>
                  <a:schemeClr val="bg2">
                    <a:lumMod val="75000"/>
                  </a:schemeClr>
                </a:solidFill>
              </a:rPr>
              <a:t>low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s-ES" sz="1600" dirty="0" err="1">
                <a:solidFill>
                  <a:schemeClr val="bg2">
                    <a:lumMod val="75000"/>
                  </a:schemeClr>
                </a:solidFill>
              </a:rPr>
              <a:t>than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s-ES" sz="1600" dirty="0" err="1">
                <a:solidFill>
                  <a:schemeClr val="bg2">
                    <a:lumMod val="75000"/>
                  </a:schemeClr>
                </a:solidFill>
              </a:rPr>
              <a:t>equal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</a:rPr>
              <a:t> - menor o igual que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b="1" dirty="0">
                <a:solidFill>
                  <a:srgbClr val="92D050"/>
                </a:solidFill>
              </a:rPr>
              <a:t>$</a:t>
            </a:r>
            <a:r>
              <a:rPr lang="es-ES" sz="1600" b="1" dirty="0" err="1">
                <a:solidFill>
                  <a:srgbClr val="92D050"/>
                </a:solidFill>
              </a:rPr>
              <a:t>gt</a:t>
            </a:r>
            <a:r>
              <a:rPr lang="es-ES" sz="1600" b="1" dirty="0">
                <a:solidFill>
                  <a:srgbClr val="92D050"/>
                </a:solidFill>
              </a:rPr>
              <a:t> 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</a:rPr>
              <a:t>- </a:t>
            </a:r>
            <a:r>
              <a:rPr lang="es-ES" sz="1600" dirty="0" err="1">
                <a:solidFill>
                  <a:schemeClr val="bg2">
                    <a:lumMod val="75000"/>
                  </a:schemeClr>
                </a:solidFill>
              </a:rPr>
              <a:t>greater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s-ES" sz="1600" dirty="0" err="1">
                <a:solidFill>
                  <a:schemeClr val="bg2">
                    <a:lumMod val="75000"/>
                  </a:schemeClr>
                </a:solidFill>
              </a:rPr>
              <a:t>than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</a:rPr>
              <a:t> - mayor que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b="1" dirty="0">
                <a:solidFill>
                  <a:srgbClr val="92D050"/>
                </a:solidFill>
              </a:rPr>
              <a:t>$</a:t>
            </a:r>
            <a:r>
              <a:rPr lang="es-ES" sz="1600" b="1" dirty="0" err="1">
                <a:solidFill>
                  <a:srgbClr val="92D050"/>
                </a:solidFill>
              </a:rPr>
              <a:t>gte</a:t>
            </a:r>
            <a:r>
              <a:rPr lang="es-ES" sz="1600" b="1" dirty="0">
                <a:solidFill>
                  <a:srgbClr val="92D050"/>
                </a:solidFill>
              </a:rPr>
              <a:t> 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</a:rPr>
              <a:t>- </a:t>
            </a:r>
            <a:r>
              <a:rPr lang="es-ES" sz="1600" dirty="0" err="1">
                <a:solidFill>
                  <a:schemeClr val="bg2">
                    <a:lumMod val="75000"/>
                  </a:schemeClr>
                </a:solidFill>
              </a:rPr>
              <a:t>greater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s-ES" sz="1600" dirty="0" err="1">
                <a:solidFill>
                  <a:schemeClr val="bg2">
                    <a:lumMod val="75000"/>
                  </a:schemeClr>
                </a:solidFill>
              </a:rPr>
              <a:t>than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s-ES" sz="1600" dirty="0" err="1">
                <a:solidFill>
                  <a:schemeClr val="bg2">
                    <a:lumMod val="75000"/>
                  </a:schemeClr>
                </a:solidFill>
              </a:rPr>
              <a:t>equal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</a:rPr>
              <a:t> - mayor o igual que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b="1" dirty="0">
                <a:solidFill>
                  <a:srgbClr val="92D050"/>
                </a:solidFill>
              </a:rPr>
              <a:t>$</a:t>
            </a:r>
            <a:r>
              <a:rPr lang="es-ES" sz="1600" b="1" dirty="0" err="1">
                <a:solidFill>
                  <a:srgbClr val="92D050"/>
                </a:solidFill>
              </a:rPr>
              <a:t>ne</a:t>
            </a:r>
            <a:r>
              <a:rPr lang="es-ES" sz="1600" b="1" dirty="0">
                <a:solidFill>
                  <a:srgbClr val="92D050"/>
                </a:solidFill>
              </a:rPr>
              <a:t> 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</a:rPr>
              <a:t>- </a:t>
            </a:r>
            <a:r>
              <a:rPr lang="es-ES" sz="1600" dirty="0" err="1">
                <a:solidFill>
                  <a:schemeClr val="bg2">
                    <a:lumMod val="75000"/>
                  </a:schemeClr>
                </a:solidFill>
              </a:rPr>
              <a:t>not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s-ES" sz="1600" dirty="0" err="1">
                <a:solidFill>
                  <a:schemeClr val="bg2">
                    <a:lumMod val="75000"/>
                  </a:schemeClr>
                </a:solidFill>
              </a:rPr>
              <a:t>equal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</a:rPr>
              <a:t> - distinto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b="1" dirty="0">
                <a:solidFill>
                  <a:srgbClr val="92D050"/>
                </a:solidFill>
              </a:rPr>
              <a:t>$in 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</a:rPr>
              <a:t>- in - dentro de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b="1" dirty="0">
                <a:solidFill>
                  <a:srgbClr val="92D050"/>
                </a:solidFill>
              </a:rPr>
              <a:t>$</a:t>
            </a:r>
            <a:r>
              <a:rPr lang="es-ES" sz="1600" b="1" dirty="0" err="1">
                <a:solidFill>
                  <a:srgbClr val="92D050"/>
                </a:solidFill>
              </a:rPr>
              <a:t>nin</a:t>
            </a:r>
            <a:r>
              <a:rPr lang="es-ES" sz="1600" b="1" dirty="0">
                <a:solidFill>
                  <a:srgbClr val="92D050"/>
                </a:solidFill>
              </a:rPr>
              <a:t> 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</a:rPr>
              <a:t>- </a:t>
            </a:r>
            <a:r>
              <a:rPr lang="es-ES" sz="1600" dirty="0" err="1">
                <a:solidFill>
                  <a:schemeClr val="bg2">
                    <a:lumMod val="75000"/>
                  </a:schemeClr>
                </a:solidFill>
              </a:rPr>
              <a:t>not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</a:rPr>
              <a:t> in - no dentro de</a:t>
            </a:r>
          </a:p>
          <a:p>
            <a:pPr lvl="1">
              <a:lnSpc>
                <a:spcPct val="150000"/>
              </a:lnSpc>
            </a:pPr>
            <a:endParaRPr lang="es-ES" sz="1600" b="1" u="sng" dirty="0" smtClean="0">
              <a:solidFill>
                <a:schemeClr val="bg2">
                  <a:lumMod val="75000"/>
                </a:schemeClr>
              </a:solidFill>
            </a:endParaRPr>
          </a:p>
          <a:p>
            <a:r>
              <a:rPr lang="es-ES" sz="2400" b="1" dirty="0">
                <a:solidFill>
                  <a:schemeClr val="accent5"/>
                </a:solidFill>
                <a:latin typeface="Arial Rounded MT Bold" panose="020F0704030504030204" pitchFamily="34" charset="0"/>
              </a:rPr>
              <a:t>Ejemplo:</a:t>
            </a:r>
          </a:p>
          <a:p>
            <a:r>
              <a:rPr lang="es-ES" sz="2400" b="1" dirty="0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	</a:t>
            </a:r>
            <a:r>
              <a:rPr lang="es-ES" sz="1600" dirty="0" err="1" smtClean="0">
                <a:solidFill>
                  <a:schemeClr val="bg2">
                    <a:lumMod val="50000"/>
                  </a:schemeClr>
                </a:solidFill>
              </a:rPr>
              <a:t>db.productos.find</a:t>
            </a:r>
            <a:r>
              <a:rPr lang="es-ES" sz="1600" dirty="0">
                <a:solidFill>
                  <a:schemeClr val="bg2">
                    <a:lumMod val="50000"/>
                  </a:schemeClr>
                </a:solidFill>
              </a:rPr>
              <a:t>( {precio: </a:t>
            </a:r>
            <a:r>
              <a:rPr lang="es-ES" sz="1600" dirty="0">
                <a:solidFill>
                  <a:srgbClr val="92D050"/>
                </a:solidFill>
              </a:rPr>
              <a:t>{$</a:t>
            </a:r>
            <a:r>
              <a:rPr lang="es-ES" sz="1600" dirty="0" err="1">
                <a:solidFill>
                  <a:srgbClr val="92D050"/>
                </a:solidFill>
              </a:rPr>
              <a:t>eq</a:t>
            </a:r>
            <a:r>
              <a:rPr lang="es-ES" sz="1600" dirty="0" smtClean="0">
                <a:solidFill>
                  <a:srgbClr val="92D050"/>
                </a:solidFill>
              </a:rPr>
              <a:t>: 1000</a:t>
            </a:r>
            <a:r>
              <a:rPr lang="es-ES" sz="1600" dirty="0">
                <a:solidFill>
                  <a:srgbClr val="92D050"/>
                </a:solidFill>
              </a:rPr>
              <a:t>}</a:t>
            </a:r>
            <a:r>
              <a:rPr lang="es-ES" sz="1600" dirty="0">
                <a:solidFill>
                  <a:schemeClr val="bg2">
                    <a:lumMod val="50000"/>
                  </a:schemeClr>
                </a:solidFill>
              </a:rPr>
              <a:t>} )</a:t>
            </a:r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7408" y="1340768"/>
            <a:ext cx="247649" cy="247649"/>
          </a:xfrm>
          <a:prstGeom prst="rect">
            <a:avLst/>
          </a:prstGeom>
        </p:spPr>
      </p:pic>
      <p:pic>
        <p:nvPicPr>
          <p:cNvPr id="19" name="Picture 2" descr="Icono, Realimentación, Mensaje, Nub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08" y="2154809"/>
            <a:ext cx="238934" cy="23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Icono, Info, Información, Nube, Pregunta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9564" y="3797781"/>
            <a:ext cx="242749" cy="24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1941" y="4337824"/>
            <a:ext cx="234034" cy="234034"/>
          </a:xfrm>
          <a:prstGeom prst="rect">
            <a:avLst/>
          </a:prstGeom>
        </p:spPr>
      </p:pic>
      <p:pic>
        <p:nvPicPr>
          <p:cNvPr id="22" name="Picture 6" descr="Icono, Localización, Localizar, Nube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15" y="4896584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8" descr="Icono, Contento, Cliente, Realimentación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99" y="5434047"/>
            <a:ext cx="234034" cy="23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Conector recto 23"/>
          <p:cNvCxnSpPr/>
          <p:nvPr/>
        </p:nvCxnSpPr>
        <p:spPr>
          <a:xfrm flipH="1">
            <a:off x="285249" y="674255"/>
            <a:ext cx="1096" cy="53891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8" descr="Icono, Contento, Cliente, Realimentación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15" y="3268939"/>
            <a:ext cx="234034" cy="19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Icono, Localización, Localizar, Nube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15" y="2704737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2412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3759207" y="314036"/>
            <a:ext cx="729672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/>
              <a:t>Operaciones lógicas</a:t>
            </a:r>
            <a:endParaRPr lang="es-ES" sz="3200" dirty="0"/>
          </a:p>
        </p:txBody>
      </p:sp>
      <p:sp>
        <p:nvSpPr>
          <p:cNvPr id="3" name="Rectángulo 2"/>
          <p:cNvSpPr/>
          <p:nvPr/>
        </p:nvSpPr>
        <p:spPr>
          <a:xfrm>
            <a:off x="2475336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403090" y="600362"/>
            <a:ext cx="1955499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b="1" dirty="0" smtClean="0">
                <a:solidFill>
                  <a:schemeClr val="accent5"/>
                </a:solidFill>
              </a:rPr>
              <a:t>ÍNDICE</a:t>
            </a:r>
          </a:p>
          <a:p>
            <a:pPr>
              <a:lnSpc>
                <a:spcPct val="150000"/>
              </a:lnSpc>
            </a:pPr>
            <a:endParaRPr lang="es-ES" sz="1400" dirty="0" smtClean="0"/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1. Diseño de esquemas y modelado de Datos</a:t>
            </a:r>
          </a:p>
          <a:p>
            <a:pPr>
              <a:lnSpc>
                <a:spcPct val="150000"/>
              </a:lnSpc>
            </a:pPr>
            <a:endParaRPr lang="es-ES" sz="1200" b="1" dirty="0" smtClean="0">
              <a:solidFill>
                <a:schemeClr val="accent5"/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2.Operaciones </a:t>
            </a: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Relacionales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b="1" dirty="0">
                <a:solidFill>
                  <a:schemeClr val="accent5"/>
                </a:solidFill>
              </a:rPr>
              <a:t>3.Operaciones Lógicas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4. Índices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5. Borrado y modificación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6.Arrays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7.Agregaciones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8.Agregaciones con matrices 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303" y="5107704"/>
            <a:ext cx="1179692" cy="174567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057" y="5107704"/>
            <a:ext cx="1179693" cy="174567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104" y="5107704"/>
            <a:ext cx="1179692" cy="174567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153" y="68883"/>
            <a:ext cx="2120436" cy="531479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652963" y="1643022"/>
            <a:ext cx="7028873" cy="341632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400" b="1" dirty="0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Listado </a:t>
            </a:r>
            <a:r>
              <a:rPr lang="es-ES" sz="2400" b="1" dirty="0">
                <a:solidFill>
                  <a:schemeClr val="accent5"/>
                </a:solidFill>
                <a:latin typeface="Arial Rounded MT Bold" panose="020F0704030504030204" pitchFamily="34" charset="0"/>
              </a:rPr>
              <a:t>de operadores lógicos: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b="1" dirty="0">
                <a:solidFill>
                  <a:srgbClr val="92D050"/>
                </a:solidFill>
              </a:rPr>
              <a:t>$and </a:t>
            </a:r>
            <a:r>
              <a:rPr lang="es-ES" sz="1600" b="1" dirty="0">
                <a:solidFill>
                  <a:schemeClr val="bg2">
                    <a:lumMod val="50000"/>
                  </a:schemeClr>
                </a:solidFill>
              </a:rPr>
              <a:t>- y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b="1" dirty="0">
                <a:solidFill>
                  <a:srgbClr val="92D050"/>
                </a:solidFill>
              </a:rPr>
              <a:t>$</a:t>
            </a:r>
            <a:r>
              <a:rPr lang="es-ES" sz="1600" b="1" dirty="0" err="1">
                <a:solidFill>
                  <a:srgbClr val="92D050"/>
                </a:solidFill>
              </a:rPr>
              <a:t>or</a:t>
            </a:r>
            <a:r>
              <a:rPr lang="es-ES" sz="1600" b="1" dirty="0">
                <a:solidFill>
                  <a:srgbClr val="92D050"/>
                </a:solidFill>
              </a:rPr>
              <a:t> </a:t>
            </a:r>
            <a:r>
              <a:rPr lang="es-ES" sz="1600" b="1" dirty="0">
                <a:solidFill>
                  <a:schemeClr val="bg2">
                    <a:lumMod val="50000"/>
                  </a:schemeClr>
                </a:solidFill>
              </a:rPr>
              <a:t>- o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b="1" dirty="0">
                <a:solidFill>
                  <a:srgbClr val="92D050"/>
                </a:solidFill>
              </a:rPr>
              <a:t>$</a:t>
            </a:r>
            <a:r>
              <a:rPr lang="es-ES" sz="1600" b="1" dirty="0" err="1">
                <a:solidFill>
                  <a:srgbClr val="92D050"/>
                </a:solidFill>
              </a:rPr>
              <a:t>not</a:t>
            </a:r>
            <a:r>
              <a:rPr lang="es-ES" sz="1600" b="1" dirty="0">
                <a:solidFill>
                  <a:srgbClr val="92D050"/>
                </a:solidFill>
              </a:rPr>
              <a:t> </a:t>
            </a:r>
            <a:r>
              <a:rPr lang="es-ES" sz="1600" b="1" dirty="0">
                <a:solidFill>
                  <a:schemeClr val="bg2">
                    <a:lumMod val="50000"/>
                  </a:schemeClr>
                </a:solidFill>
              </a:rPr>
              <a:t>– </a:t>
            </a:r>
            <a:r>
              <a:rPr lang="es-ES" sz="1600" b="1" dirty="0" err="1" smtClean="0">
                <a:solidFill>
                  <a:schemeClr val="bg2">
                    <a:lumMod val="50000"/>
                  </a:schemeClr>
                </a:solidFill>
              </a:rPr>
              <a:t>not</a:t>
            </a:r>
            <a:endParaRPr lang="es-ES" sz="1600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s-ES" sz="1600" b="1" dirty="0">
              <a:solidFill>
                <a:schemeClr val="bg2">
                  <a:lumMod val="5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2400" b="1" dirty="0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Ejemplo</a:t>
            </a:r>
            <a:r>
              <a:rPr lang="es-ES" sz="2400" b="1" dirty="0">
                <a:solidFill>
                  <a:schemeClr val="accent5"/>
                </a:solidFill>
                <a:latin typeface="Arial Rounded MT Bold" panose="020F0704030504030204" pitchFamily="34" charset="0"/>
              </a:rPr>
              <a:t>:</a:t>
            </a:r>
          </a:p>
          <a:p>
            <a:pPr lvl="1">
              <a:lnSpc>
                <a:spcPct val="150000"/>
              </a:lnSpc>
            </a:pPr>
            <a:r>
              <a:rPr lang="es-ES" sz="1600" dirty="0" err="1">
                <a:solidFill>
                  <a:schemeClr val="bg2">
                    <a:lumMod val="50000"/>
                  </a:schemeClr>
                </a:solidFill>
              </a:rPr>
              <a:t>db.libros.find</a:t>
            </a:r>
            <a:r>
              <a:rPr lang="es-ES" sz="1600" dirty="0">
                <a:solidFill>
                  <a:schemeClr val="bg2">
                    <a:lumMod val="50000"/>
                  </a:schemeClr>
                </a:solidFill>
              </a:rPr>
              <a:t>({precio : 50</a:t>
            </a:r>
            <a:r>
              <a:rPr lang="es-ES" sz="1600" dirty="0">
                <a:solidFill>
                  <a:srgbClr val="92D050"/>
                </a:solidFill>
              </a:rPr>
              <a:t>,</a:t>
            </a:r>
            <a:r>
              <a:rPr lang="es-ES" sz="1600" dirty="0">
                <a:solidFill>
                  <a:schemeClr val="bg2">
                    <a:lumMod val="50000"/>
                  </a:schemeClr>
                </a:solidFill>
              </a:rPr>
              <a:t> cantidad : 20 })</a:t>
            </a:r>
          </a:p>
          <a:p>
            <a:pPr lvl="1">
              <a:lnSpc>
                <a:spcPct val="150000"/>
              </a:lnSpc>
            </a:pPr>
            <a:r>
              <a:rPr lang="es-ES" sz="1600" dirty="0" err="1" smtClean="0">
                <a:solidFill>
                  <a:schemeClr val="bg2">
                    <a:lumMod val="50000"/>
                  </a:schemeClr>
                </a:solidFill>
              </a:rPr>
              <a:t>db.libros.find</a:t>
            </a:r>
            <a:r>
              <a:rPr lang="es-ES" sz="1600" dirty="0">
                <a:solidFill>
                  <a:schemeClr val="bg2">
                    <a:lumMod val="50000"/>
                  </a:schemeClr>
                </a:solidFill>
              </a:rPr>
              <a:t>({</a:t>
            </a:r>
            <a:r>
              <a:rPr lang="es-ES" sz="1600" dirty="0">
                <a:solidFill>
                  <a:srgbClr val="92D050"/>
                </a:solidFill>
              </a:rPr>
              <a:t>$and</a:t>
            </a:r>
            <a:r>
              <a:rPr lang="es-ES" sz="1600" dirty="0">
                <a:solidFill>
                  <a:schemeClr val="bg2">
                    <a:lumMod val="50000"/>
                  </a:schemeClr>
                </a:solidFill>
              </a:rPr>
              <a:t> : [{precio:50}, {cantidad:20}] })</a:t>
            </a:r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7408" y="1340768"/>
            <a:ext cx="247649" cy="247649"/>
          </a:xfrm>
          <a:prstGeom prst="rect">
            <a:avLst/>
          </a:prstGeom>
        </p:spPr>
      </p:pic>
      <p:pic>
        <p:nvPicPr>
          <p:cNvPr id="19" name="Picture 2" descr="Icono, Realimentación, Mensaje, Nub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08" y="2154809"/>
            <a:ext cx="238934" cy="23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Icono, Info, Información, Nube, Pregunta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9564" y="3797781"/>
            <a:ext cx="242749" cy="24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1941" y="4337824"/>
            <a:ext cx="234034" cy="234034"/>
          </a:xfrm>
          <a:prstGeom prst="rect">
            <a:avLst/>
          </a:prstGeom>
        </p:spPr>
      </p:pic>
      <p:pic>
        <p:nvPicPr>
          <p:cNvPr id="22" name="Picture 6" descr="Icono, Localización, Localizar, Nube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15" y="4896584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8" descr="Icono, Contento, Cliente, Realimentación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99" y="5434047"/>
            <a:ext cx="234034" cy="23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Conector recto 23"/>
          <p:cNvCxnSpPr/>
          <p:nvPr/>
        </p:nvCxnSpPr>
        <p:spPr>
          <a:xfrm flipH="1">
            <a:off x="285249" y="674255"/>
            <a:ext cx="1096" cy="53891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8" descr="Icono, Contento, Cliente, Realimentación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15" y="3268939"/>
            <a:ext cx="234034" cy="19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Icono, Localización, Localizar, Nube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15" y="2704737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2897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3759207" y="314036"/>
            <a:ext cx="729672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/>
              <a:t>Índices</a:t>
            </a:r>
            <a:endParaRPr lang="es-ES" sz="3200" dirty="0"/>
          </a:p>
        </p:txBody>
      </p:sp>
      <p:sp>
        <p:nvSpPr>
          <p:cNvPr id="3" name="Rectángulo 2"/>
          <p:cNvSpPr/>
          <p:nvPr/>
        </p:nvSpPr>
        <p:spPr>
          <a:xfrm>
            <a:off x="2475336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403090" y="600362"/>
            <a:ext cx="1955499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b="1" dirty="0" smtClean="0">
                <a:solidFill>
                  <a:schemeClr val="accent5"/>
                </a:solidFill>
              </a:rPr>
              <a:t>ÍNDICE</a:t>
            </a:r>
          </a:p>
          <a:p>
            <a:pPr>
              <a:lnSpc>
                <a:spcPct val="150000"/>
              </a:lnSpc>
            </a:pPr>
            <a:endParaRPr lang="es-ES" sz="1400" dirty="0" smtClean="0"/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1. Diseño de esquemas y modelado de Datos</a:t>
            </a:r>
          </a:p>
          <a:p>
            <a:pPr>
              <a:lnSpc>
                <a:spcPct val="150000"/>
              </a:lnSpc>
            </a:pPr>
            <a:endParaRPr lang="es-ES" sz="1200" b="1" dirty="0" smtClean="0">
              <a:solidFill>
                <a:schemeClr val="accent5"/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2.Operaciones </a:t>
            </a: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Relacionales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3.Operaciones Lógicas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b="1" dirty="0">
                <a:solidFill>
                  <a:schemeClr val="accent5"/>
                </a:solidFill>
              </a:rPr>
              <a:t>4. Índices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5. Borrado y modificación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6.Arrays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7.Agregaciones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8.Agregaciones con matrices 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303" y="5107704"/>
            <a:ext cx="1179692" cy="174567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057" y="5107704"/>
            <a:ext cx="1179693" cy="174567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104" y="5107704"/>
            <a:ext cx="1179692" cy="174567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153" y="68883"/>
            <a:ext cx="2120436" cy="531479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652963" y="1643022"/>
            <a:ext cx="7028873" cy="446276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400" b="1" dirty="0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Búsqueda sin índices: </a:t>
            </a:r>
            <a:endParaRPr lang="es-ES" sz="2400" b="1" dirty="0">
              <a:solidFill>
                <a:schemeClr val="accent5"/>
              </a:solidFill>
              <a:latin typeface="Arial Rounded MT Bold" panose="020F0704030504030204" pitchFamily="34" charset="0"/>
            </a:endParaRPr>
          </a:p>
          <a:p>
            <a:r>
              <a:rPr lang="es-ES" sz="1600" dirty="0" smtClean="0">
                <a:solidFill>
                  <a:schemeClr val="bg2">
                    <a:lumMod val="50000"/>
                  </a:schemeClr>
                </a:solidFill>
              </a:rPr>
              <a:t>Consulta:	</a:t>
            </a:r>
            <a:r>
              <a:rPr lang="es-ES" sz="1600" dirty="0">
                <a:solidFill>
                  <a:schemeClr val="bg2">
                    <a:lumMod val="50000"/>
                  </a:schemeClr>
                </a:solidFill>
              </a:rPr>
              <a:t>	</a:t>
            </a:r>
            <a:r>
              <a:rPr lang="es-ES" sz="1600" dirty="0" smtClean="0">
                <a:solidFill>
                  <a:schemeClr val="bg2">
                    <a:lumMod val="50000"/>
                  </a:schemeClr>
                </a:solidFill>
              </a:rPr>
              <a:t>Análisis de la consulta:   Resultado del análisis:</a:t>
            </a:r>
          </a:p>
          <a:p>
            <a:endParaRPr lang="es-ES" sz="1600" dirty="0" smtClean="0">
              <a:solidFill>
                <a:schemeClr val="bg2">
                  <a:lumMod val="50000"/>
                </a:schemeClr>
              </a:solidFill>
            </a:endParaRPr>
          </a:p>
          <a:p>
            <a:endParaRPr lang="es-ES" sz="1600" dirty="0" smtClean="0">
              <a:solidFill>
                <a:schemeClr val="bg2">
                  <a:lumMod val="50000"/>
                </a:schemeClr>
              </a:solidFill>
            </a:endParaRPr>
          </a:p>
          <a:p>
            <a:endParaRPr lang="es-ES" sz="1600" dirty="0">
              <a:solidFill>
                <a:schemeClr val="bg2">
                  <a:lumMod val="50000"/>
                </a:schemeClr>
              </a:solidFill>
            </a:endParaRPr>
          </a:p>
          <a:p>
            <a:endParaRPr lang="es-ES" sz="1600" dirty="0" smtClean="0">
              <a:solidFill>
                <a:schemeClr val="bg2">
                  <a:lumMod val="50000"/>
                </a:schemeClr>
              </a:solidFill>
            </a:endParaRPr>
          </a:p>
          <a:p>
            <a:endParaRPr lang="es-ES" sz="1600" dirty="0">
              <a:solidFill>
                <a:schemeClr val="bg2">
                  <a:lumMod val="50000"/>
                </a:schemeClr>
              </a:solidFill>
            </a:endParaRPr>
          </a:p>
          <a:p>
            <a:endParaRPr lang="es-ES" sz="1600" dirty="0" smtClean="0">
              <a:solidFill>
                <a:schemeClr val="bg2">
                  <a:lumMod val="50000"/>
                </a:schemeClr>
              </a:solidFill>
            </a:endParaRPr>
          </a:p>
          <a:p>
            <a:endParaRPr lang="es-ES" sz="1600" dirty="0">
              <a:solidFill>
                <a:schemeClr val="bg2">
                  <a:lumMod val="50000"/>
                </a:schemeClr>
              </a:solidFill>
            </a:endParaRPr>
          </a:p>
          <a:p>
            <a:endParaRPr lang="es-ES" sz="1600" dirty="0" smtClean="0">
              <a:solidFill>
                <a:schemeClr val="bg2">
                  <a:lumMod val="50000"/>
                </a:schemeClr>
              </a:solidFill>
            </a:endParaRPr>
          </a:p>
          <a:p>
            <a:endParaRPr lang="es-ES" sz="1600" dirty="0">
              <a:solidFill>
                <a:schemeClr val="bg2">
                  <a:lumMod val="50000"/>
                </a:schemeClr>
              </a:solidFill>
            </a:endParaRPr>
          </a:p>
          <a:p>
            <a:endParaRPr lang="es-ES" sz="1600" dirty="0" smtClean="0">
              <a:solidFill>
                <a:schemeClr val="bg2">
                  <a:lumMod val="50000"/>
                </a:schemeClr>
              </a:solidFill>
            </a:endParaRPr>
          </a:p>
          <a:p>
            <a:endParaRPr lang="es-ES" sz="1600" dirty="0" smtClean="0">
              <a:solidFill>
                <a:schemeClr val="bg2">
                  <a:lumMod val="50000"/>
                </a:schemeClr>
              </a:solidFill>
            </a:endParaRPr>
          </a:p>
          <a:p>
            <a:endParaRPr lang="es-ES" sz="1600" dirty="0">
              <a:solidFill>
                <a:schemeClr val="bg2">
                  <a:lumMod val="50000"/>
                </a:schemeClr>
              </a:solidFill>
            </a:endParaRPr>
          </a:p>
          <a:p>
            <a:endParaRPr lang="es-ES" sz="1600" dirty="0">
              <a:solidFill>
                <a:schemeClr val="bg2">
                  <a:lumMod val="50000"/>
                </a:schemeClr>
              </a:solidFill>
            </a:endParaRPr>
          </a:p>
          <a:p>
            <a:pPr lvl="1">
              <a:lnSpc>
                <a:spcPct val="150000"/>
              </a:lnSpc>
            </a:pPr>
            <a:endParaRPr lang="es-ES" sz="1600" dirty="0" err="1" smtClean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64226" y="2594481"/>
            <a:ext cx="1358272" cy="669294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47215" y="2572516"/>
            <a:ext cx="1860355" cy="672339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63408" y="2572516"/>
            <a:ext cx="2820361" cy="3371961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7408" y="1340768"/>
            <a:ext cx="247649" cy="247649"/>
          </a:xfrm>
          <a:prstGeom prst="rect">
            <a:avLst/>
          </a:prstGeom>
        </p:spPr>
      </p:pic>
      <p:pic>
        <p:nvPicPr>
          <p:cNvPr id="21" name="Picture 2" descr="Icono, Realimentación, Mensaje, Nube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08" y="2154809"/>
            <a:ext cx="238934" cy="23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Icono, Info, Información, Nube, Pregunta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9564" y="3797781"/>
            <a:ext cx="242749" cy="24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71941" y="4337824"/>
            <a:ext cx="234034" cy="234034"/>
          </a:xfrm>
          <a:prstGeom prst="rect">
            <a:avLst/>
          </a:prstGeom>
        </p:spPr>
      </p:pic>
      <p:pic>
        <p:nvPicPr>
          <p:cNvPr id="24" name="Picture 6" descr="Icono, Localización, Localizar, Nube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15" y="4896584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8" descr="Icono, Contento, Cliente, Realimentación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99" y="5434047"/>
            <a:ext cx="234034" cy="23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6" name="Conector recto 25"/>
          <p:cNvCxnSpPr/>
          <p:nvPr/>
        </p:nvCxnSpPr>
        <p:spPr>
          <a:xfrm flipH="1">
            <a:off x="285249" y="674255"/>
            <a:ext cx="1096" cy="53891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8" descr="Icono, Contento, Cliente, Realimentación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15" y="3268939"/>
            <a:ext cx="234034" cy="19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Icono, Localización, Localizar, Nube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15" y="2704737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4712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3759207" y="314036"/>
            <a:ext cx="729672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/>
              <a:t>Índices</a:t>
            </a:r>
            <a:endParaRPr lang="es-ES" sz="3200" dirty="0"/>
          </a:p>
        </p:txBody>
      </p:sp>
      <p:sp>
        <p:nvSpPr>
          <p:cNvPr id="3" name="Rectángulo 2"/>
          <p:cNvSpPr/>
          <p:nvPr/>
        </p:nvSpPr>
        <p:spPr>
          <a:xfrm>
            <a:off x="2475336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403090" y="600362"/>
            <a:ext cx="1955499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b="1" dirty="0" smtClean="0">
                <a:solidFill>
                  <a:schemeClr val="accent5"/>
                </a:solidFill>
              </a:rPr>
              <a:t>ÍNDICE</a:t>
            </a:r>
          </a:p>
          <a:p>
            <a:pPr>
              <a:lnSpc>
                <a:spcPct val="150000"/>
              </a:lnSpc>
            </a:pPr>
            <a:endParaRPr lang="es-ES" sz="1400" dirty="0" smtClean="0"/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1. Diseño de esquemas y modelado de Datos</a:t>
            </a:r>
          </a:p>
          <a:p>
            <a:pPr>
              <a:lnSpc>
                <a:spcPct val="150000"/>
              </a:lnSpc>
            </a:pPr>
            <a:endParaRPr lang="es-ES" sz="1200" b="1" dirty="0" smtClean="0">
              <a:solidFill>
                <a:schemeClr val="accent5"/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2.Operaciones </a:t>
            </a: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Relacionales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3.Operaciones Lógicas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b="1" dirty="0">
                <a:solidFill>
                  <a:schemeClr val="accent5"/>
                </a:solidFill>
              </a:rPr>
              <a:t>4. </a:t>
            </a:r>
            <a:r>
              <a:rPr lang="es-ES" sz="1200" b="1" dirty="0" smtClean="0">
                <a:solidFill>
                  <a:schemeClr val="accent5"/>
                </a:solidFill>
              </a:rPr>
              <a:t>Índices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5</a:t>
            </a: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. Borrado y modificación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6.Arrays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7.Agregaciones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8.Agregaciones </a:t>
            </a: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con matrices 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303" y="5107704"/>
            <a:ext cx="1179692" cy="174567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057" y="5107704"/>
            <a:ext cx="1179693" cy="174567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104" y="5107704"/>
            <a:ext cx="1179692" cy="174567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153" y="68883"/>
            <a:ext cx="2120436" cy="531479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652963" y="1643022"/>
            <a:ext cx="7028873" cy="409342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400" b="1" dirty="0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Búsqueda con índices: </a:t>
            </a:r>
          </a:p>
          <a:p>
            <a:r>
              <a:rPr lang="es-ES" sz="1600" dirty="0" smtClean="0">
                <a:solidFill>
                  <a:schemeClr val="bg2">
                    <a:lumMod val="50000"/>
                  </a:schemeClr>
                </a:solidFill>
              </a:rPr>
              <a:t>Crear un índice simple:	         Análisis de la consulta:        </a:t>
            </a:r>
          </a:p>
          <a:p>
            <a:endParaRPr lang="es-ES" sz="1600" dirty="0">
              <a:solidFill>
                <a:schemeClr val="bg2">
                  <a:lumMod val="50000"/>
                </a:schemeClr>
              </a:solidFill>
            </a:endParaRPr>
          </a:p>
          <a:p>
            <a:endParaRPr lang="es-ES" sz="1600" dirty="0" smtClean="0">
              <a:solidFill>
                <a:schemeClr val="bg2">
                  <a:lumMod val="50000"/>
                </a:schemeClr>
              </a:solidFill>
            </a:endParaRPr>
          </a:p>
          <a:p>
            <a:endParaRPr lang="es-ES" sz="1600" dirty="0" smtClean="0">
              <a:solidFill>
                <a:schemeClr val="bg2">
                  <a:lumMod val="50000"/>
                </a:schemeClr>
              </a:solidFill>
            </a:endParaRPr>
          </a:p>
          <a:p>
            <a:endParaRPr lang="es-ES" sz="1600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s-ES" sz="1600" dirty="0" smtClean="0">
                <a:solidFill>
                  <a:schemeClr val="bg2">
                    <a:lumMod val="50000"/>
                  </a:schemeClr>
                </a:solidFill>
              </a:rPr>
              <a:t>Crear un índice compuesto:	         Búsqueda de índices:</a:t>
            </a:r>
          </a:p>
          <a:p>
            <a:endParaRPr lang="es-ES" sz="1600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s-ES" sz="1600" dirty="0">
                <a:solidFill>
                  <a:schemeClr val="bg2">
                    <a:lumMod val="50000"/>
                  </a:schemeClr>
                </a:solidFill>
              </a:rPr>
              <a:t>	</a:t>
            </a:r>
            <a:r>
              <a:rPr lang="es-ES" sz="1600" dirty="0" smtClean="0">
                <a:solidFill>
                  <a:schemeClr val="bg2">
                    <a:lumMod val="50000"/>
                  </a:schemeClr>
                </a:solidFill>
              </a:rPr>
              <a:t>	</a:t>
            </a:r>
          </a:p>
          <a:p>
            <a:r>
              <a:rPr lang="es-ES" sz="1600" dirty="0">
                <a:solidFill>
                  <a:schemeClr val="bg2">
                    <a:lumMod val="50000"/>
                  </a:schemeClr>
                </a:solidFill>
              </a:rPr>
              <a:t>	</a:t>
            </a:r>
            <a:r>
              <a:rPr lang="es-ES" sz="1600" dirty="0" smtClean="0">
                <a:solidFill>
                  <a:schemeClr val="bg2">
                    <a:lumMod val="50000"/>
                  </a:schemeClr>
                </a:solidFill>
              </a:rPr>
              <a:t>		         Borrar el índice:</a:t>
            </a:r>
          </a:p>
          <a:p>
            <a:endParaRPr lang="es-ES" sz="1600" dirty="0" smtClean="0">
              <a:solidFill>
                <a:schemeClr val="bg2">
                  <a:lumMod val="50000"/>
                </a:schemeClr>
              </a:solidFill>
            </a:endParaRPr>
          </a:p>
          <a:p>
            <a:endParaRPr lang="es-ES" sz="1600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s-ES" sz="1600" dirty="0" smtClean="0">
                <a:solidFill>
                  <a:schemeClr val="bg2">
                    <a:lumMod val="50000"/>
                  </a:schemeClr>
                </a:solidFill>
              </a:rPr>
              <a:t>Crear un índice único:</a:t>
            </a:r>
          </a:p>
          <a:p>
            <a:endParaRPr lang="es-ES" sz="1600" dirty="0" smtClean="0">
              <a:solidFill>
                <a:schemeClr val="bg2">
                  <a:lumMod val="50000"/>
                </a:schemeClr>
              </a:solidFill>
            </a:endParaRPr>
          </a:p>
          <a:p>
            <a:endParaRPr lang="es-ES" sz="1600" dirty="0" smtClean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15541" y="2555771"/>
            <a:ext cx="1860355" cy="672339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79695" y="2550438"/>
            <a:ext cx="1813450" cy="405203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2022" y="3785017"/>
            <a:ext cx="1884154" cy="579203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11735" y="4582438"/>
            <a:ext cx="2977175" cy="167943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52022" y="5273944"/>
            <a:ext cx="3295985" cy="192321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11735" y="3763337"/>
            <a:ext cx="1699352" cy="164916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7408" y="1340768"/>
            <a:ext cx="247649" cy="247649"/>
          </a:xfrm>
          <a:prstGeom prst="rect">
            <a:avLst/>
          </a:prstGeom>
        </p:spPr>
      </p:pic>
      <p:pic>
        <p:nvPicPr>
          <p:cNvPr id="24" name="Picture 2" descr="Icono, Realimentación, Mensaje, Nube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08" y="2154809"/>
            <a:ext cx="238934" cy="23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Icono, Info, Información, Nube, Pregunta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9564" y="3797781"/>
            <a:ext cx="242749" cy="24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Imagen 2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71941" y="4337824"/>
            <a:ext cx="234034" cy="234034"/>
          </a:xfrm>
          <a:prstGeom prst="rect">
            <a:avLst/>
          </a:prstGeom>
        </p:spPr>
      </p:pic>
      <p:pic>
        <p:nvPicPr>
          <p:cNvPr id="27" name="Picture 6" descr="Icono, Localización, Localizar, Nube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15" y="4896584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8" descr="Icono, Contento, Cliente, Realimentación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99" y="5434047"/>
            <a:ext cx="234034" cy="23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9" name="Conector recto 28"/>
          <p:cNvCxnSpPr/>
          <p:nvPr/>
        </p:nvCxnSpPr>
        <p:spPr>
          <a:xfrm flipH="1">
            <a:off x="285249" y="674255"/>
            <a:ext cx="1096" cy="53891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8" descr="Icono, Contento, Cliente, Realimentación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15" y="3268939"/>
            <a:ext cx="234034" cy="19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6" descr="Icono, Localización, Localizar, Nube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15" y="2704737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4893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3759207" y="314036"/>
            <a:ext cx="729672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/>
              <a:t>Borrado y modificación</a:t>
            </a:r>
            <a:endParaRPr lang="es-ES" sz="3200" dirty="0"/>
          </a:p>
        </p:txBody>
      </p:sp>
      <p:sp>
        <p:nvSpPr>
          <p:cNvPr id="3" name="Rectángulo 2"/>
          <p:cNvSpPr/>
          <p:nvPr/>
        </p:nvSpPr>
        <p:spPr>
          <a:xfrm>
            <a:off x="2475336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403090" y="600362"/>
            <a:ext cx="1955499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b="1" dirty="0" smtClean="0">
                <a:solidFill>
                  <a:schemeClr val="accent5"/>
                </a:solidFill>
              </a:rPr>
              <a:t>ÍNDICE</a:t>
            </a:r>
          </a:p>
          <a:p>
            <a:pPr>
              <a:lnSpc>
                <a:spcPct val="150000"/>
              </a:lnSpc>
            </a:pPr>
            <a:endParaRPr lang="es-ES" sz="1400" dirty="0" smtClean="0"/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1. Diseño de esquemas y modelado de Datos</a:t>
            </a:r>
          </a:p>
          <a:p>
            <a:pPr>
              <a:lnSpc>
                <a:spcPct val="150000"/>
              </a:lnSpc>
            </a:pPr>
            <a:endParaRPr lang="es-ES" sz="1200" b="1" dirty="0" smtClean="0">
              <a:solidFill>
                <a:schemeClr val="accent5"/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2.Operaciones </a:t>
            </a: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Relacionales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3.Operaciones Lógicas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4. Índices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b="1" dirty="0">
                <a:solidFill>
                  <a:schemeClr val="accent5"/>
                </a:solidFill>
              </a:rPr>
              <a:t>5. Borrado y modificación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6.Arrays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7.Agregaciones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8.Agregaciones con matrices 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303" y="5107704"/>
            <a:ext cx="1179692" cy="174567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057" y="5107704"/>
            <a:ext cx="1179693" cy="174567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104" y="5107704"/>
            <a:ext cx="1179692" cy="174567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153" y="68883"/>
            <a:ext cx="2120436" cy="531479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652963" y="1643022"/>
            <a:ext cx="7028873" cy="424731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400" b="1" dirty="0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Listado </a:t>
            </a:r>
            <a:r>
              <a:rPr lang="es-ES" sz="2400" b="1" dirty="0">
                <a:solidFill>
                  <a:schemeClr val="accent5"/>
                </a:solidFill>
                <a:latin typeface="Arial Rounded MT Bold" panose="020F0704030504030204" pitchFamily="34" charset="0"/>
              </a:rPr>
              <a:t>de operadores lógicos: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s-ES" sz="1600" b="1" dirty="0" err="1" smtClean="0">
                <a:solidFill>
                  <a:srgbClr val="92D050"/>
                </a:solidFill>
              </a:rPr>
              <a:t>deleteMany</a:t>
            </a:r>
            <a:r>
              <a:rPr lang="es-ES" b="1" dirty="0"/>
              <a:t>: </a:t>
            </a:r>
            <a:r>
              <a:rPr lang="es-ES" sz="1600" dirty="0">
                <a:solidFill>
                  <a:schemeClr val="bg2">
                    <a:lumMod val="50000"/>
                  </a:schemeClr>
                </a:solidFill>
              </a:rPr>
              <a:t>Borra todos los documentos que cumplen la condición que le enviamos</a:t>
            </a:r>
            <a:r>
              <a:rPr lang="es-ES" sz="1600" dirty="0" smtClean="0">
                <a:solidFill>
                  <a:schemeClr val="bg2">
                    <a:lumMod val="50000"/>
                  </a:schemeClr>
                </a:solidFill>
              </a:rPr>
              <a:t>.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es-ES" sz="1600" dirty="0">
              <a:solidFill>
                <a:schemeClr val="bg2">
                  <a:lumMod val="50000"/>
                </a:schemeClr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s-ES" sz="1600" b="1" dirty="0" err="1">
                <a:solidFill>
                  <a:srgbClr val="92D050"/>
                </a:solidFill>
              </a:rPr>
              <a:t>deleteOne</a:t>
            </a:r>
            <a:r>
              <a:rPr lang="es-ES" dirty="0"/>
              <a:t>: </a:t>
            </a:r>
            <a:r>
              <a:rPr lang="es-ES" sz="1600" dirty="0">
                <a:solidFill>
                  <a:schemeClr val="bg2">
                    <a:lumMod val="50000"/>
                  </a:schemeClr>
                </a:solidFill>
              </a:rPr>
              <a:t>Borra el primer documento que cumple la condición que le pasamos</a:t>
            </a:r>
            <a:r>
              <a:rPr lang="es-ES" sz="1600" dirty="0" smtClean="0">
                <a:solidFill>
                  <a:schemeClr val="bg2">
                    <a:lumMod val="50000"/>
                  </a:schemeClr>
                </a:solidFill>
              </a:rPr>
              <a:t>.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es-ES" sz="1600" dirty="0">
              <a:solidFill>
                <a:schemeClr val="bg2">
                  <a:lumMod val="50000"/>
                </a:schemeClr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s-ES" sz="1600" b="1" dirty="0" err="1">
                <a:solidFill>
                  <a:srgbClr val="92D050"/>
                </a:solidFill>
              </a:rPr>
              <a:t>UpdateOne</a:t>
            </a:r>
            <a:r>
              <a:rPr lang="es-ES" dirty="0"/>
              <a:t>: </a:t>
            </a:r>
            <a:r>
              <a:rPr lang="es-ES" sz="1600" dirty="0">
                <a:solidFill>
                  <a:schemeClr val="bg2">
                    <a:lumMod val="50000"/>
                  </a:schemeClr>
                </a:solidFill>
              </a:rPr>
              <a:t>Inserta o modifica el primer documento que cumpla la condición que le pasamos.</a:t>
            </a:r>
          </a:p>
          <a:p>
            <a:pPr>
              <a:lnSpc>
                <a:spcPct val="150000"/>
              </a:lnSpc>
            </a:pPr>
            <a:r>
              <a:rPr lang="es-ES" sz="2400" b="1" dirty="0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Ejemplo:</a:t>
            </a:r>
            <a:endParaRPr lang="es-ES" sz="2400" b="1" dirty="0">
              <a:solidFill>
                <a:schemeClr val="accent5"/>
              </a:solidFill>
              <a:latin typeface="Arial Rounded MT Bold" panose="020F0704030504030204" pitchFamily="34" charset="0"/>
            </a:endParaRPr>
          </a:p>
          <a:p>
            <a:pPr lvl="1"/>
            <a:r>
              <a:rPr lang="es-ES" sz="1600" dirty="0">
                <a:solidFill>
                  <a:schemeClr val="bg2">
                    <a:lumMod val="50000"/>
                  </a:schemeClr>
                </a:solidFill>
              </a:rPr>
              <a:t>UPDATE libros </a:t>
            </a:r>
            <a:r>
              <a:rPr lang="es-ES" sz="1600" dirty="0">
                <a:solidFill>
                  <a:srgbClr val="7030A0"/>
                </a:solidFill>
              </a:rPr>
              <a:t>SET descripción= “Cada </a:t>
            </a:r>
            <a:r>
              <a:rPr lang="es-ES" sz="1600" dirty="0" smtClean="0">
                <a:solidFill>
                  <a:srgbClr val="7030A0"/>
                </a:solidFill>
              </a:rPr>
              <a:t>unidad…”</a:t>
            </a:r>
            <a:r>
              <a:rPr lang="es-ES" sz="1600" dirty="0" smtClean="0"/>
              <a:t> </a:t>
            </a:r>
            <a:r>
              <a:rPr lang="es-ES" sz="1600" dirty="0" smtClean="0">
                <a:solidFill>
                  <a:srgbClr val="00B0F0"/>
                </a:solidFill>
              </a:rPr>
              <a:t>WHERE </a:t>
            </a:r>
            <a:r>
              <a:rPr lang="es-ES" sz="1600" dirty="0">
                <a:solidFill>
                  <a:srgbClr val="00B0F0"/>
                </a:solidFill>
              </a:rPr>
              <a:t>id= </a:t>
            </a:r>
            <a:r>
              <a:rPr lang="es-ES" sz="1600" dirty="0" smtClean="0">
                <a:solidFill>
                  <a:srgbClr val="00B0F0"/>
                </a:solidFill>
              </a:rPr>
              <a:t>4</a:t>
            </a:r>
          </a:p>
          <a:p>
            <a:pPr lvl="1"/>
            <a:endParaRPr lang="es-ES" sz="1600" dirty="0"/>
          </a:p>
          <a:p>
            <a:pPr lvl="1"/>
            <a:r>
              <a:rPr lang="es-ES" sz="1600" dirty="0" err="1">
                <a:solidFill>
                  <a:schemeClr val="bg2">
                    <a:lumMod val="50000"/>
                  </a:schemeClr>
                </a:solidFill>
              </a:rPr>
              <a:t>db.libros.updateOne</a:t>
            </a:r>
            <a:r>
              <a:rPr lang="es-ES" sz="1600" dirty="0">
                <a:solidFill>
                  <a:schemeClr val="bg2">
                    <a:lumMod val="50000"/>
                  </a:schemeClr>
                </a:solidFill>
              </a:rPr>
              <a:t>(</a:t>
            </a:r>
            <a:r>
              <a:rPr lang="es-ES" sz="1600" dirty="0">
                <a:solidFill>
                  <a:srgbClr val="00B0F0"/>
                </a:solidFill>
              </a:rPr>
              <a:t>{_id: {$eq:4}}</a:t>
            </a:r>
            <a:r>
              <a:rPr lang="es-ES" sz="1600" dirty="0">
                <a:solidFill>
                  <a:schemeClr val="bg2">
                    <a:lumMod val="50000"/>
                  </a:schemeClr>
                </a:solidFill>
              </a:rPr>
              <a:t> ,</a:t>
            </a:r>
          </a:p>
          <a:p>
            <a:pPr lvl="1"/>
            <a:r>
              <a:rPr lang="es-ES" sz="1600" dirty="0">
                <a:solidFill>
                  <a:schemeClr val="bg2">
                    <a:lumMod val="50000"/>
                  </a:schemeClr>
                </a:solidFill>
              </a:rPr>
              <a:t>	</a:t>
            </a:r>
            <a:r>
              <a:rPr lang="es-ES" sz="1600" dirty="0">
                <a:solidFill>
                  <a:srgbClr val="7030A0"/>
                </a:solidFill>
              </a:rPr>
              <a:t>{$set : {</a:t>
            </a:r>
            <a:r>
              <a:rPr lang="es-ES" sz="1600" dirty="0" err="1">
                <a:solidFill>
                  <a:srgbClr val="7030A0"/>
                </a:solidFill>
              </a:rPr>
              <a:t>descripcion</a:t>
            </a:r>
            <a:r>
              <a:rPr lang="es-ES" sz="1600" dirty="0">
                <a:solidFill>
                  <a:srgbClr val="7030A0"/>
                </a:solidFill>
              </a:rPr>
              <a:t>: 'Cada unidad…'} </a:t>
            </a:r>
            <a:r>
              <a:rPr lang="es-ES" sz="1600" dirty="0" smtClean="0">
                <a:solidFill>
                  <a:srgbClr val="7030A0"/>
                </a:solidFill>
              </a:rPr>
              <a:t>}</a:t>
            </a:r>
            <a:r>
              <a:rPr lang="es-ES" sz="1600" dirty="0" smtClean="0">
                <a:solidFill>
                  <a:schemeClr val="bg2">
                    <a:lumMod val="50000"/>
                  </a:schemeClr>
                </a:solidFill>
              </a:rPr>
              <a:t>)</a:t>
            </a:r>
            <a:endParaRPr lang="es-ES" sz="16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7408" y="1340768"/>
            <a:ext cx="247649" cy="247649"/>
          </a:xfrm>
          <a:prstGeom prst="rect">
            <a:avLst/>
          </a:prstGeom>
        </p:spPr>
      </p:pic>
      <p:pic>
        <p:nvPicPr>
          <p:cNvPr id="19" name="Picture 2" descr="Icono, Realimentación, Mensaje, Nub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08" y="2154809"/>
            <a:ext cx="238934" cy="23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Icono, Info, Información, Nube, Pregunta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9564" y="3797781"/>
            <a:ext cx="242749" cy="24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1941" y="4337824"/>
            <a:ext cx="234034" cy="234034"/>
          </a:xfrm>
          <a:prstGeom prst="rect">
            <a:avLst/>
          </a:prstGeom>
        </p:spPr>
      </p:pic>
      <p:pic>
        <p:nvPicPr>
          <p:cNvPr id="22" name="Picture 6" descr="Icono, Localización, Localizar, Nube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15" y="4896584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8" descr="Icono, Contento, Cliente, Realimentación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99" y="5434047"/>
            <a:ext cx="234034" cy="23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Conector recto 23"/>
          <p:cNvCxnSpPr/>
          <p:nvPr/>
        </p:nvCxnSpPr>
        <p:spPr>
          <a:xfrm flipH="1">
            <a:off x="285249" y="674255"/>
            <a:ext cx="1096" cy="53891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8" descr="Icono, Contento, Cliente, Realimentación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15" y="3268939"/>
            <a:ext cx="234034" cy="19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Icono, Localización, Localizar, Nube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15" y="2704737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0233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3759207" y="314036"/>
            <a:ext cx="729672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/>
              <a:t>Principios de diseño de esquemas</a:t>
            </a:r>
            <a:endParaRPr lang="es-ES" sz="3200" dirty="0"/>
          </a:p>
        </p:txBody>
      </p:sp>
      <p:sp>
        <p:nvSpPr>
          <p:cNvPr id="3" name="Rectángulo 2"/>
          <p:cNvSpPr/>
          <p:nvPr/>
        </p:nvSpPr>
        <p:spPr>
          <a:xfrm>
            <a:off x="2475336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403090" y="600362"/>
            <a:ext cx="1955499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b="1" dirty="0" smtClean="0">
                <a:solidFill>
                  <a:schemeClr val="accent5"/>
                </a:solidFill>
              </a:rPr>
              <a:t>ÍNDICE</a:t>
            </a:r>
          </a:p>
          <a:p>
            <a:pPr>
              <a:lnSpc>
                <a:spcPct val="150000"/>
              </a:lnSpc>
            </a:pPr>
            <a:endParaRPr lang="es-ES" sz="1400" dirty="0" smtClean="0"/>
          </a:p>
          <a:p>
            <a:pPr>
              <a:lnSpc>
                <a:spcPct val="150000"/>
              </a:lnSpc>
            </a:pPr>
            <a:r>
              <a:rPr lang="es-ES" sz="1200" b="1" dirty="0" smtClean="0">
                <a:solidFill>
                  <a:schemeClr val="accent5"/>
                </a:solidFill>
              </a:rPr>
              <a:t>1. Diseño de esquemas y modelado de Datos</a:t>
            </a:r>
          </a:p>
          <a:p>
            <a:pPr>
              <a:lnSpc>
                <a:spcPct val="150000"/>
              </a:lnSpc>
            </a:pPr>
            <a:endParaRPr lang="es-ES" sz="1200" dirty="0" smtClean="0"/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2.Operaciones Relacionales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3.Operaciones Lógicas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4. Índices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5. Borrado y modificación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6.Arrays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7.Agregaciones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8.Agregaciones con matrices 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08" y="1340768"/>
            <a:ext cx="247649" cy="247649"/>
          </a:xfrm>
          <a:prstGeom prst="rect">
            <a:avLst/>
          </a:prstGeom>
        </p:spPr>
      </p:pic>
      <p:pic>
        <p:nvPicPr>
          <p:cNvPr id="2050" name="Picture 2" descr="Icono, Realimentación, Mensaje, Nub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08" y="2154809"/>
            <a:ext cx="238934" cy="23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cono, Info, Información, Nube, Pregunt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9564" y="3797781"/>
            <a:ext cx="242749" cy="24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941" y="4337824"/>
            <a:ext cx="234034" cy="234034"/>
          </a:xfrm>
          <a:prstGeom prst="rect">
            <a:avLst/>
          </a:prstGeom>
        </p:spPr>
      </p:pic>
      <p:pic>
        <p:nvPicPr>
          <p:cNvPr id="2054" name="Picture 6" descr="Icono, Localización, Localizar, Nub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15" y="4896584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cono, Contento, Cliente, Realimentació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99" y="5434047"/>
            <a:ext cx="234034" cy="23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Conector recto 9"/>
          <p:cNvCxnSpPr/>
          <p:nvPr/>
        </p:nvCxnSpPr>
        <p:spPr>
          <a:xfrm flipH="1">
            <a:off x="285249" y="674255"/>
            <a:ext cx="1096" cy="53891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n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303" y="5107704"/>
            <a:ext cx="1179692" cy="174567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057" y="5107704"/>
            <a:ext cx="1179693" cy="174567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104" y="5107704"/>
            <a:ext cx="1179692" cy="174567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8153" y="68883"/>
            <a:ext cx="2120436" cy="531479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652963" y="1643022"/>
            <a:ext cx="7028873" cy="455509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sz="3200" b="1" dirty="0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Documentos </a:t>
            </a:r>
            <a:r>
              <a:rPr lang="es-ES" sz="3200" b="1" dirty="0">
                <a:solidFill>
                  <a:schemeClr val="accent5"/>
                </a:solidFill>
                <a:latin typeface="Arial Rounded MT Bold" panose="020F0704030504030204" pitchFamily="34" charset="0"/>
              </a:rPr>
              <a:t>y Colecciones</a:t>
            </a:r>
          </a:p>
          <a:p>
            <a:pPr lvl="1"/>
            <a:endParaRPr lang="es-ES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b="1" dirty="0">
                <a:solidFill>
                  <a:srgbClr val="92D050"/>
                </a:solidFill>
              </a:rPr>
              <a:t>Documentos: </a:t>
            </a:r>
            <a:r>
              <a:rPr lang="es-ES" b="1" dirty="0" smtClean="0">
                <a:solidFill>
                  <a:srgbClr val="92D050"/>
                </a:solidFill>
              </a:rPr>
              <a:t> (</a:t>
            </a:r>
            <a:r>
              <a:rPr lang="es-ES" b="1" dirty="0" smtClean="0">
                <a:solidFill>
                  <a:srgbClr val="92D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~</a:t>
            </a:r>
            <a:r>
              <a:rPr lang="es-ES" b="1" dirty="0">
                <a:solidFill>
                  <a:srgbClr val="92D050"/>
                </a:solidFill>
              </a:rPr>
              <a:t> </a:t>
            </a:r>
            <a:r>
              <a:rPr lang="es-ES" b="1" dirty="0" smtClean="0">
                <a:solidFill>
                  <a:srgbClr val="92D050"/>
                </a:solidFill>
              </a:rPr>
              <a:t>Registros de tabla de SQL)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b="1" dirty="0" smtClean="0">
                <a:solidFill>
                  <a:schemeClr val="bg2">
                    <a:lumMod val="75000"/>
                  </a:schemeClr>
                </a:solidFill>
              </a:rPr>
              <a:t>Almacena </a:t>
            </a:r>
            <a:r>
              <a:rPr lang="es-ES" sz="1600" b="1" dirty="0">
                <a:solidFill>
                  <a:schemeClr val="bg2">
                    <a:lumMod val="75000"/>
                  </a:schemeClr>
                </a:solidFill>
              </a:rPr>
              <a:t>datos en documentos </a:t>
            </a:r>
            <a:r>
              <a:rPr lang="es-ES" sz="1600" b="1" dirty="0">
                <a:solidFill>
                  <a:srgbClr val="00B0F0"/>
                </a:solidFill>
              </a:rPr>
              <a:t>BSON</a:t>
            </a:r>
            <a:r>
              <a:rPr lang="es-ES" sz="1600" b="1" dirty="0">
                <a:solidFill>
                  <a:schemeClr val="bg2">
                    <a:lumMod val="75000"/>
                  </a:schemeClr>
                </a:solidFill>
              </a:rPr>
              <a:t> (una extensión de JSON). </a:t>
            </a:r>
            <a:endParaRPr lang="es-ES" sz="1600" b="1" dirty="0" smtClean="0">
              <a:solidFill>
                <a:schemeClr val="bg2">
                  <a:lumMod val="75000"/>
                </a:schemeClr>
              </a:solidFill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b="1" dirty="0" smtClean="0">
                <a:solidFill>
                  <a:schemeClr val="bg2">
                    <a:lumMod val="75000"/>
                  </a:schemeClr>
                </a:solidFill>
              </a:rPr>
              <a:t>Los </a:t>
            </a:r>
            <a:r>
              <a:rPr lang="es-ES" sz="1600" b="1" dirty="0">
                <a:solidFill>
                  <a:schemeClr val="bg2">
                    <a:lumMod val="75000"/>
                  </a:schemeClr>
                </a:solidFill>
              </a:rPr>
              <a:t>documentos son </a:t>
            </a:r>
            <a:r>
              <a:rPr lang="es-ES" sz="1600" b="1" dirty="0">
                <a:solidFill>
                  <a:srgbClr val="7030A0"/>
                </a:solidFill>
              </a:rPr>
              <a:t>análogos a las filas </a:t>
            </a:r>
            <a:r>
              <a:rPr lang="es-ES" sz="1600" b="1" dirty="0">
                <a:solidFill>
                  <a:schemeClr val="bg2">
                    <a:lumMod val="75000"/>
                  </a:schemeClr>
                </a:solidFill>
              </a:rPr>
              <a:t>en una base de datos SQL</a:t>
            </a:r>
            <a:r>
              <a:rPr lang="es-ES" sz="1600" b="1" dirty="0" smtClean="0">
                <a:solidFill>
                  <a:schemeClr val="bg2">
                    <a:lumMod val="75000"/>
                  </a:schemeClr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endParaRPr lang="es-ES" sz="1600" b="1" dirty="0">
              <a:solidFill>
                <a:schemeClr val="bg2">
                  <a:lumMod val="75000"/>
                </a:schemeClr>
              </a:solidFill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b="1" dirty="0">
                <a:solidFill>
                  <a:srgbClr val="92D050"/>
                </a:solidFill>
              </a:rPr>
              <a:t>Colecciones: </a:t>
            </a:r>
            <a:r>
              <a:rPr lang="es-ES" b="1" dirty="0" smtClean="0">
                <a:solidFill>
                  <a:srgbClr val="92D050"/>
                </a:solidFill>
              </a:rPr>
              <a:t> (</a:t>
            </a:r>
            <a:r>
              <a:rPr lang="es-ES" b="1" dirty="0">
                <a:solidFill>
                  <a:srgbClr val="92D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~</a:t>
            </a:r>
            <a:r>
              <a:rPr lang="es-ES" b="1" dirty="0">
                <a:solidFill>
                  <a:srgbClr val="92D050"/>
                </a:solidFill>
              </a:rPr>
              <a:t> </a:t>
            </a:r>
            <a:r>
              <a:rPr lang="es-ES" b="1" dirty="0" smtClean="0">
                <a:solidFill>
                  <a:srgbClr val="92D050"/>
                </a:solidFill>
              </a:rPr>
              <a:t>Tablas de SQL)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b="1" dirty="0" smtClean="0">
                <a:solidFill>
                  <a:schemeClr val="bg2">
                    <a:lumMod val="75000"/>
                  </a:schemeClr>
                </a:solidFill>
              </a:rPr>
              <a:t>Los </a:t>
            </a:r>
            <a:r>
              <a:rPr lang="es-ES" sz="1600" b="1" dirty="0">
                <a:solidFill>
                  <a:schemeClr val="bg2">
                    <a:lumMod val="75000"/>
                  </a:schemeClr>
                </a:solidFill>
              </a:rPr>
              <a:t>documentos se </a:t>
            </a:r>
            <a:r>
              <a:rPr lang="es-ES" sz="1600" b="1" dirty="0">
                <a:solidFill>
                  <a:srgbClr val="00B0F0"/>
                </a:solidFill>
              </a:rPr>
              <a:t>agrupan en colecciones</a:t>
            </a:r>
            <a:r>
              <a:rPr lang="es-ES" sz="1600" b="1" dirty="0">
                <a:solidFill>
                  <a:schemeClr val="bg2">
                    <a:lumMod val="75000"/>
                  </a:schemeClr>
                </a:solidFill>
              </a:rPr>
              <a:t>, que son similares a las tablas en SQL. </a:t>
            </a:r>
            <a:endParaRPr lang="es-ES" sz="1600" b="1" dirty="0" smtClean="0">
              <a:solidFill>
                <a:schemeClr val="bg2">
                  <a:lumMod val="75000"/>
                </a:schemeClr>
              </a:solidFill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b="1" dirty="0" smtClean="0">
                <a:solidFill>
                  <a:schemeClr val="bg2">
                    <a:lumMod val="75000"/>
                  </a:schemeClr>
                </a:solidFill>
              </a:rPr>
              <a:t>Los </a:t>
            </a:r>
            <a:r>
              <a:rPr lang="es-ES" sz="1600" b="1" dirty="0">
                <a:solidFill>
                  <a:srgbClr val="00B0F0"/>
                </a:solidFill>
              </a:rPr>
              <a:t>documentos</a:t>
            </a:r>
            <a:r>
              <a:rPr lang="es-ES" sz="1600" b="1" dirty="0">
                <a:solidFill>
                  <a:schemeClr val="bg2">
                    <a:lumMod val="75000"/>
                  </a:schemeClr>
                </a:solidFill>
              </a:rPr>
              <a:t> dentro de una colección pueden tener </a:t>
            </a:r>
            <a:r>
              <a:rPr lang="es-ES" sz="1600" b="1" dirty="0">
                <a:solidFill>
                  <a:srgbClr val="7030A0"/>
                </a:solidFill>
              </a:rPr>
              <a:t>diferentes estructuras.</a:t>
            </a:r>
          </a:p>
          <a:p>
            <a:endParaRPr lang="es-ES" b="1" dirty="0" smtClean="0">
              <a:solidFill>
                <a:srgbClr val="92D050"/>
              </a:solidFill>
            </a:endParaRPr>
          </a:p>
        </p:txBody>
      </p:sp>
      <p:pic>
        <p:nvPicPr>
          <p:cNvPr id="19" name="Picture 8" descr="Icono, Contento, Cliente, Realimentació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15" y="3268939"/>
            <a:ext cx="234034" cy="19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Icono, Localización, Localizar, Nub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15" y="2704737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0535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3759207" y="314036"/>
            <a:ext cx="729672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err="1" smtClean="0"/>
              <a:t>Arrays</a:t>
            </a:r>
            <a:r>
              <a:rPr lang="es-ES" sz="3200" dirty="0" smtClean="0"/>
              <a:t> o listas</a:t>
            </a:r>
            <a:endParaRPr lang="es-ES" sz="3200" dirty="0"/>
          </a:p>
        </p:txBody>
      </p:sp>
      <p:sp>
        <p:nvSpPr>
          <p:cNvPr id="3" name="Rectángulo 2"/>
          <p:cNvSpPr/>
          <p:nvPr/>
        </p:nvSpPr>
        <p:spPr>
          <a:xfrm>
            <a:off x="2475336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403090" y="600362"/>
            <a:ext cx="1955499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b="1" dirty="0" smtClean="0">
                <a:solidFill>
                  <a:schemeClr val="accent5"/>
                </a:solidFill>
              </a:rPr>
              <a:t>ÍNDICE</a:t>
            </a:r>
          </a:p>
          <a:p>
            <a:pPr>
              <a:lnSpc>
                <a:spcPct val="150000"/>
              </a:lnSpc>
            </a:pPr>
            <a:endParaRPr lang="es-ES" sz="1400" dirty="0" smtClean="0"/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1. Diseño de esquemas y modelado de Datos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2.Operaciones </a:t>
            </a: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Relacionales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3.Operaciones Lógicas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4. Índices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5. Borrado y modificación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b="1" dirty="0">
                <a:solidFill>
                  <a:schemeClr val="accent5"/>
                </a:solidFill>
              </a:rPr>
              <a:t>6.Arrays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7.Agregaciones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8.Agregaciones con matrices 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303" y="5107704"/>
            <a:ext cx="1179692" cy="174567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057" y="5107704"/>
            <a:ext cx="1179693" cy="174567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104" y="5107704"/>
            <a:ext cx="1179692" cy="174567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153" y="68883"/>
            <a:ext cx="2120436" cy="531479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652963" y="1643022"/>
            <a:ext cx="7028873" cy="243143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sz="2400" b="1" dirty="0">
                <a:solidFill>
                  <a:schemeClr val="accent5"/>
                </a:solidFill>
                <a:latin typeface="Arial Rounded MT Bold" panose="020F0704030504030204" pitchFamily="34" charset="0"/>
              </a:rPr>
              <a:t>JSON</a:t>
            </a:r>
          </a:p>
          <a:p>
            <a:r>
              <a:rPr lang="es-ES" sz="1600" dirty="0" smtClean="0">
                <a:solidFill>
                  <a:schemeClr val="bg2">
                    <a:lumMod val="50000"/>
                  </a:schemeClr>
                </a:solidFill>
              </a:rPr>
              <a:t>[</a:t>
            </a:r>
            <a:endParaRPr lang="es-ES" sz="1600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s-ES" sz="1600" dirty="0">
                <a:solidFill>
                  <a:schemeClr val="bg2">
                    <a:lumMod val="50000"/>
                  </a:schemeClr>
                </a:solidFill>
              </a:rPr>
              <a:t>   { </a:t>
            </a:r>
            <a:r>
              <a:rPr lang="es-ES" sz="1600" dirty="0" err="1">
                <a:solidFill>
                  <a:srgbClr val="00B0F0"/>
                </a:solidFill>
              </a:rPr>
              <a:t>item</a:t>
            </a:r>
            <a:r>
              <a:rPr lang="es-ES" sz="1600" dirty="0">
                <a:solidFill>
                  <a:schemeClr val="bg2">
                    <a:lumMod val="50000"/>
                  </a:schemeClr>
                </a:solidFill>
              </a:rPr>
              <a:t>: "</a:t>
            </a:r>
            <a:r>
              <a:rPr lang="es-ES" sz="1600" dirty="0" err="1">
                <a:solidFill>
                  <a:schemeClr val="bg2">
                    <a:lumMod val="50000"/>
                  </a:schemeClr>
                </a:solidFill>
              </a:rPr>
              <a:t>journal</a:t>
            </a:r>
            <a:r>
              <a:rPr lang="es-ES" sz="1600" dirty="0">
                <a:solidFill>
                  <a:schemeClr val="bg2">
                    <a:lumMod val="50000"/>
                  </a:schemeClr>
                </a:solidFill>
              </a:rPr>
              <a:t>", </a:t>
            </a:r>
            <a:r>
              <a:rPr lang="es-ES" sz="1600" dirty="0" err="1">
                <a:solidFill>
                  <a:srgbClr val="00B0F0"/>
                </a:solidFill>
              </a:rPr>
              <a:t>qty</a:t>
            </a:r>
            <a:r>
              <a:rPr lang="es-ES" sz="1600" dirty="0">
                <a:solidFill>
                  <a:schemeClr val="bg2">
                    <a:lumMod val="50000"/>
                  </a:schemeClr>
                </a:solidFill>
              </a:rPr>
              <a:t>: 25, </a:t>
            </a:r>
            <a:r>
              <a:rPr lang="es-ES" sz="1600" dirty="0" err="1">
                <a:solidFill>
                  <a:srgbClr val="00B0F0"/>
                </a:solidFill>
              </a:rPr>
              <a:t>tags</a:t>
            </a:r>
            <a:r>
              <a:rPr lang="es-ES" sz="1600" dirty="0">
                <a:solidFill>
                  <a:schemeClr val="bg2">
                    <a:lumMod val="50000"/>
                  </a:schemeClr>
                </a:solidFill>
              </a:rPr>
              <a:t>: ["</a:t>
            </a:r>
            <a:r>
              <a:rPr lang="es-ES" sz="1600" dirty="0" err="1">
                <a:solidFill>
                  <a:schemeClr val="bg2">
                    <a:lumMod val="50000"/>
                  </a:schemeClr>
                </a:solidFill>
              </a:rPr>
              <a:t>blank</a:t>
            </a:r>
            <a:r>
              <a:rPr lang="es-ES" sz="1600" dirty="0">
                <a:solidFill>
                  <a:schemeClr val="bg2">
                    <a:lumMod val="50000"/>
                  </a:schemeClr>
                </a:solidFill>
              </a:rPr>
              <a:t>", "red"], </a:t>
            </a:r>
            <a:r>
              <a:rPr lang="es-ES" sz="1600" dirty="0" err="1">
                <a:solidFill>
                  <a:srgbClr val="00B0F0"/>
                </a:solidFill>
              </a:rPr>
              <a:t>dim_cm</a:t>
            </a:r>
            <a:r>
              <a:rPr lang="es-ES" sz="1600" dirty="0">
                <a:solidFill>
                  <a:schemeClr val="bg2">
                    <a:lumMod val="50000"/>
                  </a:schemeClr>
                </a:solidFill>
              </a:rPr>
              <a:t>: [ 14, 21 ] },</a:t>
            </a:r>
          </a:p>
          <a:p>
            <a:r>
              <a:rPr lang="es-ES" sz="1600" dirty="0">
                <a:solidFill>
                  <a:schemeClr val="bg2">
                    <a:lumMod val="50000"/>
                  </a:schemeClr>
                </a:solidFill>
              </a:rPr>
              <a:t>   { </a:t>
            </a:r>
            <a:r>
              <a:rPr lang="es-ES" sz="1600" dirty="0" err="1">
                <a:solidFill>
                  <a:srgbClr val="00B0F0"/>
                </a:solidFill>
              </a:rPr>
              <a:t>item</a:t>
            </a:r>
            <a:r>
              <a:rPr lang="es-ES" sz="1600" dirty="0">
                <a:solidFill>
                  <a:schemeClr val="bg2">
                    <a:lumMod val="50000"/>
                  </a:schemeClr>
                </a:solidFill>
              </a:rPr>
              <a:t>: "notebook", </a:t>
            </a:r>
            <a:r>
              <a:rPr lang="es-ES" sz="1600" dirty="0" err="1">
                <a:solidFill>
                  <a:srgbClr val="00B0F0"/>
                </a:solidFill>
              </a:rPr>
              <a:t>qty</a:t>
            </a:r>
            <a:r>
              <a:rPr lang="es-ES" sz="1600" dirty="0">
                <a:solidFill>
                  <a:schemeClr val="bg2">
                    <a:lumMod val="50000"/>
                  </a:schemeClr>
                </a:solidFill>
              </a:rPr>
              <a:t>: 50, </a:t>
            </a:r>
            <a:r>
              <a:rPr lang="es-ES" sz="1600" dirty="0" err="1">
                <a:solidFill>
                  <a:srgbClr val="00B0F0"/>
                </a:solidFill>
              </a:rPr>
              <a:t>tags</a:t>
            </a:r>
            <a:r>
              <a:rPr lang="es-ES" sz="1600" dirty="0">
                <a:solidFill>
                  <a:schemeClr val="bg2">
                    <a:lumMod val="50000"/>
                  </a:schemeClr>
                </a:solidFill>
              </a:rPr>
              <a:t>: ["red", "</a:t>
            </a:r>
            <a:r>
              <a:rPr lang="es-ES" sz="1600" dirty="0" err="1">
                <a:solidFill>
                  <a:schemeClr val="bg2">
                    <a:lumMod val="50000"/>
                  </a:schemeClr>
                </a:solidFill>
              </a:rPr>
              <a:t>blank</a:t>
            </a:r>
            <a:r>
              <a:rPr lang="es-ES" sz="1600" dirty="0">
                <a:solidFill>
                  <a:schemeClr val="bg2">
                    <a:lumMod val="50000"/>
                  </a:schemeClr>
                </a:solidFill>
              </a:rPr>
              <a:t>"], </a:t>
            </a:r>
            <a:r>
              <a:rPr lang="es-ES" sz="1600" dirty="0" err="1">
                <a:solidFill>
                  <a:srgbClr val="00B0F0"/>
                </a:solidFill>
              </a:rPr>
              <a:t>dim_cm</a:t>
            </a:r>
            <a:r>
              <a:rPr lang="es-ES" sz="1600" dirty="0">
                <a:solidFill>
                  <a:schemeClr val="bg2">
                    <a:lumMod val="50000"/>
                  </a:schemeClr>
                </a:solidFill>
              </a:rPr>
              <a:t>: [ 14, 21 ] },</a:t>
            </a:r>
          </a:p>
          <a:p>
            <a:r>
              <a:rPr lang="es-ES" sz="1600" dirty="0">
                <a:solidFill>
                  <a:schemeClr val="bg2">
                    <a:lumMod val="50000"/>
                  </a:schemeClr>
                </a:solidFill>
              </a:rPr>
              <a:t>   { </a:t>
            </a:r>
            <a:r>
              <a:rPr lang="es-ES" sz="1600" dirty="0" err="1">
                <a:solidFill>
                  <a:srgbClr val="00B0F0"/>
                </a:solidFill>
              </a:rPr>
              <a:t>item</a:t>
            </a:r>
            <a:r>
              <a:rPr lang="es-ES" sz="1600" dirty="0">
                <a:solidFill>
                  <a:schemeClr val="bg2">
                    <a:lumMod val="50000"/>
                  </a:schemeClr>
                </a:solidFill>
              </a:rPr>
              <a:t>: "</a:t>
            </a:r>
            <a:r>
              <a:rPr lang="es-ES" sz="1600" dirty="0" err="1">
                <a:solidFill>
                  <a:schemeClr val="bg2">
                    <a:lumMod val="50000"/>
                  </a:schemeClr>
                </a:solidFill>
              </a:rPr>
              <a:t>paper</a:t>
            </a:r>
            <a:r>
              <a:rPr lang="es-ES" sz="1600" dirty="0">
                <a:solidFill>
                  <a:schemeClr val="bg2">
                    <a:lumMod val="50000"/>
                  </a:schemeClr>
                </a:solidFill>
              </a:rPr>
              <a:t>", </a:t>
            </a:r>
            <a:r>
              <a:rPr lang="es-ES" sz="1600" dirty="0" err="1">
                <a:solidFill>
                  <a:srgbClr val="00B0F0"/>
                </a:solidFill>
              </a:rPr>
              <a:t>qty</a:t>
            </a:r>
            <a:r>
              <a:rPr lang="es-ES" sz="1600" dirty="0">
                <a:solidFill>
                  <a:schemeClr val="bg2">
                    <a:lumMod val="50000"/>
                  </a:schemeClr>
                </a:solidFill>
              </a:rPr>
              <a:t>: 100, </a:t>
            </a:r>
            <a:r>
              <a:rPr lang="es-ES" sz="1600" dirty="0" err="1">
                <a:solidFill>
                  <a:srgbClr val="00B0F0"/>
                </a:solidFill>
              </a:rPr>
              <a:t>tags</a:t>
            </a:r>
            <a:r>
              <a:rPr lang="es-ES" sz="1600" dirty="0">
                <a:solidFill>
                  <a:schemeClr val="bg2">
                    <a:lumMod val="50000"/>
                  </a:schemeClr>
                </a:solidFill>
              </a:rPr>
              <a:t>: ["red", "</a:t>
            </a:r>
            <a:r>
              <a:rPr lang="es-ES" sz="1600" dirty="0" err="1">
                <a:solidFill>
                  <a:schemeClr val="bg2">
                    <a:lumMod val="50000"/>
                  </a:schemeClr>
                </a:solidFill>
              </a:rPr>
              <a:t>blank</a:t>
            </a:r>
            <a:r>
              <a:rPr lang="es-ES" sz="1600" dirty="0">
                <a:solidFill>
                  <a:schemeClr val="bg2">
                    <a:lumMod val="50000"/>
                  </a:schemeClr>
                </a:solidFill>
              </a:rPr>
              <a:t>", "</a:t>
            </a:r>
            <a:r>
              <a:rPr lang="es-ES" sz="1600" dirty="0" err="1">
                <a:solidFill>
                  <a:schemeClr val="bg2">
                    <a:lumMod val="50000"/>
                  </a:schemeClr>
                </a:solidFill>
              </a:rPr>
              <a:t>plain</a:t>
            </a:r>
            <a:r>
              <a:rPr lang="es-ES" sz="1600" dirty="0">
                <a:solidFill>
                  <a:schemeClr val="bg2">
                    <a:lumMod val="50000"/>
                  </a:schemeClr>
                </a:solidFill>
              </a:rPr>
              <a:t>"], </a:t>
            </a:r>
            <a:r>
              <a:rPr lang="es-ES" sz="1600" dirty="0" err="1">
                <a:solidFill>
                  <a:srgbClr val="00B0F0"/>
                </a:solidFill>
              </a:rPr>
              <a:t>dim_cm</a:t>
            </a:r>
            <a:r>
              <a:rPr lang="es-ES" sz="1600" dirty="0">
                <a:solidFill>
                  <a:schemeClr val="bg2">
                    <a:lumMod val="50000"/>
                  </a:schemeClr>
                </a:solidFill>
              </a:rPr>
              <a:t>: [ 14, 21 ] },</a:t>
            </a:r>
          </a:p>
          <a:p>
            <a:r>
              <a:rPr lang="es-ES" sz="1600" dirty="0">
                <a:solidFill>
                  <a:schemeClr val="bg2">
                    <a:lumMod val="50000"/>
                  </a:schemeClr>
                </a:solidFill>
              </a:rPr>
              <a:t>   { </a:t>
            </a:r>
            <a:r>
              <a:rPr lang="es-ES" sz="1600" dirty="0" err="1">
                <a:solidFill>
                  <a:srgbClr val="00B0F0"/>
                </a:solidFill>
              </a:rPr>
              <a:t>item</a:t>
            </a:r>
            <a:r>
              <a:rPr lang="es-ES" sz="1600" dirty="0">
                <a:solidFill>
                  <a:schemeClr val="bg2">
                    <a:lumMod val="50000"/>
                  </a:schemeClr>
                </a:solidFill>
              </a:rPr>
              <a:t>: "</a:t>
            </a:r>
            <a:r>
              <a:rPr lang="es-ES" sz="1600" dirty="0" err="1">
                <a:solidFill>
                  <a:schemeClr val="bg2">
                    <a:lumMod val="50000"/>
                  </a:schemeClr>
                </a:solidFill>
              </a:rPr>
              <a:t>planner</a:t>
            </a:r>
            <a:r>
              <a:rPr lang="es-ES" sz="1600" dirty="0">
                <a:solidFill>
                  <a:schemeClr val="bg2">
                    <a:lumMod val="50000"/>
                  </a:schemeClr>
                </a:solidFill>
              </a:rPr>
              <a:t>", </a:t>
            </a:r>
            <a:r>
              <a:rPr lang="es-ES" sz="1600" dirty="0" err="1">
                <a:solidFill>
                  <a:srgbClr val="00B0F0"/>
                </a:solidFill>
              </a:rPr>
              <a:t>qty</a:t>
            </a:r>
            <a:r>
              <a:rPr lang="es-ES" sz="1600" dirty="0">
                <a:solidFill>
                  <a:schemeClr val="bg2">
                    <a:lumMod val="50000"/>
                  </a:schemeClr>
                </a:solidFill>
              </a:rPr>
              <a:t>: 75, </a:t>
            </a:r>
            <a:r>
              <a:rPr lang="es-ES" sz="1600" dirty="0" err="1">
                <a:solidFill>
                  <a:srgbClr val="00B0F0"/>
                </a:solidFill>
              </a:rPr>
              <a:t>tags</a:t>
            </a:r>
            <a:r>
              <a:rPr lang="es-ES" sz="1600" dirty="0">
                <a:solidFill>
                  <a:schemeClr val="bg2">
                    <a:lumMod val="50000"/>
                  </a:schemeClr>
                </a:solidFill>
              </a:rPr>
              <a:t>: ["</a:t>
            </a:r>
            <a:r>
              <a:rPr lang="es-ES" sz="1600" dirty="0" err="1">
                <a:solidFill>
                  <a:schemeClr val="bg2">
                    <a:lumMod val="50000"/>
                  </a:schemeClr>
                </a:solidFill>
              </a:rPr>
              <a:t>blank</a:t>
            </a:r>
            <a:r>
              <a:rPr lang="es-ES" sz="1600" dirty="0">
                <a:solidFill>
                  <a:schemeClr val="bg2">
                    <a:lumMod val="50000"/>
                  </a:schemeClr>
                </a:solidFill>
              </a:rPr>
              <a:t>", "red"], </a:t>
            </a:r>
            <a:r>
              <a:rPr lang="es-ES" sz="1600" dirty="0" err="1">
                <a:solidFill>
                  <a:srgbClr val="00B0F0"/>
                </a:solidFill>
              </a:rPr>
              <a:t>dim_cm</a:t>
            </a:r>
            <a:r>
              <a:rPr lang="es-ES" sz="1600" dirty="0">
                <a:solidFill>
                  <a:schemeClr val="bg2">
                    <a:lumMod val="50000"/>
                  </a:schemeClr>
                </a:solidFill>
              </a:rPr>
              <a:t>: [ 22.85, 30 ] },</a:t>
            </a:r>
          </a:p>
          <a:p>
            <a:r>
              <a:rPr lang="es-ES" sz="1600" dirty="0">
                <a:solidFill>
                  <a:schemeClr val="bg2">
                    <a:lumMod val="50000"/>
                  </a:schemeClr>
                </a:solidFill>
              </a:rPr>
              <a:t>   { </a:t>
            </a:r>
            <a:r>
              <a:rPr lang="es-ES" sz="1600" dirty="0" err="1">
                <a:solidFill>
                  <a:srgbClr val="00B0F0"/>
                </a:solidFill>
              </a:rPr>
              <a:t>item</a:t>
            </a:r>
            <a:r>
              <a:rPr lang="es-ES" sz="1600" dirty="0">
                <a:solidFill>
                  <a:schemeClr val="bg2">
                    <a:lumMod val="50000"/>
                  </a:schemeClr>
                </a:solidFill>
              </a:rPr>
              <a:t>: "</a:t>
            </a:r>
            <a:r>
              <a:rPr lang="es-ES" sz="1600" dirty="0" err="1">
                <a:solidFill>
                  <a:schemeClr val="bg2">
                    <a:lumMod val="50000"/>
                  </a:schemeClr>
                </a:solidFill>
              </a:rPr>
              <a:t>postcard</a:t>
            </a:r>
            <a:r>
              <a:rPr lang="es-ES" sz="1600" dirty="0">
                <a:solidFill>
                  <a:schemeClr val="bg2">
                    <a:lumMod val="50000"/>
                  </a:schemeClr>
                </a:solidFill>
              </a:rPr>
              <a:t>", </a:t>
            </a:r>
            <a:r>
              <a:rPr lang="es-ES" sz="1600" dirty="0" err="1">
                <a:solidFill>
                  <a:srgbClr val="00B0F0"/>
                </a:solidFill>
              </a:rPr>
              <a:t>qty</a:t>
            </a:r>
            <a:r>
              <a:rPr lang="es-ES" sz="1600" dirty="0">
                <a:solidFill>
                  <a:schemeClr val="bg2">
                    <a:lumMod val="50000"/>
                  </a:schemeClr>
                </a:solidFill>
              </a:rPr>
              <a:t>: 45, </a:t>
            </a:r>
            <a:r>
              <a:rPr lang="es-ES" sz="1600" dirty="0" err="1">
                <a:solidFill>
                  <a:srgbClr val="00B0F0"/>
                </a:solidFill>
              </a:rPr>
              <a:t>tags</a:t>
            </a:r>
            <a:r>
              <a:rPr lang="es-ES" sz="1600" dirty="0">
                <a:solidFill>
                  <a:schemeClr val="bg2">
                    <a:lumMod val="50000"/>
                  </a:schemeClr>
                </a:solidFill>
              </a:rPr>
              <a:t>: ["blue"], </a:t>
            </a:r>
            <a:r>
              <a:rPr lang="es-ES" sz="1600" dirty="0" err="1">
                <a:solidFill>
                  <a:srgbClr val="00B0F0"/>
                </a:solidFill>
              </a:rPr>
              <a:t>dim_cm</a:t>
            </a:r>
            <a:r>
              <a:rPr lang="es-ES" sz="1600" dirty="0">
                <a:solidFill>
                  <a:schemeClr val="bg2">
                    <a:lumMod val="50000"/>
                  </a:schemeClr>
                </a:solidFill>
              </a:rPr>
              <a:t>: [ 10, 15.25 ] }</a:t>
            </a:r>
          </a:p>
          <a:p>
            <a:r>
              <a:rPr lang="es-ES" sz="1600" dirty="0">
                <a:solidFill>
                  <a:schemeClr val="bg2">
                    <a:lumMod val="50000"/>
                  </a:schemeClr>
                </a:solidFill>
              </a:rPr>
              <a:t>]</a:t>
            </a:r>
          </a:p>
          <a:p>
            <a:endParaRPr lang="es-ES" sz="16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7408" y="1340768"/>
            <a:ext cx="247649" cy="247649"/>
          </a:xfrm>
          <a:prstGeom prst="rect">
            <a:avLst/>
          </a:prstGeom>
        </p:spPr>
      </p:pic>
      <p:pic>
        <p:nvPicPr>
          <p:cNvPr id="19" name="Picture 2" descr="Icono, Realimentación, Mensaje, Nub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08" y="2154809"/>
            <a:ext cx="238934" cy="23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Icono, Info, Información, Nube, Pregunta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9564" y="3797781"/>
            <a:ext cx="242749" cy="24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1941" y="4337824"/>
            <a:ext cx="234034" cy="234034"/>
          </a:xfrm>
          <a:prstGeom prst="rect">
            <a:avLst/>
          </a:prstGeom>
        </p:spPr>
      </p:pic>
      <p:pic>
        <p:nvPicPr>
          <p:cNvPr id="22" name="Picture 6" descr="Icono, Localización, Localizar, Nube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15" y="4896584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8" descr="Icono, Contento, Cliente, Realimentación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99" y="5434047"/>
            <a:ext cx="234034" cy="23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Conector recto 23"/>
          <p:cNvCxnSpPr/>
          <p:nvPr/>
        </p:nvCxnSpPr>
        <p:spPr>
          <a:xfrm flipH="1">
            <a:off x="285249" y="674255"/>
            <a:ext cx="1096" cy="53891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8" descr="Icono, Contento, Cliente, Realimentación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15" y="3268939"/>
            <a:ext cx="234034" cy="19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Icono, Localización, Localizar, Nube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15" y="2704737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5270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3759207" y="314036"/>
            <a:ext cx="729672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err="1" smtClean="0"/>
              <a:t>Arrays</a:t>
            </a:r>
            <a:r>
              <a:rPr lang="es-ES" sz="3200" dirty="0" smtClean="0"/>
              <a:t> o listas</a:t>
            </a:r>
            <a:endParaRPr lang="es-ES" sz="3200" dirty="0"/>
          </a:p>
        </p:txBody>
      </p:sp>
      <p:sp>
        <p:nvSpPr>
          <p:cNvPr id="3" name="Rectángulo 2"/>
          <p:cNvSpPr/>
          <p:nvPr/>
        </p:nvSpPr>
        <p:spPr>
          <a:xfrm>
            <a:off x="2475336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403090" y="600362"/>
            <a:ext cx="1955499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b="1" dirty="0" smtClean="0">
                <a:solidFill>
                  <a:schemeClr val="accent5"/>
                </a:solidFill>
              </a:rPr>
              <a:t>ÍNDICE</a:t>
            </a:r>
          </a:p>
          <a:p>
            <a:pPr>
              <a:lnSpc>
                <a:spcPct val="150000"/>
              </a:lnSpc>
            </a:pPr>
            <a:endParaRPr lang="es-ES" sz="1400" dirty="0" smtClean="0"/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1. Diseño de esquemas y modelado de Datos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2.Operaciones </a:t>
            </a: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Relacionales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3.Operaciones Lógicas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4. Índices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5. Borrado y modificación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b="1" dirty="0">
                <a:solidFill>
                  <a:schemeClr val="accent5"/>
                </a:solidFill>
              </a:rPr>
              <a:t>6.Arrays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7.Agregaciones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8.Agregaciones con matrices 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303" y="5107704"/>
            <a:ext cx="1179692" cy="174567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057" y="5107704"/>
            <a:ext cx="1179693" cy="174567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104" y="5107704"/>
            <a:ext cx="1179692" cy="174567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153" y="68883"/>
            <a:ext cx="2120436" cy="531479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652963" y="1643022"/>
            <a:ext cx="7028873" cy="403187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es-ES" sz="1600" dirty="0" smtClean="0">
              <a:solidFill>
                <a:schemeClr val="bg2">
                  <a:lumMod val="50000"/>
                </a:schemeClr>
              </a:solidFill>
            </a:endParaRPr>
          </a:p>
          <a:p>
            <a:endParaRPr lang="es-ES" sz="1600" dirty="0">
              <a:solidFill>
                <a:schemeClr val="bg2">
                  <a:lumMod val="50000"/>
                </a:schemeClr>
              </a:solidFill>
            </a:endParaRPr>
          </a:p>
          <a:p>
            <a:endParaRPr lang="es-ES" sz="1600" dirty="0" smtClean="0">
              <a:solidFill>
                <a:schemeClr val="bg2">
                  <a:lumMod val="50000"/>
                </a:schemeClr>
              </a:solidFill>
            </a:endParaRPr>
          </a:p>
          <a:p>
            <a:endParaRPr lang="es-ES" sz="1600" dirty="0">
              <a:solidFill>
                <a:schemeClr val="bg2">
                  <a:lumMod val="50000"/>
                </a:schemeClr>
              </a:solidFill>
            </a:endParaRPr>
          </a:p>
          <a:p>
            <a:endParaRPr lang="es-ES" sz="1600" dirty="0" smtClean="0">
              <a:solidFill>
                <a:schemeClr val="bg2">
                  <a:lumMod val="50000"/>
                </a:schemeClr>
              </a:solidFill>
            </a:endParaRPr>
          </a:p>
          <a:p>
            <a:endParaRPr lang="es-ES" sz="1600" dirty="0" smtClean="0">
              <a:solidFill>
                <a:schemeClr val="bg2">
                  <a:lumMod val="50000"/>
                </a:schemeClr>
              </a:solidFill>
            </a:endParaRPr>
          </a:p>
          <a:p>
            <a:endParaRPr lang="es-ES" sz="1600" dirty="0">
              <a:solidFill>
                <a:schemeClr val="bg2">
                  <a:lumMod val="50000"/>
                </a:schemeClr>
              </a:solidFill>
            </a:endParaRPr>
          </a:p>
          <a:p>
            <a:endParaRPr lang="es-ES" sz="1600" dirty="0" smtClean="0">
              <a:solidFill>
                <a:schemeClr val="bg2">
                  <a:lumMod val="50000"/>
                </a:schemeClr>
              </a:solidFill>
            </a:endParaRPr>
          </a:p>
          <a:p>
            <a:endParaRPr lang="es-ES" sz="1600" dirty="0">
              <a:solidFill>
                <a:schemeClr val="bg2">
                  <a:lumMod val="50000"/>
                </a:schemeClr>
              </a:solidFill>
            </a:endParaRPr>
          </a:p>
          <a:p>
            <a:endParaRPr lang="es-ES" sz="1600" dirty="0" smtClean="0">
              <a:solidFill>
                <a:schemeClr val="bg2">
                  <a:lumMod val="50000"/>
                </a:schemeClr>
              </a:solidFill>
            </a:endParaRPr>
          </a:p>
          <a:p>
            <a:endParaRPr lang="es-ES" sz="1600" dirty="0">
              <a:solidFill>
                <a:schemeClr val="bg2">
                  <a:lumMod val="50000"/>
                </a:schemeClr>
              </a:solidFill>
            </a:endParaRPr>
          </a:p>
          <a:p>
            <a:endParaRPr lang="es-ES" sz="1600" dirty="0" smtClean="0">
              <a:solidFill>
                <a:schemeClr val="bg2">
                  <a:lumMod val="50000"/>
                </a:schemeClr>
              </a:solidFill>
            </a:endParaRPr>
          </a:p>
          <a:p>
            <a:endParaRPr lang="es-ES" sz="1600" dirty="0">
              <a:solidFill>
                <a:schemeClr val="bg2">
                  <a:lumMod val="50000"/>
                </a:schemeClr>
              </a:solidFill>
            </a:endParaRPr>
          </a:p>
          <a:p>
            <a:endParaRPr lang="es-ES" sz="1600" dirty="0" smtClean="0">
              <a:solidFill>
                <a:schemeClr val="bg2">
                  <a:lumMod val="50000"/>
                </a:schemeClr>
              </a:solidFill>
            </a:endParaRPr>
          </a:p>
          <a:p>
            <a:endParaRPr lang="es-ES" sz="1600" dirty="0">
              <a:solidFill>
                <a:schemeClr val="bg2">
                  <a:lumMod val="50000"/>
                </a:schemeClr>
              </a:solidFill>
            </a:endParaRPr>
          </a:p>
          <a:p>
            <a:endParaRPr lang="es-ES" sz="1600" dirty="0" smtClean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59207" y="1753692"/>
            <a:ext cx="6754168" cy="3810532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7408" y="1340768"/>
            <a:ext cx="247649" cy="247649"/>
          </a:xfrm>
          <a:prstGeom prst="rect">
            <a:avLst/>
          </a:prstGeom>
        </p:spPr>
      </p:pic>
      <p:pic>
        <p:nvPicPr>
          <p:cNvPr id="19" name="Picture 2" descr="Icono, Realimentación, Mensaje, Nube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08" y="2154809"/>
            <a:ext cx="238934" cy="23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Icono, Info, Información, Nube, Pregunta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9564" y="3797781"/>
            <a:ext cx="242749" cy="24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1941" y="4337824"/>
            <a:ext cx="234034" cy="234034"/>
          </a:xfrm>
          <a:prstGeom prst="rect">
            <a:avLst/>
          </a:prstGeom>
        </p:spPr>
      </p:pic>
      <p:pic>
        <p:nvPicPr>
          <p:cNvPr id="22" name="Picture 6" descr="Icono, Localización, Localizar, Nube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15" y="4896584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8" descr="Icono, Contento, Cliente, Realimentación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99" y="5434047"/>
            <a:ext cx="234034" cy="23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Conector recto 23"/>
          <p:cNvCxnSpPr/>
          <p:nvPr/>
        </p:nvCxnSpPr>
        <p:spPr>
          <a:xfrm flipH="1">
            <a:off x="285249" y="674255"/>
            <a:ext cx="1096" cy="53891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8" descr="Icono, Contento, Cliente, Realimentación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15" y="3268939"/>
            <a:ext cx="234034" cy="19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Icono, Localización, Localizar, Nube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15" y="2704737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6100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3759207" y="314036"/>
            <a:ext cx="729672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err="1" smtClean="0"/>
              <a:t>Aggregate</a:t>
            </a:r>
            <a:endParaRPr lang="es-ES" sz="3200" dirty="0"/>
          </a:p>
        </p:txBody>
      </p:sp>
      <p:sp>
        <p:nvSpPr>
          <p:cNvPr id="3" name="Rectángulo 2"/>
          <p:cNvSpPr/>
          <p:nvPr/>
        </p:nvSpPr>
        <p:spPr>
          <a:xfrm>
            <a:off x="2475336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403090" y="600362"/>
            <a:ext cx="1955499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b="1" dirty="0" smtClean="0">
                <a:solidFill>
                  <a:schemeClr val="accent5"/>
                </a:solidFill>
              </a:rPr>
              <a:t>ÍNDICE</a:t>
            </a:r>
          </a:p>
          <a:p>
            <a:pPr>
              <a:lnSpc>
                <a:spcPct val="150000"/>
              </a:lnSpc>
            </a:pPr>
            <a:endParaRPr lang="es-ES" sz="1400" dirty="0" smtClean="0"/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1. Diseño de esquemas y modelado de Datos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2.Operaciones </a:t>
            </a: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Relacionales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3.Operaciones Lógicas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4. Índices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5. Borrado y modificación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6.Arrays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b="1" dirty="0">
                <a:solidFill>
                  <a:schemeClr val="accent5"/>
                </a:solidFill>
              </a:rPr>
              <a:t>7.Agregaciones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8.Agregaciones con matrices 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303" y="5107704"/>
            <a:ext cx="1179692" cy="174567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057" y="5107704"/>
            <a:ext cx="1179693" cy="174567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104" y="5107704"/>
            <a:ext cx="1179692" cy="174567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153" y="68883"/>
            <a:ext cx="2120436" cy="531479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652963" y="1643022"/>
            <a:ext cx="7028873" cy="375487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sz="2400" b="1" dirty="0">
                <a:solidFill>
                  <a:schemeClr val="accent5"/>
                </a:solidFill>
                <a:latin typeface="Arial Rounded MT Bold" panose="020F0704030504030204" pitchFamily="34" charset="0"/>
              </a:rPr>
              <a:t>La</a:t>
            </a:r>
            <a:r>
              <a:rPr lang="es-ES" sz="16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s-ES" sz="2400" b="1" dirty="0">
                <a:solidFill>
                  <a:schemeClr val="accent5"/>
                </a:solidFill>
                <a:latin typeface="Arial Rounded MT Bold" panose="020F0704030504030204" pitchFamily="34" charset="0"/>
              </a:rPr>
              <a:t>operación</a:t>
            </a:r>
            <a:r>
              <a:rPr lang="es-ES" sz="16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s-ES" sz="2400" b="1" dirty="0" err="1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Aggregate</a:t>
            </a:r>
            <a:endParaRPr lang="es-ES" sz="2400" b="1" dirty="0" smtClean="0">
              <a:solidFill>
                <a:schemeClr val="accent5"/>
              </a:solidFill>
              <a:latin typeface="Arial Rounded MT Bold" panose="020F0704030504030204" pitchFamily="34" charset="0"/>
            </a:endParaRPr>
          </a:p>
          <a:p>
            <a:endParaRPr lang="es-ES" sz="2400" b="1" dirty="0" smtClean="0">
              <a:solidFill>
                <a:schemeClr val="accent5"/>
              </a:solidFill>
              <a:latin typeface="Arial Rounded MT Bold" panose="020F0704030504030204" pitchFamily="34" charset="0"/>
            </a:endParaRPr>
          </a:p>
          <a:p>
            <a:r>
              <a:rPr lang="es-ES" dirty="0">
                <a:solidFill>
                  <a:schemeClr val="bg2">
                    <a:lumMod val="50000"/>
                  </a:schemeClr>
                </a:solidFill>
              </a:rPr>
              <a:t>Sirve para hacer </a:t>
            </a:r>
            <a:r>
              <a:rPr lang="es-ES" dirty="0" smtClean="0">
                <a:solidFill>
                  <a:srgbClr val="00B0F0"/>
                </a:solidFill>
              </a:rPr>
              <a:t>consultas</a:t>
            </a:r>
            <a:r>
              <a:rPr lang="es-ES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s-ES" dirty="0">
                <a:solidFill>
                  <a:schemeClr val="bg2">
                    <a:lumMod val="50000"/>
                  </a:schemeClr>
                </a:solidFill>
              </a:rPr>
              <a:t>y devolver </a:t>
            </a:r>
            <a:r>
              <a:rPr lang="es-ES" dirty="0">
                <a:solidFill>
                  <a:srgbClr val="7030A0"/>
                </a:solidFill>
              </a:rPr>
              <a:t>datos </a:t>
            </a:r>
            <a:r>
              <a:rPr lang="es-ES" dirty="0" smtClean="0">
                <a:solidFill>
                  <a:srgbClr val="7030A0"/>
                </a:solidFill>
              </a:rPr>
              <a:t>calculados</a:t>
            </a:r>
            <a:r>
              <a:rPr lang="es-ES" dirty="0" smtClean="0">
                <a:solidFill>
                  <a:schemeClr val="bg2">
                    <a:lumMod val="50000"/>
                  </a:schemeClr>
                </a:solidFill>
              </a:rPr>
              <a:t>. </a:t>
            </a:r>
          </a:p>
          <a:p>
            <a:endParaRPr lang="es-ES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s-ES" dirty="0" smtClean="0">
                <a:solidFill>
                  <a:schemeClr val="bg2">
                    <a:lumMod val="50000"/>
                  </a:schemeClr>
                </a:solidFill>
              </a:rPr>
              <a:t>Crea una secuencia de </a:t>
            </a:r>
            <a:r>
              <a:rPr lang="es-ES" dirty="0" smtClean="0">
                <a:solidFill>
                  <a:srgbClr val="92D050"/>
                </a:solidFill>
              </a:rPr>
              <a:t>etapas (</a:t>
            </a:r>
            <a:r>
              <a:rPr lang="es-ES" dirty="0" err="1" smtClean="0">
                <a:solidFill>
                  <a:srgbClr val="92D050"/>
                </a:solidFill>
              </a:rPr>
              <a:t>stages</a:t>
            </a:r>
            <a:r>
              <a:rPr lang="es-ES" dirty="0" smtClean="0">
                <a:solidFill>
                  <a:srgbClr val="92D050"/>
                </a:solidFill>
              </a:rPr>
              <a:t>), </a:t>
            </a:r>
            <a:r>
              <a:rPr lang="es-ES" dirty="0">
                <a:solidFill>
                  <a:schemeClr val="bg2">
                    <a:lumMod val="50000"/>
                  </a:schemeClr>
                </a:solidFill>
              </a:rPr>
              <a:t>donde cada etapa realiza una operación sobre los datos y pasa el resultado a la siguiente </a:t>
            </a:r>
            <a:r>
              <a:rPr lang="es-ES" dirty="0" smtClean="0">
                <a:solidFill>
                  <a:schemeClr val="bg2">
                    <a:lumMod val="50000"/>
                  </a:schemeClr>
                </a:solidFill>
              </a:rPr>
              <a:t>etapa</a:t>
            </a:r>
          </a:p>
          <a:p>
            <a:endParaRPr lang="es-ES" dirty="0" smtClean="0">
              <a:solidFill>
                <a:schemeClr val="bg2">
                  <a:lumMod val="50000"/>
                </a:schemeClr>
              </a:solidFill>
            </a:endParaRPr>
          </a:p>
          <a:p>
            <a:endParaRPr lang="es-ES" dirty="0" smtClean="0">
              <a:solidFill>
                <a:schemeClr val="bg2">
                  <a:lumMod val="50000"/>
                </a:schemeClr>
              </a:solidFill>
            </a:endParaRPr>
          </a:p>
          <a:p>
            <a:endParaRPr lang="es-ES" dirty="0">
              <a:solidFill>
                <a:schemeClr val="bg2">
                  <a:lumMod val="50000"/>
                </a:schemeClr>
              </a:solidFill>
            </a:endParaRPr>
          </a:p>
          <a:p>
            <a:endParaRPr lang="es-ES" sz="1600" dirty="0" smtClean="0">
              <a:solidFill>
                <a:schemeClr val="bg2">
                  <a:lumMod val="50000"/>
                </a:schemeClr>
              </a:solidFill>
            </a:endParaRPr>
          </a:p>
          <a:p>
            <a:endParaRPr lang="es-ES" sz="1600" dirty="0">
              <a:solidFill>
                <a:schemeClr val="bg2">
                  <a:lumMod val="50000"/>
                </a:schemeClr>
              </a:solidFill>
            </a:endParaRPr>
          </a:p>
          <a:p>
            <a:endParaRPr lang="es-ES" sz="1600" dirty="0" smtClean="0">
              <a:solidFill>
                <a:schemeClr val="bg2">
                  <a:lumMod val="50000"/>
                </a:schemeClr>
              </a:solidFill>
            </a:endParaRPr>
          </a:p>
          <a:p>
            <a:endParaRPr lang="es-ES" sz="16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2" name="Rectángulo redondeado 11"/>
          <p:cNvSpPr/>
          <p:nvPr/>
        </p:nvSpPr>
        <p:spPr>
          <a:xfrm>
            <a:off x="4140678" y="4132049"/>
            <a:ext cx="1621766" cy="503323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stage1</a:t>
            </a:r>
            <a:endParaRPr lang="es-ES" dirty="0"/>
          </a:p>
        </p:txBody>
      </p:sp>
      <p:sp>
        <p:nvSpPr>
          <p:cNvPr id="21" name="Rectángulo redondeado 20"/>
          <p:cNvSpPr/>
          <p:nvPr/>
        </p:nvSpPr>
        <p:spPr>
          <a:xfrm>
            <a:off x="6304254" y="4132048"/>
            <a:ext cx="1621766" cy="503323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stage2</a:t>
            </a:r>
            <a:endParaRPr lang="es-ES" dirty="0"/>
          </a:p>
        </p:txBody>
      </p:sp>
      <p:sp>
        <p:nvSpPr>
          <p:cNvPr id="22" name="Rectángulo redondeado 21"/>
          <p:cNvSpPr/>
          <p:nvPr/>
        </p:nvSpPr>
        <p:spPr>
          <a:xfrm>
            <a:off x="8510297" y="4132048"/>
            <a:ext cx="1621766" cy="503323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stage3</a:t>
            </a:r>
            <a:endParaRPr lang="es-ES" dirty="0"/>
          </a:p>
        </p:txBody>
      </p:sp>
      <p:sp>
        <p:nvSpPr>
          <p:cNvPr id="13" name="Flecha derecha 12"/>
          <p:cNvSpPr/>
          <p:nvPr/>
        </p:nvSpPr>
        <p:spPr>
          <a:xfrm>
            <a:off x="3754228" y="4283871"/>
            <a:ext cx="346967" cy="1996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4" name="Flecha derecha 23"/>
          <p:cNvSpPr/>
          <p:nvPr/>
        </p:nvSpPr>
        <p:spPr>
          <a:xfrm>
            <a:off x="5859865" y="4297218"/>
            <a:ext cx="346967" cy="1996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Flecha derecha 24"/>
          <p:cNvSpPr/>
          <p:nvPr/>
        </p:nvSpPr>
        <p:spPr>
          <a:xfrm>
            <a:off x="8023442" y="4307800"/>
            <a:ext cx="346967" cy="1996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6" name="Flecha derecha 25"/>
          <p:cNvSpPr/>
          <p:nvPr/>
        </p:nvSpPr>
        <p:spPr>
          <a:xfrm>
            <a:off x="10195840" y="4297217"/>
            <a:ext cx="346967" cy="1996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CuadroTexto 17"/>
          <p:cNvSpPr txBox="1"/>
          <p:nvPr/>
        </p:nvSpPr>
        <p:spPr>
          <a:xfrm>
            <a:off x="5376761" y="4589536"/>
            <a:ext cx="77136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b="1" dirty="0" smtClean="0">
                <a:solidFill>
                  <a:schemeClr val="accent1">
                    <a:lumMod val="50000"/>
                  </a:schemeClr>
                </a:solidFill>
              </a:rPr>
              <a:t>Resultado</a:t>
            </a:r>
            <a:endParaRPr lang="es-ES" sz="11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8" name="CuadroTexto 27"/>
          <p:cNvSpPr txBox="1"/>
          <p:nvPr/>
        </p:nvSpPr>
        <p:spPr>
          <a:xfrm>
            <a:off x="7532579" y="4589536"/>
            <a:ext cx="77136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b="1" dirty="0" smtClean="0">
                <a:solidFill>
                  <a:schemeClr val="accent1">
                    <a:lumMod val="50000"/>
                  </a:schemeClr>
                </a:solidFill>
              </a:rPr>
              <a:t>Resultado</a:t>
            </a:r>
            <a:endParaRPr lang="es-ES" sz="11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9" name="CuadroTexto 28"/>
          <p:cNvSpPr txBox="1"/>
          <p:nvPr/>
        </p:nvSpPr>
        <p:spPr>
          <a:xfrm>
            <a:off x="9714300" y="4589536"/>
            <a:ext cx="77136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b="1" dirty="0" smtClean="0">
                <a:solidFill>
                  <a:schemeClr val="accent1">
                    <a:lumMod val="50000"/>
                  </a:schemeClr>
                </a:solidFill>
              </a:rPr>
              <a:t>Resultado</a:t>
            </a:r>
            <a:endParaRPr lang="es-ES" sz="11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0" name="CuadroTexto 29"/>
          <p:cNvSpPr txBox="1"/>
          <p:nvPr/>
        </p:nvSpPr>
        <p:spPr>
          <a:xfrm>
            <a:off x="3614587" y="3893739"/>
            <a:ext cx="77136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b="1" dirty="0" err="1" smtClean="0">
                <a:solidFill>
                  <a:schemeClr val="accent1">
                    <a:lumMod val="50000"/>
                  </a:schemeClr>
                </a:solidFill>
              </a:rPr>
              <a:t>Collection</a:t>
            </a:r>
            <a:endParaRPr lang="es-ES" sz="11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1" name="CuadroTexto 30"/>
          <p:cNvSpPr txBox="1"/>
          <p:nvPr/>
        </p:nvSpPr>
        <p:spPr>
          <a:xfrm>
            <a:off x="5801927" y="3921712"/>
            <a:ext cx="77136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b="1" dirty="0" err="1" smtClean="0">
                <a:solidFill>
                  <a:schemeClr val="accent1">
                    <a:lumMod val="50000"/>
                  </a:schemeClr>
                </a:solidFill>
              </a:rPr>
              <a:t>Collection</a:t>
            </a:r>
            <a:endParaRPr lang="es-ES" sz="11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2" name="CuadroTexto 31"/>
          <p:cNvSpPr txBox="1"/>
          <p:nvPr/>
        </p:nvSpPr>
        <p:spPr>
          <a:xfrm>
            <a:off x="8021438" y="3916273"/>
            <a:ext cx="77136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b="1" dirty="0" err="1" smtClean="0">
                <a:solidFill>
                  <a:schemeClr val="accent1">
                    <a:lumMod val="50000"/>
                  </a:schemeClr>
                </a:solidFill>
              </a:rPr>
              <a:t>Collection</a:t>
            </a:r>
            <a:endParaRPr lang="es-ES" sz="11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3" name="Imagen 3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7408" y="1340768"/>
            <a:ext cx="247649" cy="247649"/>
          </a:xfrm>
          <a:prstGeom prst="rect">
            <a:avLst/>
          </a:prstGeom>
        </p:spPr>
      </p:pic>
      <p:pic>
        <p:nvPicPr>
          <p:cNvPr id="34" name="Picture 2" descr="Icono, Realimentación, Mensaje, Nub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08" y="2154809"/>
            <a:ext cx="238934" cy="23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4" descr="Icono, Info, Información, Nube, Pregunta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9564" y="3797781"/>
            <a:ext cx="242749" cy="24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n 3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1941" y="4337824"/>
            <a:ext cx="234034" cy="234034"/>
          </a:xfrm>
          <a:prstGeom prst="rect">
            <a:avLst/>
          </a:prstGeom>
        </p:spPr>
      </p:pic>
      <p:pic>
        <p:nvPicPr>
          <p:cNvPr id="37" name="Picture 6" descr="Icono, Localización, Localizar, Nube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15" y="4896584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8" descr="Icono, Contento, Cliente, Realimentación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99" y="5434047"/>
            <a:ext cx="234034" cy="23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9" name="Conector recto 38"/>
          <p:cNvCxnSpPr/>
          <p:nvPr/>
        </p:nvCxnSpPr>
        <p:spPr>
          <a:xfrm flipH="1">
            <a:off x="285249" y="674255"/>
            <a:ext cx="1096" cy="53891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Picture 8" descr="Icono, Contento, Cliente, Realimentación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15" y="3268939"/>
            <a:ext cx="234034" cy="19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6" descr="Icono, Localización, Localizar, Nube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15" y="2704737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5593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3759207" y="314036"/>
            <a:ext cx="729672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Aggregate</a:t>
            </a:r>
            <a:endParaRPr kumimoji="0" lang="es-E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2475336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403090" y="600362"/>
            <a:ext cx="1955499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ÍNDICE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 Diseño de esquemas y modelado de Datos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1" i="0" u="none" strike="noStrike" kern="1200" cap="none" spc="0" normalizeH="0" baseline="0" noProof="0" dirty="0" smtClean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2.Operaciones </a:t>
            </a:r>
            <a:r>
              <a:rPr kumimoji="0" lang="es-E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Relacionales</a:t>
            </a: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 dirty="0" smtClean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3.Operaciones Lógicas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prstClr val="white">
                    <a:lumMod val="75000"/>
                  </a:prstClr>
                </a:solidFill>
                <a:latin typeface="Calibri" panose="020F0502020204030204"/>
              </a:rPr>
              <a:t>4. Índices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5. Borrado y modificación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6.Arrays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b="1" dirty="0">
                <a:solidFill>
                  <a:schemeClr val="accent5"/>
                </a:solidFill>
              </a:rPr>
              <a:t>7.Agregaciones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8.Agregaciones con matrices 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303" y="5107704"/>
            <a:ext cx="1179692" cy="174567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057" y="5107704"/>
            <a:ext cx="1179693" cy="174567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104" y="5107704"/>
            <a:ext cx="1179692" cy="174567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153" y="68883"/>
            <a:ext cx="2120436" cy="531479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652963" y="1643022"/>
            <a:ext cx="7028873" cy="483209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es-ES" sz="2400" b="1" dirty="0" smtClean="0">
                <a:solidFill>
                  <a:srgbClr val="4472C4"/>
                </a:solidFill>
                <a:latin typeface="Arial Rounded MT Bold" panose="020F0704030504030204" pitchFamily="34" charset="0"/>
              </a:rPr>
              <a:t>Componentes Principales</a:t>
            </a:r>
          </a:p>
          <a:p>
            <a:pPr lvl="0"/>
            <a:endParaRPr lang="es-ES" sz="2400" b="1" dirty="0">
              <a:solidFill>
                <a:srgbClr val="4472C4"/>
              </a:solidFill>
              <a:latin typeface="Arial Rounded MT Bold" panose="020F070403050403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s-ES" b="1" dirty="0">
                <a:solidFill>
                  <a:srgbClr val="92D050"/>
                </a:solidFill>
              </a:rPr>
              <a:t>Colección</a:t>
            </a:r>
            <a:r>
              <a:rPr lang="es-ES" sz="1600" dirty="0">
                <a:solidFill>
                  <a:srgbClr val="E7E6E6">
                    <a:lumMod val="50000"/>
                  </a:srgbClr>
                </a:solidFill>
              </a:rPr>
              <a:t>: </a:t>
            </a:r>
            <a:r>
              <a:rPr lang="es-ES" sz="1600" b="1" dirty="0">
                <a:solidFill>
                  <a:schemeClr val="bg2">
                    <a:lumMod val="75000"/>
                  </a:schemeClr>
                </a:solidFill>
              </a:rPr>
              <a:t>La colección sobre la cual se realiza la agregación.</a:t>
            </a:r>
          </a:p>
          <a:p>
            <a:pPr lvl="0"/>
            <a:endParaRPr lang="es-ES" sz="1600" dirty="0">
              <a:solidFill>
                <a:srgbClr val="E7E6E6">
                  <a:lumMod val="50000"/>
                </a:srgb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b="1" dirty="0">
                <a:solidFill>
                  <a:srgbClr val="92D050"/>
                </a:solidFill>
              </a:rPr>
              <a:t>Etapas (</a:t>
            </a:r>
            <a:r>
              <a:rPr lang="es-ES" b="1" dirty="0" err="1">
                <a:solidFill>
                  <a:srgbClr val="92D050"/>
                </a:solidFill>
              </a:rPr>
              <a:t>Stages</a:t>
            </a:r>
            <a:r>
              <a:rPr lang="es-ES" b="1" dirty="0">
                <a:solidFill>
                  <a:srgbClr val="92D050"/>
                </a:solidFill>
              </a:rPr>
              <a:t>): </a:t>
            </a:r>
            <a:r>
              <a:rPr lang="es-ES" sz="1600" b="1" dirty="0">
                <a:solidFill>
                  <a:schemeClr val="bg2">
                    <a:lumMod val="75000"/>
                  </a:schemeClr>
                </a:solidFill>
              </a:rPr>
              <a:t>Cada etapa aplica una operación específica: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es-ES" sz="1600" dirty="0">
              <a:solidFill>
                <a:srgbClr val="E7E6E6">
                  <a:lumMod val="50000"/>
                </a:srgbClr>
              </a:solidFill>
            </a:endParaRPr>
          </a:p>
          <a:p>
            <a:pPr marL="742950" lvl="3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rgbClr val="00B0F0"/>
                </a:solidFill>
              </a:rPr>
              <a:t>$match: </a:t>
            </a:r>
            <a:r>
              <a:rPr lang="es-ES" sz="1600" b="1" dirty="0">
                <a:solidFill>
                  <a:schemeClr val="bg2">
                    <a:lumMod val="75000"/>
                  </a:schemeClr>
                </a:solidFill>
              </a:rPr>
              <a:t>Filtra documentos.</a:t>
            </a:r>
          </a:p>
          <a:p>
            <a:pPr marL="742950" lvl="3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rgbClr val="00B0F0"/>
                </a:solidFill>
              </a:rPr>
              <a:t>$</a:t>
            </a:r>
            <a:r>
              <a:rPr lang="es-ES" sz="1600" dirty="0" err="1">
                <a:solidFill>
                  <a:srgbClr val="00B0F0"/>
                </a:solidFill>
              </a:rPr>
              <a:t>group</a:t>
            </a:r>
            <a:r>
              <a:rPr lang="es-ES" sz="1600" dirty="0">
                <a:solidFill>
                  <a:srgbClr val="E7E6E6">
                    <a:lumMod val="50000"/>
                  </a:srgbClr>
                </a:solidFill>
              </a:rPr>
              <a:t>: </a:t>
            </a:r>
            <a:r>
              <a:rPr lang="es-ES" sz="1600" b="1" dirty="0">
                <a:solidFill>
                  <a:schemeClr val="bg2">
                    <a:lumMod val="75000"/>
                  </a:schemeClr>
                </a:solidFill>
              </a:rPr>
              <a:t>Agrupa documentos por un campo y realiza operaciones agregadas.</a:t>
            </a:r>
          </a:p>
          <a:p>
            <a:pPr marL="742950" lvl="3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rgbClr val="00B0F0"/>
                </a:solidFill>
              </a:rPr>
              <a:t>$</a:t>
            </a:r>
            <a:r>
              <a:rPr lang="es-ES" sz="1600" dirty="0" err="1">
                <a:solidFill>
                  <a:srgbClr val="00B0F0"/>
                </a:solidFill>
              </a:rPr>
              <a:t>project</a:t>
            </a:r>
            <a:r>
              <a:rPr lang="es-ES" sz="1600" dirty="0">
                <a:solidFill>
                  <a:srgbClr val="00B0F0"/>
                </a:solidFill>
              </a:rPr>
              <a:t>: </a:t>
            </a:r>
            <a:r>
              <a:rPr lang="es-ES" sz="1600" b="1" dirty="0">
                <a:solidFill>
                  <a:schemeClr val="bg2">
                    <a:lumMod val="75000"/>
                  </a:schemeClr>
                </a:solidFill>
              </a:rPr>
              <a:t>Modifica la estructura de los documentos.</a:t>
            </a:r>
          </a:p>
          <a:p>
            <a:pPr marL="742950" lvl="3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rgbClr val="00B0F0"/>
                </a:solidFill>
              </a:rPr>
              <a:t>$</a:t>
            </a:r>
            <a:r>
              <a:rPr lang="es-ES" sz="1600" dirty="0" err="1">
                <a:solidFill>
                  <a:srgbClr val="00B0F0"/>
                </a:solidFill>
              </a:rPr>
              <a:t>sort</a:t>
            </a:r>
            <a:r>
              <a:rPr lang="es-ES" sz="1600" dirty="0">
                <a:solidFill>
                  <a:srgbClr val="00B0F0"/>
                </a:solidFill>
              </a:rPr>
              <a:t>: </a:t>
            </a:r>
            <a:r>
              <a:rPr lang="es-ES" sz="1600" b="1" dirty="0">
                <a:solidFill>
                  <a:schemeClr val="bg2">
                    <a:lumMod val="75000"/>
                  </a:schemeClr>
                </a:solidFill>
              </a:rPr>
              <a:t>Ordena los documentos.</a:t>
            </a:r>
          </a:p>
          <a:p>
            <a:pPr marL="742950" lvl="3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rgbClr val="00B0F0"/>
                </a:solidFill>
              </a:rPr>
              <a:t>$</a:t>
            </a:r>
            <a:r>
              <a:rPr lang="es-ES" sz="1600" dirty="0" err="1">
                <a:solidFill>
                  <a:srgbClr val="00B0F0"/>
                </a:solidFill>
              </a:rPr>
              <a:t>limit</a:t>
            </a:r>
            <a:r>
              <a:rPr lang="es-ES" sz="1600" dirty="0">
                <a:solidFill>
                  <a:srgbClr val="00B0F0"/>
                </a:solidFill>
              </a:rPr>
              <a:t>: </a:t>
            </a:r>
            <a:r>
              <a:rPr lang="es-ES" sz="1600" b="1" dirty="0">
                <a:solidFill>
                  <a:schemeClr val="bg2">
                    <a:lumMod val="75000"/>
                  </a:schemeClr>
                </a:solidFill>
              </a:rPr>
              <a:t>Limita el número de documentos.</a:t>
            </a:r>
          </a:p>
          <a:p>
            <a:pPr marL="742950" lvl="3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rgbClr val="00B0F0"/>
                </a:solidFill>
              </a:rPr>
              <a:t>$</a:t>
            </a:r>
            <a:r>
              <a:rPr lang="es-ES" sz="1600" dirty="0" err="1">
                <a:solidFill>
                  <a:srgbClr val="00B0F0"/>
                </a:solidFill>
              </a:rPr>
              <a:t>skip</a:t>
            </a:r>
            <a:r>
              <a:rPr lang="es-ES" sz="1600" dirty="0">
                <a:solidFill>
                  <a:srgbClr val="00B0F0"/>
                </a:solidFill>
              </a:rPr>
              <a:t>:</a:t>
            </a:r>
            <a:r>
              <a:rPr lang="es-ES" sz="1600" dirty="0">
                <a:solidFill>
                  <a:srgbClr val="E7E6E6">
                    <a:lumMod val="50000"/>
                  </a:srgbClr>
                </a:solidFill>
              </a:rPr>
              <a:t> </a:t>
            </a:r>
            <a:r>
              <a:rPr lang="es-ES" sz="1600" b="1" dirty="0">
                <a:solidFill>
                  <a:schemeClr val="bg2">
                    <a:lumMod val="75000"/>
                  </a:schemeClr>
                </a:solidFill>
              </a:rPr>
              <a:t>Omite un número de documentos.</a:t>
            </a:r>
          </a:p>
          <a:p>
            <a:pPr marL="742950" lvl="3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rgbClr val="00B0F0"/>
                </a:solidFill>
              </a:rPr>
              <a:t>$</a:t>
            </a:r>
            <a:r>
              <a:rPr lang="es-ES" sz="1600" dirty="0" err="1">
                <a:solidFill>
                  <a:srgbClr val="00B0F0"/>
                </a:solidFill>
              </a:rPr>
              <a:t>unwind</a:t>
            </a:r>
            <a:r>
              <a:rPr lang="es-ES" sz="1600" dirty="0">
                <a:solidFill>
                  <a:srgbClr val="00B0F0"/>
                </a:solidFill>
              </a:rPr>
              <a:t>: </a:t>
            </a:r>
            <a:r>
              <a:rPr lang="es-ES" sz="1600" b="1" dirty="0">
                <a:solidFill>
                  <a:schemeClr val="bg2">
                    <a:lumMod val="75000"/>
                  </a:schemeClr>
                </a:solidFill>
              </a:rPr>
              <a:t>Descompone un </a:t>
            </a:r>
            <a:r>
              <a:rPr lang="es-ES" sz="1600" b="1" dirty="0" err="1">
                <a:solidFill>
                  <a:schemeClr val="bg2">
                    <a:lumMod val="75000"/>
                  </a:schemeClr>
                </a:solidFill>
              </a:rPr>
              <a:t>array</a:t>
            </a:r>
            <a:r>
              <a:rPr lang="es-ES" sz="1600" b="1" dirty="0">
                <a:solidFill>
                  <a:schemeClr val="bg2">
                    <a:lumMod val="75000"/>
                  </a:schemeClr>
                </a:solidFill>
              </a:rPr>
              <a:t> en múltiples documentos.</a:t>
            </a:r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7408" y="1340768"/>
            <a:ext cx="247649" cy="247649"/>
          </a:xfrm>
          <a:prstGeom prst="rect">
            <a:avLst/>
          </a:prstGeom>
        </p:spPr>
      </p:pic>
      <p:pic>
        <p:nvPicPr>
          <p:cNvPr id="19" name="Picture 2" descr="Icono, Realimentación, Mensaje, Nub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08" y="2154809"/>
            <a:ext cx="238934" cy="23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Icono, Info, Información, Nube, Pregunta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9564" y="3797781"/>
            <a:ext cx="242749" cy="24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1941" y="4337824"/>
            <a:ext cx="234034" cy="234034"/>
          </a:xfrm>
          <a:prstGeom prst="rect">
            <a:avLst/>
          </a:prstGeom>
        </p:spPr>
      </p:pic>
      <p:pic>
        <p:nvPicPr>
          <p:cNvPr id="22" name="Picture 6" descr="Icono, Localización, Localizar, Nube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15" y="4896584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8" descr="Icono, Contento, Cliente, Realimentación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99" y="5434047"/>
            <a:ext cx="234034" cy="23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Conector recto 23"/>
          <p:cNvCxnSpPr/>
          <p:nvPr/>
        </p:nvCxnSpPr>
        <p:spPr>
          <a:xfrm flipH="1">
            <a:off x="285249" y="674255"/>
            <a:ext cx="1096" cy="53891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8" descr="Icono, Contento, Cliente, Realimentación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15" y="3268939"/>
            <a:ext cx="234034" cy="19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Icono, Localización, Localizar, Nube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15" y="2704737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0743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3759207" y="314036"/>
            <a:ext cx="729672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/>
              <a:t>Agregaciones con matrices</a:t>
            </a:r>
            <a:endParaRPr lang="es-ES" sz="3200" dirty="0"/>
          </a:p>
        </p:txBody>
      </p:sp>
      <p:sp>
        <p:nvSpPr>
          <p:cNvPr id="3" name="Rectángulo 2"/>
          <p:cNvSpPr/>
          <p:nvPr/>
        </p:nvSpPr>
        <p:spPr>
          <a:xfrm>
            <a:off x="2475336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403090" y="600362"/>
            <a:ext cx="1955499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b="1" dirty="0" smtClean="0">
                <a:solidFill>
                  <a:schemeClr val="accent5"/>
                </a:solidFill>
              </a:rPr>
              <a:t>ÍNDICE</a:t>
            </a:r>
          </a:p>
          <a:p>
            <a:pPr>
              <a:lnSpc>
                <a:spcPct val="150000"/>
              </a:lnSpc>
            </a:pPr>
            <a:endParaRPr lang="es-ES" sz="1400" dirty="0" smtClean="0"/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1</a:t>
            </a: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. Diseño de esquemas y modelado de Datos</a:t>
            </a:r>
          </a:p>
          <a:p>
            <a:pPr>
              <a:lnSpc>
                <a:spcPct val="150000"/>
              </a:lnSpc>
            </a:pPr>
            <a:endParaRPr lang="es-ES" sz="1200" dirty="0" smtClean="0"/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2.Operaciones Relacionales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3.Operaciones Lógicas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4. Índices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5. Borrado y modificación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6.Arrays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7.Agregaciones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b="1" dirty="0">
                <a:solidFill>
                  <a:srgbClr val="0070C0"/>
                </a:solidFill>
              </a:rPr>
              <a:t>8.Agregaciones con matrices</a:t>
            </a: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303" y="5107704"/>
            <a:ext cx="1179692" cy="174567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057" y="5107704"/>
            <a:ext cx="1179693" cy="174567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104" y="5107704"/>
            <a:ext cx="1179692" cy="174567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153" y="68883"/>
            <a:ext cx="2120436" cy="531479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652963" y="1643022"/>
            <a:ext cx="7028873" cy="45243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sz="2400" b="1" dirty="0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Ejemplo de agregaciones con matrices</a:t>
            </a:r>
            <a:endParaRPr lang="es-ES" sz="2400" b="1" dirty="0">
              <a:solidFill>
                <a:schemeClr val="accent5"/>
              </a:solidFill>
              <a:latin typeface="Arial Rounded MT Bold" panose="020F0704030504030204" pitchFamily="34" charset="0"/>
            </a:endParaRPr>
          </a:p>
          <a:p>
            <a:pPr lvl="1"/>
            <a:endParaRPr lang="es-ES" b="1" dirty="0" smtClean="0"/>
          </a:p>
          <a:p>
            <a:pPr>
              <a:lnSpc>
                <a:spcPct val="150000"/>
              </a:lnSpc>
            </a:pPr>
            <a:r>
              <a:rPr lang="es-ES" b="1" dirty="0" smtClean="0">
                <a:solidFill>
                  <a:srgbClr val="92D050"/>
                </a:solidFill>
              </a:rPr>
              <a:t>Partiendo del siguiente BSON sacar el promedio de cada estudiante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b="1" dirty="0">
                <a:solidFill>
                  <a:srgbClr val="7030A0"/>
                </a:solidFill>
              </a:rPr>
              <a:t> 1. </a:t>
            </a:r>
            <a:r>
              <a:rPr lang="es-ES" sz="1600" b="1" dirty="0" err="1">
                <a:solidFill>
                  <a:srgbClr val="7030A0"/>
                </a:solidFill>
              </a:rPr>
              <a:t>stage</a:t>
            </a:r>
            <a:r>
              <a:rPr lang="es-ES" sz="1600" b="1" dirty="0">
                <a:solidFill>
                  <a:schemeClr val="bg2">
                    <a:lumMod val="75000"/>
                  </a:schemeClr>
                </a:solidFill>
              </a:rPr>
              <a:t> </a:t>
            </a:r>
            <a:r>
              <a:rPr lang="es-ES" sz="1600" b="1" dirty="0">
                <a:solidFill>
                  <a:srgbClr val="00B0F0"/>
                </a:solidFill>
              </a:rPr>
              <a:t>($</a:t>
            </a:r>
            <a:r>
              <a:rPr lang="es-ES" sz="1600" b="1" dirty="0" err="1">
                <a:solidFill>
                  <a:srgbClr val="00B0F0"/>
                </a:solidFill>
              </a:rPr>
              <a:t>unwin</a:t>
            </a:r>
            <a:r>
              <a:rPr lang="es-ES" sz="1600" b="1" dirty="0">
                <a:solidFill>
                  <a:srgbClr val="00B0F0"/>
                </a:solidFill>
              </a:rPr>
              <a:t> ) 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</a:rPr>
              <a:t>Por cada documento descompone sus calificaciones en documentos individuales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b="1" dirty="0">
                <a:solidFill>
                  <a:srgbClr val="7030A0"/>
                </a:solidFill>
              </a:rPr>
              <a:t>2. </a:t>
            </a:r>
            <a:r>
              <a:rPr lang="es-ES" sz="1600" b="1" dirty="0" err="1">
                <a:solidFill>
                  <a:srgbClr val="7030A0"/>
                </a:solidFill>
              </a:rPr>
              <a:t>stage</a:t>
            </a:r>
            <a:r>
              <a:rPr lang="es-ES" sz="1600" b="1" dirty="0">
                <a:solidFill>
                  <a:srgbClr val="7030A0"/>
                </a:solidFill>
              </a:rPr>
              <a:t> </a:t>
            </a:r>
            <a:r>
              <a:rPr lang="es-ES" sz="1600" b="1" dirty="0">
                <a:solidFill>
                  <a:srgbClr val="00B0F0"/>
                </a:solidFill>
              </a:rPr>
              <a:t>($</a:t>
            </a:r>
            <a:r>
              <a:rPr lang="es-ES" sz="1600" b="1" dirty="0" err="1">
                <a:solidFill>
                  <a:srgbClr val="00B0F0"/>
                </a:solidFill>
              </a:rPr>
              <a:t>group</a:t>
            </a:r>
            <a:r>
              <a:rPr lang="es-ES" sz="1600" b="1" dirty="0">
                <a:solidFill>
                  <a:srgbClr val="00B0F0"/>
                </a:solidFill>
              </a:rPr>
              <a:t>) 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</a:rPr>
              <a:t>agrupa por estudiante para calcular el promedio de calificaciones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b="1" dirty="0">
                <a:solidFill>
                  <a:srgbClr val="7030A0"/>
                </a:solidFill>
              </a:rPr>
              <a:t>3. </a:t>
            </a:r>
            <a:r>
              <a:rPr lang="es-ES" sz="1600" b="1" dirty="0" err="1">
                <a:solidFill>
                  <a:srgbClr val="7030A0"/>
                </a:solidFill>
              </a:rPr>
              <a:t>stage</a:t>
            </a:r>
            <a:r>
              <a:rPr lang="es-ES" sz="1600" b="1" dirty="0">
                <a:solidFill>
                  <a:srgbClr val="7030A0"/>
                </a:solidFill>
              </a:rPr>
              <a:t> </a:t>
            </a:r>
            <a:r>
              <a:rPr lang="es-ES" sz="1600" b="1" dirty="0">
                <a:solidFill>
                  <a:srgbClr val="00B0F0"/>
                </a:solidFill>
              </a:rPr>
              <a:t>($match) 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</a:rPr>
              <a:t>filtra a los estudiantes con un promedio superior a 80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b="1" dirty="0">
                <a:solidFill>
                  <a:srgbClr val="7030A0"/>
                </a:solidFill>
              </a:rPr>
              <a:t>4. </a:t>
            </a:r>
            <a:r>
              <a:rPr lang="es-ES" sz="1600" b="1" dirty="0" err="1" smtClean="0">
                <a:solidFill>
                  <a:srgbClr val="7030A0"/>
                </a:solidFill>
              </a:rPr>
              <a:t>stage</a:t>
            </a:r>
            <a:r>
              <a:rPr lang="es-ES" sz="1600" b="1" dirty="0" smtClean="0">
                <a:solidFill>
                  <a:srgbClr val="7030A0"/>
                </a:solidFill>
              </a:rPr>
              <a:t> </a:t>
            </a:r>
            <a:r>
              <a:rPr lang="es-ES" sz="1600" b="1" dirty="0" smtClean="0">
                <a:solidFill>
                  <a:srgbClr val="00B0F0"/>
                </a:solidFill>
              </a:rPr>
              <a:t>($</a:t>
            </a:r>
            <a:r>
              <a:rPr lang="es-ES" sz="1600" b="1" dirty="0" err="1">
                <a:solidFill>
                  <a:srgbClr val="00B0F0"/>
                </a:solidFill>
              </a:rPr>
              <a:t>project</a:t>
            </a:r>
            <a:r>
              <a:rPr lang="es-ES" sz="1600" b="1" dirty="0">
                <a:solidFill>
                  <a:srgbClr val="00B0F0"/>
                </a:solidFill>
              </a:rPr>
              <a:t>) </a:t>
            </a:r>
            <a:r>
              <a:rPr lang="es-ES" sz="1600" dirty="0">
                <a:solidFill>
                  <a:schemeClr val="bg2">
                    <a:lumMod val="75000"/>
                  </a:schemeClr>
                </a:solidFill>
              </a:rPr>
              <a:t>finalmente proyecta los resultados con el nombre del estudiante y su promedio de calificaciones.</a:t>
            </a:r>
          </a:p>
          <a:p>
            <a:pPr>
              <a:lnSpc>
                <a:spcPct val="150000"/>
              </a:lnSpc>
            </a:pPr>
            <a:endParaRPr lang="es-ES" sz="1600" b="1" dirty="0" smtClean="0">
              <a:solidFill>
                <a:srgbClr val="00B0F0"/>
              </a:solidFill>
            </a:endParaRPr>
          </a:p>
          <a:p>
            <a:pPr>
              <a:lnSpc>
                <a:spcPct val="150000"/>
              </a:lnSpc>
            </a:pPr>
            <a:endParaRPr lang="es-ES" b="1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48927" y="2890966"/>
            <a:ext cx="1297485" cy="23777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" name="Rectángulo redondeado 20"/>
          <p:cNvSpPr/>
          <p:nvPr/>
        </p:nvSpPr>
        <p:spPr>
          <a:xfrm>
            <a:off x="4572326" y="5443258"/>
            <a:ext cx="1169499" cy="45720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err="1" smtClean="0"/>
              <a:t>unwin</a:t>
            </a:r>
            <a:endParaRPr lang="es-ES" dirty="0"/>
          </a:p>
        </p:txBody>
      </p:sp>
      <p:sp>
        <p:nvSpPr>
          <p:cNvPr id="22" name="Rectángulo redondeado 21"/>
          <p:cNvSpPr/>
          <p:nvPr/>
        </p:nvSpPr>
        <p:spPr>
          <a:xfrm>
            <a:off x="6074334" y="5443262"/>
            <a:ext cx="1169499" cy="45720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err="1" smtClean="0"/>
              <a:t>group</a:t>
            </a:r>
            <a:endParaRPr lang="es-ES" dirty="0"/>
          </a:p>
        </p:txBody>
      </p:sp>
      <p:sp>
        <p:nvSpPr>
          <p:cNvPr id="23" name="Rectángulo redondeado 22"/>
          <p:cNvSpPr/>
          <p:nvPr/>
        </p:nvSpPr>
        <p:spPr>
          <a:xfrm>
            <a:off x="7598899" y="5443262"/>
            <a:ext cx="1169499" cy="45720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match</a:t>
            </a:r>
            <a:endParaRPr lang="es-ES" dirty="0"/>
          </a:p>
        </p:txBody>
      </p:sp>
      <p:sp>
        <p:nvSpPr>
          <p:cNvPr id="24" name="Flecha derecha 23"/>
          <p:cNvSpPr/>
          <p:nvPr/>
        </p:nvSpPr>
        <p:spPr>
          <a:xfrm>
            <a:off x="4266183" y="5595085"/>
            <a:ext cx="250207" cy="1813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Flecha derecha 24"/>
          <p:cNvSpPr/>
          <p:nvPr/>
        </p:nvSpPr>
        <p:spPr>
          <a:xfrm>
            <a:off x="5776604" y="5608432"/>
            <a:ext cx="250207" cy="1813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6" name="Flecha derecha 25"/>
          <p:cNvSpPr/>
          <p:nvPr/>
        </p:nvSpPr>
        <p:spPr>
          <a:xfrm>
            <a:off x="7284564" y="5619014"/>
            <a:ext cx="250207" cy="1813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7" name="Flecha derecha 26"/>
          <p:cNvSpPr/>
          <p:nvPr/>
        </p:nvSpPr>
        <p:spPr>
          <a:xfrm>
            <a:off x="8809999" y="5608431"/>
            <a:ext cx="250207" cy="1813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5" name="Rectángulo redondeado 34"/>
          <p:cNvSpPr/>
          <p:nvPr/>
        </p:nvSpPr>
        <p:spPr>
          <a:xfrm>
            <a:off x="9119149" y="5443257"/>
            <a:ext cx="1169499" cy="45720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err="1" smtClean="0"/>
              <a:t>project</a:t>
            </a:r>
            <a:endParaRPr lang="es-ES" dirty="0"/>
          </a:p>
        </p:txBody>
      </p:sp>
      <p:pic>
        <p:nvPicPr>
          <p:cNvPr id="28" name="Imagen 2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7408" y="1340768"/>
            <a:ext cx="247649" cy="247649"/>
          </a:xfrm>
          <a:prstGeom prst="rect">
            <a:avLst/>
          </a:prstGeom>
        </p:spPr>
      </p:pic>
      <p:pic>
        <p:nvPicPr>
          <p:cNvPr id="29" name="Picture 2" descr="Icono, Realimentación, Mensaje, Nube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08" y="2154809"/>
            <a:ext cx="238934" cy="23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" descr="Icono, Info, Información, Nube, Pregunta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9564" y="3797781"/>
            <a:ext cx="242749" cy="24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Imagen 3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1941" y="4337824"/>
            <a:ext cx="234034" cy="234034"/>
          </a:xfrm>
          <a:prstGeom prst="rect">
            <a:avLst/>
          </a:prstGeom>
        </p:spPr>
      </p:pic>
      <p:pic>
        <p:nvPicPr>
          <p:cNvPr id="32" name="Picture 6" descr="Icono, Localización, Localizar, Nube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15" y="4896584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8" descr="Icono, Contento, Cliente, Realimentación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99" y="5434047"/>
            <a:ext cx="234034" cy="23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4" name="Conector recto 33"/>
          <p:cNvCxnSpPr/>
          <p:nvPr/>
        </p:nvCxnSpPr>
        <p:spPr>
          <a:xfrm flipH="1">
            <a:off x="285249" y="674255"/>
            <a:ext cx="1096" cy="53891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Picture 8" descr="Icono, Contento, Cliente, Realimentación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15" y="3268939"/>
            <a:ext cx="234034" cy="19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6" descr="Icono, Localización, Localizar, Nube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15" y="2704737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791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3759207" y="314036"/>
            <a:ext cx="729672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/>
              <a:t>Agregaciones con matrices</a:t>
            </a:r>
            <a:endParaRPr lang="es-ES" sz="3200" dirty="0"/>
          </a:p>
        </p:txBody>
      </p:sp>
      <p:sp>
        <p:nvSpPr>
          <p:cNvPr id="3" name="Rectángulo 2"/>
          <p:cNvSpPr/>
          <p:nvPr/>
        </p:nvSpPr>
        <p:spPr>
          <a:xfrm>
            <a:off x="2475336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403090" y="600362"/>
            <a:ext cx="1955499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b="1" dirty="0" smtClean="0">
                <a:solidFill>
                  <a:schemeClr val="accent5"/>
                </a:solidFill>
              </a:rPr>
              <a:t>ÍNDICE</a:t>
            </a:r>
          </a:p>
          <a:p>
            <a:pPr>
              <a:lnSpc>
                <a:spcPct val="150000"/>
              </a:lnSpc>
            </a:pPr>
            <a:endParaRPr lang="es-ES" sz="1400" dirty="0" smtClean="0"/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1. Diseño de esquemas y modelado de Datos</a:t>
            </a:r>
          </a:p>
          <a:p>
            <a:pPr>
              <a:lnSpc>
                <a:spcPct val="150000"/>
              </a:lnSpc>
            </a:pPr>
            <a:endParaRPr lang="es-ES" sz="1200" dirty="0"/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2.Operaciones Relacionales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3.Operaciones Lógicas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4. Índices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5. Borrado y modificación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6.Arrays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7.Agregaciones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b="1" dirty="0">
                <a:solidFill>
                  <a:srgbClr val="0070C0"/>
                </a:solidFill>
              </a:rPr>
              <a:t>8.Agregaciones con matrices</a:t>
            </a: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303" y="5107704"/>
            <a:ext cx="1179692" cy="174567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057" y="5107704"/>
            <a:ext cx="1179693" cy="174567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104" y="5107704"/>
            <a:ext cx="1179692" cy="174567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153" y="68883"/>
            <a:ext cx="2120436" cy="531479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31808" y="2521257"/>
            <a:ext cx="1297485" cy="23777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45164" y="2534235"/>
            <a:ext cx="1754481" cy="4140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8" name="Rectángulo redondeado 27"/>
          <p:cNvSpPr/>
          <p:nvPr/>
        </p:nvSpPr>
        <p:spPr>
          <a:xfrm>
            <a:off x="4543564" y="1735446"/>
            <a:ext cx="1169499" cy="45720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err="1" smtClean="0"/>
              <a:t>unwin</a:t>
            </a:r>
            <a:endParaRPr lang="es-ES" dirty="0"/>
          </a:p>
        </p:txBody>
      </p:sp>
      <p:sp>
        <p:nvSpPr>
          <p:cNvPr id="29" name="Rectángulo redondeado 28"/>
          <p:cNvSpPr/>
          <p:nvPr/>
        </p:nvSpPr>
        <p:spPr>
          <a:xfrm>
            <a:off x="6330241" y="1735450"/>
            <a:ext cx="1169499" cy="45720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err="1" smtClean="0"/>
              <a:t>group</a:t>
            </a:r>
            <a:endParaRPr lang="es-ES" dirty="0"/>
          </a:p>
        </p:txBody>
      </p:sp>
      <p:sp>
        <p:nvSpPr>
          <p:cNvPr id="30" name="Rectángulo redondeado 29"/>
          <p:cNvSpPr/>
          <p:nvPr/>
        </p:nvSpPr>
        <p:spPr>
          <a:xfrm>
            <a:off x="8061847" y="1735450"/>
            <a:ext cx="1169499" cy="45720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match</a:t>
            </a:r>
            <a:endParaRPr lang="es-ES" dirty="0"/>
          </a:p>
        </p:txBody>
      </p:sp>
      <p:sp>
        <p:nvSpPr>
          <p:cNvPr id="31" name="Flecha derecha 30"/>
          <p:cNvSpPr/>
          <p:nvPr/>
        </p:nvSpPr>
        <p:spPr>
          <a:xfrm>
            <a:off x="4039021" y="1887273"/>
            <a:ext cx="250207" cy="1813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2" name="Flecha derecha 31"/>
          <p:cNvSpPr/>
          <p:nvPr/>
        </p:nvSpPr>
        <p:spPr>
          <a:xfrm>
            <a:off x="5980758" y="1900620"/>
            <a:ext cx="250207" cy="1813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3" name="Flecha derecha 32"/>
          <p:cNvSpPr/>
          <p:nvPr/>
        </p:nvSpPr>
        <p:spPr>
          <a:xfrm>
            <a:off x="7687131" y="1911202"/>
            <a:ext cx="250207" cy="1813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4" name="Flecha derecha 33"/>
          <p:cNvSpPr/>
          <p:nvPr/>
        </p:nvSpPr>
        <p:spPr>
          <a:xfrm>
            <a:off x="9652503" y="1900619"/>
            <a:ext cx="250207" cy="1813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6" name="Rectángulo redondeado 35"/>
          <p:cNvSpPr/>
          <p:nvPr/>
        </p:nvSpPr>
        <p:spPr>
          <a:xfrm>
            <a:off x="9961653" y="1735445"/>
            <a:ext cx="1169499" cy="45720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err="1" smtClean="0"/>
              <a:t>project</a:t>
            </a:r>
            <a:endParaRPr lang="es-ES" dirty="0"/>
          </a:p>
        </p:txBody>
      </p:sp>
      <p:sp>
        <p:nvSpPr>
          <p:cNvPr id="37" name="Flecha derecha 36"/>
          <p:cNvSpPr/>
          <p:nvPr/>
        </p:nvSpPr>
        <p:spPr>
          <a:xfrm>
            <a:off x="4068238" y="3557992"/>
            <a:ext cx="250207" cy="1813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8" name="Flecha derecha 37"/>
          <p:cNvSpPr/>
          <p:nvPr/>
        </p:nvSpPr>
        <p:spPr>
          <a:xfrm>
            <a:off x="5971981" y="3631136"/>
            <a:ext cx="250207" cy="1813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25937" y="2521257"/>
            <a:ext cx="1405011" cy="13307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05861" y="4079838"/>
            <a:ext cx="1735445" cy="12941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74978" y="3112655"/>
            <a:ext cx="1590897" cy="31436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1" name="Flecha derecha 40"/>
          <p:cNvSpPr/>
          <p:nvPr/>
        </p:nvSpPr>
        <p:spPr>
          <a:xfrm>
            <a:off x="7688031" y="3627169"/>
            <a:ext cx="250207" cy="1813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0" name="Imagen 1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39283" y="2521257"/>
            <a:ext cx="1409632" cy="21062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9" name="Imagen 3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16074" y="5107704"/>
            <a:ext cx="2342829" cy="7955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" name="Imagen 3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013950" y="2534235"/>
            <a:ext cx="1242405" cy="24897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2" name="Imagen 4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743349" y="6000597"/>
            <a:ext cx="2384515" cy="76578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3" name="Imagen 4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67408" y="1340768"/>
            <a:ext cx="247649" cy="247649"/>
          </a:xfrm>
          <a:prstGeom prst="rect">
            <a:avLst/>
          </a:prstGeom>
        </p:spPr>
      </p:pic>
      <p:pic>
        <p:nvPicPr>
          <p:cNvPr id="44" name="Picture 2" descr="Icono, Realimentación, Mensaje, Nube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08" y="2154809"/>
            <a:ext cx="238934" cy="23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4" descr="Icono, Info, Información, Nube, Pregunta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9564" y="3797781"/>
            <a:ext cx="242749" cy="24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Imagen 45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71941" y="4337824"/>
            <a:ext cx="234034" cy="234034"/>
          </a:xfrm>
          <a:prstGeom prst="rect">
            <a:avLst/>
          </a:prstGeom>
        </p:spPr>
      </p:pic>
      <p:pic>
        <p:nvPicPr>
          <p:cNvPr id="47" name="Picture 6" descr="Icono, Localización, Localizar, Nube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15" y="4896584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8" descr="Icono, Contento, Cliente, Realimentación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99" y="5434047"/>
            <a:ext cx="234034" cy="23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9" name="Conector recto 48"/>
          <p:cNvCxnSpPr/>
          <p:nvPr/>
        </p:nvCxnSpPr>
        <p:spPr>
          <a:xfrm flipH="1">
            <a:off x="285249" y="674255"/>
            <a:ext cx="1096" cy="53891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8" descr="Icono, Contento, Cliente, Realimentación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15" y="3268939"/>
            <a:ext cx="234034" cy="19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6" descr="Icono, Localización, Localizar, Nube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15" y="2704737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7296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3759207" y="314036"/>
            <a:ext cx="729672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/>
              <a:t>Administradores de </a:t>
            </a:r>
            <a:r>
              <a:rPr lang="es-ES" sz="3200" dirty="0" err="1" smtClean="0"/>
              <a:t>MongoDB</a:t>
            </a:r>
            <a:endParaRPr lang="es-ES" sz="3200" dirty="0"/>
          </a:p>
        </p:txBody>
      </p:sp>
      <p:sp>
        <p:nvSpPr>
          <p:cNvPr id="3" name="Rectángulo 2"/>
          <p:cNvSpPr/>
          <p:nvPr/>
        </p:nvSpPr>
        <p:spPr>
          <a:xfrm>
            <a:off x="2475336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403090" y="600362"/>
            <a:ext cx="1955499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b="1" dirty="0" smtClean="0">
                <a:solidFill>
                  <a:schemeClr val="accent5"/>
                </a:solidFill>
              </a:rPr>
              <a:t>ÍNDICE</a:t>
            </a:r>
          </a:p>
          <a:p>
            <a:pPr>
              <a:lnSpc>
                <a:spcPct val="150000"/>
              </a:lnSpc>
            </a:pPr>
            <a:endParaRPr lang="es-ES" sz="1400" dirty="0" smtClean="0"/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1. Diseño de esquemas y modelado de Datos</a:t>
            </a:r>
          </a:p>
          <a:p>
            <a:pPr>
              <a:lnSpc>
                <a:spcPct val="150000"/>
              </a:lnSpc>
            </a:pPr>
            <a:endParaRPr lang="es-ES" sz="1200" dirty="0"/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2.Operaciones Relacionales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3.Operaciones Lógicas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4. Índices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5. Borrado y modificación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6.Arrays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7.Agregaciones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8.Agregaciones con matrices</a:t>
            </a:r>
            <a:r>
              <a:rPr lang="es-ES" sz="1200" u="sng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303" y="5107704"/>
            <a:ext cx="1179692" cy="174567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057" y="5107704"/>
            <a:ext cx="1179693" cy="174567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104" y="5107704"/>
            <a:ext cx="1179692" cy="174567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153" y="68883"/>
            <a:ext cx="2120436" cy="531479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652963" y="1643022"/>
            <a:ext cx="7028873" cy="346248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sz="2400" b="1" dirty="0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Instalar </a:t>
            </a:r>
            <a:r>
              <a:rPr lang="es-ES" sz="2400" b="1" dirty="0" err="1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Compass</a:t>
            </a:r>
            <a:r>
              <a:rPr lang="es-ES" sz="2400" b="1" dirty="0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 </a:t>
            </a:r>
            <a:r>
              <a:rPr lang="es-ES" sz="2400" b="1" dirty="0" err="1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MongoDB</a:t>
            </a:r>
            <a:endParaRPr lang="es-ES" sz="2400" b="1" dirty="0">
              <a:solidFill>
                <a:schemeClr val="accent5"/>
              </a:solidFill>
              <a:latin typeface="Arial Rounded MT Bold" panose="020F0704030504030204" pitchFamily="34" charset="0"/>
            </a:endParaRPr>
          </a:p>
          <a:p>
            <a:pPr lvl="1"/>
            <a:endParaRPr lang="es-ES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b="1" dirty="0">
                <a:solidFill>
                  <a:srgbClr val="92D050"/>
                </a:solidFill>
              </a:rPr>
              <a:t>Instalar </a:t>
            </a:r>
            <a:r>
              <a:rPr lang="es-ES" b="1" dirty="0" err="1">
                <a:solidFill>
                  <a:srgbClr val="92D050"/>
                </a:solidFill>
              </a:rPr>
              <a:t>MongoDB</a:t>
            </a:r>
            <a:r>
              <a:rPr lang="es-ES" b="1" dirty="0">
                <a:solidFill>
                  <a:srgbClr val="92D050"/>
                </a:solidFill>
              </a:rPr>
              <a:t> </a:t>
            </a:r>
            <a:r>
              <a:rPr lang="es-ES" b="1" dirty="0" smtClean="0">
                <a:solidFill>
                  <a:srgbClr val="92D050"/>
                </a:solidFill>
              </a:rPr>
              <a:t>Server</a:t>
            </a:r>
            <a:endParaRPr lang="es-ES" b="1" dirty="0" smtClean="0"/>
          </a:p>
          <a:p>
            <a:pPr lvl="1">
              <a:lnSpc>
                <a:spcPct val="150000"/>
              </a:lnSpc>
            </a:pPr>
            <a:r>
              <a:rPr lang="es-ES" sz="1600" b="1" dirty="0" smtClean="0">
                <a:solidFill>
                  <a:schemeClr val="bg2">
                    <a:lumMod val="75000"/>
                  </a:schemeClr>
                </a:solidFill>
              </a:rPr>
              <a:t>	https</a:t>
            </a:r>
            <a:r>
              <a:rPr lang="es-ES" sz="1600" b="1" dirty="0">
                <a:solidFill>
                  <a:schemeClr val="bg2">
                    <a:lumMod val="75000"/>
                  </a:schemeClr>
                </a:solidFill>
              </a:rPr>
              <a:t>://</a:t>
            </a:r>
            <a:r>
              <a:rPr lang="es-ES" sz="1600" b="1" dirty="0" smtClean="0">
                <a:solidFill>
                  <a:schemeClr val="bg2">
                    <a:lumMod val="75000"/>
                  </a:schemeClr>
                </a:solidFill>
              </a:rPr>
              <a:t>www.mongodb.com/try/download/community</a:t>
            </a:r>
          </a:p>
          <a:p>
            <a:pPr lvl="1">
              <a:lnSpc>
                <a:spcPct val="150000"/>
              </a:lnSpc>
            </a:pPr>
            <a:endParaRPr lang="es-ES" sz="1600" b="1" dirty="0">
              <a:solidFill>
                <a:schemeClr val="bg2">
                  <a:lumMod val="75000"/>
                </a:schemeClr>
              </a:solidFill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b="1" dirty="0" smtClean="0">
                <a:solidFill>
                  <a:srgbClr val="92D050"/>
                </a:solidFill>
              </a:rPr>
              <a:t>Bajar </a:t>
            </a:r>
            <a:r>
              <a:rPr lang="es-ES" b="1" dirty="0" err="1" smtClean="0">
                <a:solidFill>
                  <a:srgbClr val="92D050"/>
                </a:solidFill>
              </a:rPr>
              <a:t>Compass</a:t>
            </a:r>
            <a:r>
              <a:rPr lang="es-ES" b="1" dirty="0" smtClean="0">
                <a:solidFill>
                  <a:srgbClr val="92D050"/>
                </a:solidFill>
              </a:rPr>
              <a:t> de la página oficial:</a:t>
            </a:r>
          </a:p>
          <a:p>
            <a:pPr>
              <a:lnSpc>
                <a:spcPct val="150000"/>
              </a:lnSpc>
            </a:pPr>
            <a:r>
              <a:rPr lang="es-ES" sz="1600" b="1" dirty="0">
                <a:solidFill>
                  <a:schemeClr val="bg2">
                    <a:lumMod val="75000"/>
                  </a:schemeClr>
                </a:solidFill>
              </a:rPr>
              <a:t>	</a:t>
            </a:r>
            <a:r>
              <a:rPr lang="es-ES" sz="1600" b="1" dirty="0" smtClean="0">
                <a:solidFill>
                  <a:schemeClr val="bg2">
                    <a:lumMod val="75000"/>
                  </a:schemeClr>
                </a:solidFill>
              </a:rPr>
              <a:t>https</a:t>
            </a:r>
            <a:r>
              <a:rPr lang="es-ES" sz="1600" b="1" dirty="0">
                <a:solidFill>
                  <a:schemeClr val="bg2">
                    <a:lumMod val="75000"/>
                  </a:schemeClr>
                </a:solidFill>
              </a:rPr>
              <a:t>://</a:t>
            </a:r>
            <a:r>
              <a:rPr lang="es-ES" sz="1600" b="1" dirty="0" smtClean="0">
                <a:solidFill>
                  <a:schemeClr val="bg2">
                    <a:lumMod val="75000"/>
                  </a:schemeClr>
                </a:solidFill>
              </a:rPr>
              <a:t>www.mongodb.com/try/download/compass</a:t>
            </a:r>
          </a:p>
          <a:p>
            <a:pPr>
              <a:lnSpc>
                <a:spcPct val="150000"/>
              </a:lnSpc>
            </a:pPr>
            <a:endParaRPr lang="es-ES" sz="1600" b="1" dirty="0">
              <a:solidFill>
                <a:schemeClr val="bg2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s-ES" b="1" dirty="0" smtClean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7408" y="1340768"/>
            <a:ext cx="247649" cy="247649"/>
          </a:xfrm>
          <a:prstGeom prst="rect">
            <a:avLst/>
          </a:prstGeom>
        </p:spPr>
      </p:pic>
      <p:pic>
        <p:nvPicPr>
          <p:cNvPr id="19" name="Picture 2" descr="Icono, Realimentación, Mensaje, Nub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08" y="2154809"/>
            <a:ext cx="238934" cy="23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Icono, Info, Información, Nube, Pregunta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9564" y="3797781"/>
            <a:ext cx="242749" cy="24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1941" y="4337824"/>
            <a:ext cx="234034" cy="234034"/>
          </a:xfrm>
          <a:prstGeom prst="rect">
            <a:avLst/>
          </a:prstGeom>
        </p:spPr>
      </p:pic>
      <p:pic>
        <p:nvPicPr>
          <p:cNvPr id="22" name="Picture 6" descr="Icono, Localización, Localizar, Nube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15" y="4896584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8" descr="Icono, Contento, Cliente, Realimentación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99" y="5434047"/>
            <a:ext cx="234034" cy="23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Conector recto 23"/>
          <p:cNvCxnSpPr/>
          <p:nvPr/>
        </p:nvCxnSpPr>
        <p:spPr>
          <a:xfrm flipH="1">
            <a:off x="285249" y="674255"/>
            <a:ext cx="1096" cy="53891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8" descr="Icono, Contento, Cliente, Realimentación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15" y="3268939"/>
            <a:ext cx="234034" cy="19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Icono, Localización, Localizar, Nube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15" y="2704737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4319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3759207" y="314036"/>
            <a:ext cx="729672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/>
              <a:t>Principios de diseño de esquemas</a:t>
            </a:r>
            <a:endParaRPr lang="es-ES" sz="3200" dirty="0"/>
          </a:p>
        </p:txBody>
      </p:sp>
      <p:sp>
        <p:nvSpPr>
          <p:cNvPr id="3" name="Rectángulo 2"/>
          <p:cNvSpPr/>
          <p:nvPr/>
        </p:nvSpPr>
        <p:spPr>
          <a:xfrm>
            <a:off x="2475336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403090" y="600362"/>
            <a:ext cx="1955499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b="1" dirty="0" smtClean="0">
                <a:solidFill>
                  <a:schemeClr val="accent5"/>
                </a:solidFill>
              </a:rPr>
              <a:t>ÍNDICE</a:t>
            </a:r>
          </a:p>
          <a:p>
            <a:pPr>
              <a:lnSpc>
                <a:spcPct val="150000"/>
              </a:lnSpc>
            </a:pPr>
            <a:endParaRPr lang="es-ES" sz="1400" dirty="0" smtClean="0"/>
          </a:p>
          <a:p>
            <a:pPr>
              <a:lnSpc>
                <a:spcPct val="150000"/>
              </a:lnSpc>
            </a:pPr>
            <a:r>
              <a:rPr lang="es-ES" sz="1200" b="1" dirty="0" smtClean="0">
                <a:solidFill>
                  <a:schemeClr val="accent5"/>
                </a:solidFill>
              </a:rPr>
              <a:t>1. Diseño de esquemas y modelado de Datos</a:t>
            </a:r>
          </a:p>
          <a:p>
            <a:pPr>
              <a:lnSpc>
                <a:spcPct val="150000"/>
              </a:lnSpc>
            </a:pPr>
            <a:endParaRPr lang="es-ES" sz="1200" dirty="0" smtClean="0"/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2.Operaciones Relacionales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3.Operaciones Lógicas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4. Índices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5. Borrado y modificación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6.Arrays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7.Agregaciones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8.Agregaciones con matrices 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303" y="5107704"/>
            <a:ext cx="1179692" cy="174567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057" y="5107704"/>
            <a:ext cx="1179693" cy="174567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104" y="5107704"/>
            <a:ext cx="1179692" cy="174567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153" y="68883"/>
            <a:ext cx="2120436" cy="531479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652963" y="1643022"/>
            <a:ext cx="7028873" cy="424731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sz="2400" b="1" dirty="0">
                <a:solidFill>
                  <a:schemeClr val="accent5"/>
                </a:solidFill>
                <a:latin typeface="Arial Rounded MT Bold" panose="020F0704030504030204" pitchFamily="34" charset="0"/>
              </a:rPr>
              <a:t>Esquema flexible</a:t>
            </a:r>
          </a:p>
          <a:p>
            <a:pPr lvl="1"/>
            <a:endParaRPr lang="es-ES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b="1" dirty="0" smtClean="0">
                <a:solidFill>
                  <a:srgbClr val="92D050"/>
                </a:solidFill>
              </a:rPr>
              <a:t>Esquemático</a:t>
            </a:r>
            <a:r>
              <a:rPr lang="es-ES" sz="1600" dirty="0">
                <a:solidFill>
                  <a:srgbClr val="92D050"/>
                </a:solidFill>
              </a:rPr>
              <a:t>:</a:t>
            </a:r>
            <a:r>
              <a:rPr lang="es-ES" sz="16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s-ES" sz="1600" dirty="0" smtClean="0">
                <a:solidFill>
                  <a:srgbClr val="00B0F0"/>
                </a:solidFill>
              </a:rPr>
              <a:t>No</a:t>
            </a:r>
            <a:r>
              <a:rPr lang="es-ES" sz="16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s-ES" sz="1600" b="1" dirty="0">
                <a:solidFill>
                  <a:schemeClr val="bg2">
                    <a:lumMod val="75000"/>
                  </a:schemeClr>
                </a:solidFill>
              </a:rPr>
              <a:t>requiere</a:t>
            </a:r>
            <a:r>
              <a:rPr lang="es-ES" sz="16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s-ES" sz="1600" b="1" dirty="0">
                <a:solidFill>
                  <a:schemeClr val="bg2">
                    <a:lumMod val="75000"/>
                  </a:schemeClr>
                </a:solidFill>
              </a:rPr>
              <a:t>un</a:t>
            </a:r>
            <a:r>
              <a:rPr lang="es-ES" sz="16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s-ES" sz="1600" dirty="0">
                <a:solidFill>
                  <a:srgbClr val="7030A0"/>
                </a:solidFill>
              </a:rPr>
              <a:t>esquema predefinido</a:t>
            </a:r>
            <a:r>
              <a:rPr lang="es-ES" sz="16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s-ES" sz="1600" b="1" dirty="0">
                <a:solidFill>
                  <a:schemeClr val="bg2">
                    <a:lumMod val="75000"/>
                  </a:schemeClr>
                </a:solidFill>
              </a:rPr>
              <a:t>para las colecciones.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b="1" dirty="0" smtClean="0">
                <a:solidFill>
                  <a:srgbClr val="92D050"/>
                </a:solidFill>
              </a:rPr>
              <a:t>Flexibilidad:</a:t>
            </a:r>
            <a:r>
              <a:rPr lang="es-ES" sz="16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s-ES" sz="1600" b="1" dirty="0">
                <a:solidFill>
                  <a:schemeClr val="bg2">
                    <a:lumMod val="75000"/>
                  </a:schemeClr>
                </a:solidFill>
              </a:rPr>
              <a:t>Requiere disciplina para </a:t>
            </a:r>
            <a:r>
              <a:rPr lang="es-ES" sz="1600" dirty="0">
                <a:solidFill>
                  <a:srgbClr val="00B0F0"/>
                </a:solidFill>
              </a:rPr>
              <a:t>mantener la consistencia de los datos.</a:t>
            </a:r>
          </a:p>
          <a:p>
            <a:endParaRPr lang="es-ES" b="1" dirty="0" smtClean="0">
              <a:solidFill>
                <a:srgbClr val="92D050"/>
              </a:solidFill>
            </a:endParaRPr>
          </a:p>
          <a:p>
            <a:r>
              <a:rPr lang="es-ES" sz="2400" b="1" dirty="0" err="1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Desnormalización</a:t>
            </a:r>
            <a:r>
              <a:rPr lang="es-ES" sz="2400" b="1" dirty="0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 y anidación</a:t>
            </a:r>
            <a:endParaRPr lang="es-ES" sz="2400" b="1" dirty="0">
              <a:solidFill>
                <a:schemeClr val="accent5"/>
              </a:solidFill>
              <a:latin typeface="Arial Rounded MT Bold" panose="020F0704030504030204" pitchFamily="34" charset="0"/>
            </a:endParaRPr>
          </a:p>
          <a:p>
            <a:pPr lvl="1"/>
            <a:endParaRPr lang="es-ES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dirty="0">
                <a:solidFill>
                  <a:srgbClr val="92D050"/>
                </a:solidFill>
              </a:rPr>
              <a:t> </a:t>
            </a:r>
            <a:r>
              <a:rPr lang="es-ES" sz="1600" b="1" dirty="0" err="1">
                <a:solidFill>
                  <a:srgbClr val="92D050"/>
                </a:solidFill>
              </a:rPr>
              <a:t>Desnormalización</a:t>
            </a:r>
            <a:r>
              <a:rPr lang="es-ES" sz="1600" b="1" dirty="0">
                <a:solidFill>
                  <a:srgbClr val="92D050"/>
                </a:solidFill>
              </a:rPr>
              <a:t>: </a:t>
            </a:r>
            <a:r>
              <a:rPr lang="es-ES" sz="1600" b="1" dirty="0">
                <a:solidFill>
                  <a:schemeClr val="bg2">
                    <a:lumMod val="75000"/>
                  </a:schemeClr>
                </a:solidFill>
              </a:rPr>
              <a:t>Duplica datos en varios documentos para reducir la necesidad de uniones complejas.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b="1" dirty="0">
                <a:solidFill>
                  <a:srgbClr val="92D050"/>
                </a:solidFill>
              </a:rPr>
              <a:t>Anidación:</a:t>
            </a:r>
            <a:r>
              <a:rPr lang="es-ES" sz="1600" dirty="0" smtClean="0">
                <a:solidFill>
                  <a:srgbClr val="92D050"/>
                </a:solidFill>
              </a:rPr>
              <a:t> </a:t>
            </a:r>
            <a:r>
              <a:rPr lang="es-ES" sz="1600" b="1" dirty="0">
                <a:solidFill>
                  <a:schemeClr val="bg2">
                    <a:lumMod val="75000"/>
                  </a:schemeClr>
                </a:solidFill>
              </a:rPr>
              <a:t>Los documentos pueden contener</a:t>
            </a:r>
            <a:r>
              <a:rPr lang="es-ES" sz="16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s-ES" sz="1600" dirty="0">
                <a:solidFill>
                  <a:srgbClr val="00B0F0"/>
                </a:solidFill>
              </a:rPr>
              <a:t>subdocumentos</a:t>
            </a:r>
            <a:r>
              <a:rPr lang="es-ES" sz="1600" dirty="0">
                <a:solidFill>
                  <a:schemeClr val="bg2">
                    <a:lumMod val="50000"/>
                  </a:schemeClr>
                </a:solidFill>
              </a:rPr>
              <a:t> y </a:t>
            </a:r>
            <a:r>
              <a:rPr lang="es-ES" sz="1600" dirty="0">
                <a:solidFill>
                  <a:srgbClr val="00B0F0"/>
                </a:solidFill>
              </a:rPr>
              <a:t>matrices</a:t>
            </a:r>
            <a:r>
              <a:rPr lang="es-ES" sz="1600" dirty="0">
                <a:solidFill>
                  <a:schemeClr val="bg2">
                    <a:lumMod val="50000"/>
                  </a:schemeClr>
                </a:solidFill>
              </a:rPr>
              <a:t>, </a:t>
            </a:r>
            <a:r>
              <a:rPr lang="es-ES" sz="1600" b="1" dirty="0">
                <a:solidFill>
                  <a:schemeClr val="bg2">
                    <a:lumMod val="75000"/>
                  </a:schemeClr>
                </a:solidFill>
              </a:rPr>
              <a:t>lo</a:t>
            </a:r>
            <a:r>
              <a:rPr lang="es-ES" sz="16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s-ES" sz="1600" b="1" dirty="0">
                <a:solidFill>
                  <a:schemeClr val="bg2">
                    <a:lumMod val="75000"/>
                  </a:schemeClr>
                </a:solidFill>
              </a:rPr>
              <a:t>que permite almacenar datos jerárquicos y relacionados directamente en un solo documento.</a:t>
            </a:r>
          </a:p>
        </p:txBody>
      </p:sp>
      <p:pic>
        <p:nvPicPr>
          <p:cNvPr id="26" name="Imagen 2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7408" y="1340768"/>
            <a:ext cx="247649" cy="247649"/>
          </a:xfrm>
          <a:prstGeom prst="rect">
            <a:avLst/>
          </a:prstGeom>
        </p:spPr>
      </p:pic>
      <p:pic>
        <p:nvPicPr>
          <p:cNvPr id="27" name="Picture 2" descr="Icono, Realimentación, Mensaje, Nub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08" y="2154809"/>
            <a:ext cx="238934" cy="23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Icono, Info, Información, Nube, Pregunta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9564" y="3797781"/>
            <a:ext cx="242749" cy="24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Imagen 2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1941" y="4337824"/>
            <a:ext cx="234034" cy="234034"/>
          </a:xfrm>
          <a:prstGeom prst="rect">
            <a:avLst/>
          </a:prstGeom>
        </p:spPr>
      </p:pic>
      <p:pic>
        <p:nvPicPr>
          <p:cNvPr id="30" name="Picture 6" descr="Icono, Localización, Localizar, Nube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15" y="4896584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8" descr="Icono, Contento, Cliente, Realimentación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99" y="5434047"/>
            <a:ext cx="234034" cy="23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2" name="Conector recto 31"/>
          <p:cNvCxnSpPr/>
          <p:nvPr/>
        </p:nvCxnSpPr>
        <p:spPr>
          <a:xfrm flipH="1">
            <a:off x="285249" y="674255"/>
            <a:ext cx="1096" cy="53891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8" descr="Icono, Contento, Cliente, Realimentación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15" y="3268939"/>
            <a:ext cx="234034" cy="19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" descr="Icono, Localización, Localizar, Nube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15" y="2704737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9001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3759207" y="314036"/>
            <a:ext cx="729672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/>
              <a:t>Principios de diseño de esquemas</a:t>
            </a:r>
            <a:endParaRPr lang="es-ES" sz="3200" dirty="0"/>
          </a:p>
        </p:txBody>
      </p:sp>
      <p:sp>
        <p:nvSpPr>
          <p:cNvPr id="3" name="Rectángulo 2"/>
          <p:cNvSpPr/>
          <p:nvPr/>
        </p:nvSpPr>
        <p:spPr>
          <a:xfrm>
            <a:off x="2475336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403090" y="600362"/>
            <a:ext cx="1955499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b="1" dirty="0" smtClean="0">
                <a:solidFill>
                  <a:schemeClr val="accent5"/>
                </a:solidFill>
              </a:rPr>
              <a:t>ÍNDICE</a:t>
            </a:r>
          </a:p>
          <a:p>
            <a:pPr>
              <a:lnSpc>
                <a:spcPct val="150000"/>
              </a:lnSpc>
            </a:pPr>
            <a:endParaRPr lang="es-ES" sz="1400" dirty="0" smtClean="0"/>
          </a:p>
          <a:p>
            <a:pPr>
              <a:lnSpc>
                <a:spcPct val="150000"/>
              </a:lnSpc>
            </a:pPr>
            <a:r>
              <a:rPr lang="es-ES" sz="1200" b="1" dirty="0" smtClean="0">
                <a:solidFill>
                  <a:schemeClr val="accent5"/>
                </a:solidFill>
              </a:rPr>
              <a:t>1. Diseño de esquemas y modelado de Datos</a:t>
            </a:r>
          </a:p>
          <a:p>
            <a:pPr>
              <a:lnSpc>
                <a:spcPct val="150000"/>
              </a:lnSpc>
            </a:pPr>
            <a:endParaRPr lang="es-ES" sz="1200" dirty="0" smtClean="0"/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2.Operaciones Relacionales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3.Operaciones Lógicas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4. Índices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5. Borrado y modificación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6.Arrays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7.Agregaciones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8.Agregaciones con matrices 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303" y="5107704"/>
            <a:ext cx="1179692" cy="174567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057" y="5107704"/>
            <a:ext cx="1179693" cy="174567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104" y="5107704"/>
            <a:ext cx="1179692" cy="174567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153" y="68883"/>
            <a:ext cx="2120436" cy="531479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652963" y="1643022"/>
            <a:ext cx="7028873" cy="364715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sz="2400" b="1" dirty="0">
                <a:solidFill>
                  <a:schemeClr val="accent5"/>
                </a:solidFill>
                <a:latin typeface="Arial Rounded MT Bold" panose="020F0704030504030204" pitchFamily="34" charset="0"/>
              </a:rPr>
              <a:t>Buenas prácticas de diseño</a:t>
            </a:r>
          </a:p>
          <a:p>
            <a:pPr lvl="1"/>
            <a:endParaRPr lang="es-ES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b="1" dirty="0">
                <a:solidFill>
                  <a:srgbClr val="92D050"/>
                </a:solidFill>
              </a:rPr>
              <a:t>Modelado basado en la carga de </a:t>
            </a:r>
            <a:r>
              <a:rPr lang="es-ES" b="1" dirty="0" smtClean="0">
                <a:solidFill>
                  <a:srgbClr val="92D050"/>
                </a:solidFill>
              </a:rPr>
              <a:t>trabajo y los patrones de acceso</a:t>
            </a:r>
            <a:r>
              <a:rPr lang="es-ES" dirty="0" smtClean="0">
                <a:solidFill>
                  <a:schemeClr val="bg2">
                    <a:lumMod val="25000"/>
                  </a:schemeClr>
                </a:solidFill>
              </a:rPr>
              <a:t>: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b="1" dirty="0">
                <a:solidFill>
                  <a:schemeClr val="bg2">
                    <a:lumMod val="75000"/>
                  </a:schemeClr>
                </a:solidFill>
              </a:rPr>
              <a:t>Prioriza la eficiencia de las </a:t>
            </a:r>
            <a:r>
              <a:rPr lang="es-ES" dirty="0">
                <a:solidFill>
                  <a:srgbClr val="00B0F0"/>
                </a:solidFill>
              </a:rPr>
              <a:t>operaciones</a:t>
            </a:r>
            <a:r>
              <a:rPr lang="es-ES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s-ES" sz="1600" b="1" dirty="0">
                <a:solidFill>
                  <a:schemeClr val="bg2">
                    <a:lumMod val="75000"/>
                  </a:schemeClr>
                </a:solidFill>
              </a:rPr>
              <a:t>que serán </a:t>
            </a:r>
            <a:r>
              <a:rPr lang="es-ES" dirty="0">
                <a:solidFill>
                  <a:srgbClr val="7030A0"/>
                </a:solidFill>
              </a:rPr>
              <a:t>más frecuentes</a:t>
            </a:r>
            <a:r>
              <a:rPr lang="es-ES" dirty="0" smtClean="0">
                <a:solidFill>
                  <a:srgbClr val="7030A0"/>
                </a:solidFill>
              </a:rPr>
              <a:t>.</a:t>
            </a:r>
          </a:p>
          <a:p>
            <a:pPr lvl="1">
              <a:lnSpc>
                <a:spcPct val="150000"/>
              </a:lnSpc>
            </a:pPr>
            <a:endParaRPr lang="es-ES" dirty="0">
              <a:solidFill>
                <a:schemeClr val="bg2">
                  <a:lumMod val="25000"/>
                </a:schemeClr>
              </a:solidFill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b="1" dirty="0">
                <a:solidFill>
                  <a:srgbClr val="92D050"/>
                </a:solidFill>
              </a:rPr>
              <a:t>Balance entre lectura y escritura</a:t>
            </a:r>
            <a:endParaRPr lang="es-ES" dirty="0">
              <a:solidFill>
                <a:srgbClr val="92D050"/>
              </a:solidFill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b="1" dirty="0">
                <a:solidFill>
                  <a:schemeClr val="bg2">
                    <a:lumMod val="75000"/>
                  </a:schemeClr>
                </a:solidFill>
              </a:rPr>
              <a:t>La</a:t>
            </a:r>
            <a:r>
              <a:rPr lang="es-ES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s-ES" b="1" dirty="0" err="1" smtClean="0">
                <a:solidFill>
                  <a:srgbClr val="7030A0"/>
                </a:solidFill>
              </a:rPr>
              <a:t>desnormalización</a:t>
            </a:r>
            <a:r>
              <a:rPr lang="es-ES" dirty="0" smtClean="0">
                <a:solidFill>
                  <a:srgbClr val="7030A0"/>
                </a:solidFill>
              </a:rPr>
              <a:t>:</a:t>
            </a:r>
          </a:p>
          <a:p>
            <a:pPr marL="1200150" lvl="2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dirty="0" smtClean="0">
                <a:solidFill>
                  <a:srgbClr val="00B0F0"/>
                </a:solidFill>
              </a:rPr>
              <a:t>Lecturas</a:t>
            </a:r>
            <a:r>
              <a:rPr lang="es-ES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s-ES" sz="1600" b="1" dirty="0">
                <a:solidFill>
                  <a:schemeClr val="bg2">
                    <a:lumMod val="75000"/>
                  </a:schemeClr>
                </a:solidFill>
              </a:rPr>
              <a:t>rápidas</a:t>
            </a:r>
            <a:r>
              <a:rPr lang="es-ES" dirty="0">
                <a:solidFill>
                  <a:schemeClr val="bg2">
                    <a:lumMod val="50000"/>
                  </a:schemeClr>
                </a:solidFill>
              </a:rPr>
              <a:t> </a:t>
            </a:r>
            <a:endParaRPr lang="es-ES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1200150" lvl="2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b="1" dirty="0">
                <a:solidFill>
                  <a:schemeClr val="bg2">
                    <a:lumMod val="75000"/>
                  </a:schemeClr>
                </a:solidFill>
              </a:rPr>
              <a:t>Sobrecarga de las </a:t>
            </a:r>
            <a:r>
              <a:rPr lang="es-ES" dirty="0" smtClean="0">
                <a:solidFill>
                  <a:srgbClr val="7030A0"/>
                </a:solidFill>
              </a:rPr>
              <a:t>escrituras</a:t>
            </a:r>
            <a:endParaRPr lang="es-ES" dirty="0">
              <a:solidFill>
                <a:srgbClr val="7030A0"/>
              </a:solidFill>
            </a:endParaRPr>
          </a:p>
        </p:txBody>
      </p:sp>
      <p:pic>
        <p:nvPicPr>
          <p:cNvPr id="26" name="Imagen 2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7408" y="1340768"/>
            <a:ext cx="247649" cy="247649"/>
          </a:xfrm>
          <a:prstGeom prst="rect">
            <a:avLst/>
          </a:prstGeom>
        </p:spPr>
      </p:pic>
      <p:pic>
        <p:nvPicPr>
          <p:cNvPr id="27" name="Picture 2" descr="Icono, Realimentación, Mensaje, Nub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08" y="2154809"/>
            <a:ext cx="238934" cy="23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Icono, Info, Información, Nube, Pregunta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9564" y="3797781"/>
            <a:ext cx="242749" cy="24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Imagen 2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1941" y="4337824"/>
            <a:ext cx="234034" cy="234034"/>
          </a:xfrm>
          <a:prstGeom prst="rect">
            <a:avLst/>
          </a:prstGeom>
        </p:spPr>
      </p:pic>
      <p:pic>
        <p:nvPicPr>
          <p:cNvPr id="30" name="Picture 6" descr="Icono, Localización, Localizar, Nube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15" y="4896584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8" descr="Icono, Contento, Cliente, Realimentación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99" y="5434047"/>
            <a:ext cx="234034" cy="23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2" name="Conector recto 31"/>
          <p:cNvCxnSpPr/>
          <p:nvPr/>
        </p:nvCxnSpPr>
        <p:spPr>
          <a:xfrm flipH="1">
            <a:off x="285249" y="674255"/>
            <a:ext cx="1096" cy="53891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8" descr="Icono, Contento, Cliente, Realimentación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15" y="3268939"/>
            <a:ext cx="234034" cy="19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" descr="Icono, Localización, Localizar, Nube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15" y="2704737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5241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3759207" y="314036"/>
            <a:ext cx="729672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/>
              <a:t>Principios de diseño de esquemas</a:t>
            </a:r>
            <a:endParaRPr lang="es-ES" sz="3200" dirty="0"/>
          </a:p>
        </p:txBody>
      </p:sp>
      <p:sp>
        <p:nvSpPr>
          <p:cNvPr id="3" name="Rectángulo 2"/>
          <p:cNvSpPr/>
          <p:nvPr/>
        </p:nvSpPr>
        <p:spPr>
          <a:xfrm>
            <a:off x="2475336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403090" y="600362"/>
            <a:ext cx="1955499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b="1" dirty="0" smtClean="0">
                <a:solidFill>
                  <a:schemeClr val="accent5"/>
                </a:solidFill>
              </a:rPr>
              <a:t>ÍNDICE</a:t>
            </a:r>
          </a:p>
          <a:p>
            <a:pPr>
              <a:lnSpc>
                <a:spcPct val="150000"/>
              </a:lnSpc>
            </a:pPr>
            <a:endParaRPr lang="es-ES" sz="1400" dirty="0" smtClean="0"/>
          </a:p>
          <a:p>
            <a:pPr>
              <a:lnSpc>
                <a:spcPct val="150000"/>
              </a:lnSpc>
            </a:pPr>
            <a:r>
              <a:rPr lang="es-ES" sz="1200" b="1" dirty="0" smtClean="0">
                <a:solidFill>
                  <a:schemeClr val="accent5"/>
                </a:solidFill>
              </a:rPr>
              <a:t>1. Diseño de esquemas y modelado de Datos</a:t>
            </a:r>
          </a:p>
          <a:p>
            <a:pPr>
              <a:lnSpc>
                <a:spcPct val="150000"/>
              </a:lnSpc>
            </a:pPr>
            <a:endParaRPr lang="es-ES" sz="1200" dirty="0" smtClean="0"/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2.Operaciones Relacionales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3.Operaciones Lógicas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4. Índices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5. Borrado y modificación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6.Arrays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7.Agregaciones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8.Agregaciones con matrices 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303" y="5107704"/>
            <a:ext cx="1179692" cy="174567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057" y="5107704"/>
            <a:ext cx="1179693" cy="174567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104" y="5107704"/>
            <a:ext cx="1179692" cy="174567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153" y="68883"/>
            <a:ext cx="2120436" cy="531479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652963" y="1643022"/>
            <a:ext cx="7028873" cy="447814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sz="2400" b="1" dirty="0">
                <a:solidFill>
                  <a:schemeClr val="accent5"/>
                </a:solidFill>
                <a:latin typeface="Arial Rounded MT Bold" panose="020F0704030504030204" pitchFamily="34" charset="0"/>
              </a:rPr>
              <a:t>Buenas prácticas de diseño</a:t>
            </a:r>
          </a:p>
          <a:p>
            <a:pPr lvl="1"/>
            <a:endParaRPr lang="es-ES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b="1" dirty="0" smtClean="0">
                <a:solidFill>
                  <a:srgbClr val="92D050"/>
                </a:solidFill>
              </a:rPr>
              <a:t>Tamaño </a:t>
            </a:r>
            <a:r>
              <a:rPr lang="es-ES" b="1" dirty="0">
                <a:solidFill>
                  <a:srgbClr val="92D050"/>
                </a:solidFill>
              </a:rPr>
              <a:t>de Documento</a:t>
            </a:r>
            <a:endParaRPr lang="es-ES" dirty="0">
              <a:solidFill>
                <a:srgbClr val="92D050"/>
              </a:solidFill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b="1" dirty="0">
                <a:solidFill>
                  <a:schemeClr val="bg2">
                    <a:lumMod val="75000"/>
                  </a:schemeClr>
                </a:solidFill>
              </a:rPr>
              <a:t>Límite de  </a:t>
            </a:r>
            <a:r>
              <a:rPr lang="es-ES" dirty="0" smtClean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~</a:t>
            </a:r>
            <a:r>
              <a:rPr lang="es-ES" dirty="0" smtClean="0">
                <a:solidFill>
                  <a:srgbClr val="00B0F0"/>
                </a:solidFill>
              </a:rPr>
              <a:t>16 </a:t>
            </a:r>
            <a:r>
              <a:rPr lang="es-ES" dirty="0">
                <a:solidFill>
                  <a:srgbClr val="00B0F0"/>
                </a:solidFill>
              </a:rPr>
              <a:t>MB.</a:t>
            </a:r>
            <a:r>
              <a:rPr lang="es-ES" dirty="0">
                <a:solidFill>
                  <a:schemeClr val="bg2">
                    <a:lumMod val="25000"/>
                  </a:schemeClr>
                </a:solidFill>
              </a:rPr>
              <a:t> </a:t>
            </a:r>
            <a:endParaRPr lang="es-ES" dirty="0" smtClean="0">
              <a:solidFill>
                <a:schemeClr val="bg2">
                  <a:lumMod val="25000"/>
                </a:schemeClr>
              </a:solidFill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b="1" dirty="0">
                <a:solidFill>
                  <a:schemeClr val="bg2">
                    <a:lumMod val="75000"/>
                  </a:schemeClr>
                </a:solidFill>
              </a:rPr>
              <a:t>Para más fragmentar la información en </a:t>
            </a:r>
            <a:r>
              <a:rPr lang="es-ES" dirty="0">
                <a:solidFill>
                  <a:srgbClr val="7030A0"/>
                </a:solidFill>
              </a:rPr>
              <a:t>varios documentos</a:t>
            </a:r>
            <a:r>
              <a:rPr lang="es-ES" dirty="0" smtClean="0">
                <a:solidFill>
                  <a:srgbClr val="7030A0"/>
                </a:solidFill>
              </a:rPr>
              <a:t>.</a:t>
            </a:r>
          </a:p>
          <a:p>
            <a:pPr lvl="1">
              <a:lnSpc>
                <a:spcPct val="150000"/>
              </a:lnSpc>
            </a:pPr>
            <a:endParaRPr lang="es-ES" dirty="0">
              <a:solidFill>
                <a:srgbClr val="7030A0"/>
              </a:solidFill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b="1" dirty="0">
                <a:solidFill>
                  <a:srgbClr val="92D050"/>
                </a:solidFill>
              </a:rPr>
              <a:t>Optimización de Consultas</a:t>
            </a:r>
            <a:endParaRPr lang="es-ES" dirty="0">
              <a:solidFill>
                <a:srgbClr val="92D050"/>
              </a:solidFill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b="1" dirty="0">
                <a:solidFill>
                  <a:schemeClr val="bg2">
                    <a:lumMod val="75000"/>
                  </a:schemeClr>
                </a:solidFill>
              </a:rPr>
              <a:t>Usar</a:t>
            </a:r>
            <a:r>
              <a:rPr lang="es-ES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s-ES" dirty="0">
                <a:solidFill>
                  <a:srgbClr val="00B0F0"/>
                </a:solidFill>
              </a:rPr>
              <a:t>índices</a:t>
            </a:r>
            <a:r>
              <a:rPr lang="es-ES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s-ES" sz="1600" b="1" dirty="0">
                <a:solidFill>
                  <a:schemeClr val="bg2">
                    <a:lumMod val="75000"/>
                  </a:schemeClr>
                </a:solidFill>
              </a:rPr>
              <a:t>adecuados para las consultas frecuentes. </a:t>
            </a:r>
          </a:p>
          <a:p>
            <a:pPr marL="1200150" lvl="2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b="1" dirty="0">
                <a:solidFill>
                  <a:schemeClr val="bg2">
                    <a:lumMod val="75000"/>
                  </a:schemeClr>
                </a:solidFill>
              </a:rPr>
              <a:t>Índices compuestos </a:t>
            </a:r>
          </a:p>
          <a:p>
            <a:pPr marL="1200150" lvl="2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b="1" dirty="0">
                <a:solidFill>
                  <a:schemeClr val="bg2">
                    <a:lumMod val="75000"/>
                  </a:schemeClr>
                </a:solidFill>
              </a:rPr>
              <a:t>Índices geoespaciales</a:t>
            </a:r>
          </a:p>
          <a:p>
            <a:pPr>
              <a:lnSpc>
                <a:spcPct val="150000"/>
              </a:lnSpc>
            </a:pPr>
            <a:endParaRPr lang="es-ES" b="1" dirty="0" smtClean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26" name="Imagen 2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7408" y="1340768"/>
            <a:ext cx="247649" cy="247649"/>
          </a:xfrm>
          <a:prstGeom prst="rect">
            <a:avLst/>
          </a:prstGeom>
        </p:spPr>
      </p:pic>
      <p:pic>
        <p:nvPicPr>
          <p:cNvPr id="27" name="Picture 2" descr="Icono, Realimentación, Mensaje, Nub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08" y="2154809"/>
            <a:ext cx="238934" cy="23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Icono, Info, Información, Nube, Pregunta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9564" y="3797781"/>
            <a:ext cx="242749" cy="24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Imagen 2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1941" y="4337824"/>
            <a:ext cx="234034" cy="234034"/>
          </a:xfrm>
          <a:prstGeom prst="rect">
            <a:avLst/>
          </a:prstGeom>
        </p:spPr>
      </p:pic>
      <p:pic>
        <p:nvPicPr>
          <p:cNvPr id="30" name="Picture 6" descr="Icono, Localización, Localizar, Nube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15" y="4896584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8" descr="Icono, Contento, Cliente, Realimentación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99" y="5434047"/>
            <a:ext cx="234034" cy="23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2" name="Conector recto 31"/>
          <p:cNvCxnSpPr/>
          <p:nvPr/>
        </p:nvCxnSpPr>
        <p:spPr>
          <a:xfrm flipH="1">
            <a:off x="285249" y="674255"/>
            <a:ext cx="1096" cy="53891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8" descr="Icono, Contento, Cliente, Realimentación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15" y="3268939"/>
            <a:ext cx="234034" cy="19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" descr="Icono, Localización, Localizar, Nube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15" y="2704737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5517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3759207" y="314036"/>
            <a:ext cx="729672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/>
              <a:t>Principios de diseño de esquemas</a:t>
            </a:r>
            <a:endParaRPr lang="es-ES" sz="3200" dirty="0"/>
          </a:p>
        </p:txBody>
      </p:sp>
      <p:sp>
        <p:nvSpPr>
          <p:cNvPr id="3" name="Rectángulo 2"/>
          <p:cNvSpPr/>
          <p:nvPr/>
        </p:nvSpPr>
        <p:spPr>
          <a:xfrm>
            <a:off x="2475336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403090" y="600362"/>
            <a:ext cx="1955499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b="1" dirty="0" smtClean="0">
                <a:solidFill>
                  <a:schemeClr val="accent5"/>
                </a:solidFill>
              </a:rPr>
              <a:t>ÍNDICE</a:t>
            </a:r>
          </a:p>
          <a:p>
            <a:pPr>
              <a:lnSpc>
                <a:spcPct val="150000"/>
              </a:lnSpc>
            </a:pPr>
            <a:endParaRPr lang="es-ES" sz="1400" dirty="0" smtClean="0"/>
          </a:p>
          <a:p>
            <a:pPr>
              <a:lnSpc>
                <a:spcPct val="150000"/>
              </a:lnSpc>
            </a:pPr>
            <a:r>
              <a:rPr lang="es-ES" sz="1200" b="1" dirty="0" smtClean="0">
                <a:solidFill>
                  <a:schemeClr val="accent5"/>
                </a:solidFill>
              </a:rPr>
              <a:t>1. Diseño de esquemas y modelado de Datos</a:t>
            </a:r>
          </a:p>
          <a:p>
            <a:pPr>
              <a:lnSpc>
                <a:spcPct val="150000"/>
              </a:lnSpc>
            </a:pPr>
            <a:endParaRPr lang="es-ES" sz="1200" dirty="0" smtClean="0"/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2.Operaciones Relacionales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3.Operaciones Lógicas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4. Índices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5. Borrado y modificación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6.Arrays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7.Agregaciones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8.Agregaciones con matrices 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303" y="5107704"/>
            <a:ext cx="1179692" cy="174567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057" y="5107704"/>
            <a:ext cx="1179693" cy="174567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104" y="5107704"/>
            <a:ext cx="1179692" cy="174567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153" y="68883"/>
            <a:ext cx="2120436" cy="531479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652963" y="1643022"/>
            <a:ext cx="7028873" cy="424731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sz="2400" b="1" dirty="0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¿Qué es un índice?</a:t>
            </a:r>
            <a:endParaRPr lang="es-ES" sz="2400" b="1" dirty="0">
              <a:solidFill>
                <a:schemeClr val="accent5"/>
              </a:solidFill>
              <a:latin typeface="Arial Rounded MT Bold" panose="020F0704030504030204" pitchFamily="34" charset="0"/>
            </a:endParaRPr>
          </a:p>
          <a:p>
            <a:pPr lvl="1"/>
            <a:endParaRPr lang="es-ES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b="1" dirty="0" smtClean="0">
                <a:solidFill>
                  <a:srgbClr val="92D050"/>
                </a:solidFill>
              </a:rPr>
              <a:t>Definición</a:t>
            </a:r>
            <a:endParaRPr lang="es-ES" dirty="0">
              <a:solidFill>
                <a:srgbClr val="92D050"/>
              </a:solidFill>
            </a:endParaRPr>
          </a:p>
          <a:p>
            <a:pPr lvl="1">
              <a:lnSpc>
                <a:spcPct val="150000"/>
              </a:lnSpc>
            </a:pPr>
            <a:r>
              <a:rPr lang="es-ES" sz="1600" b="1" dirty="0">
                <a:solidFill>
                  <a:schemeClr val="bg2">
                    <a:lumMod val="75000"/>
                  </a:schemeClr>
                </a:solidFill>
              </a:rPr>
              <a:t>Un índice es una estructura de datos que permite </a:t>
            </a:r>
            <a:r>
              <a:rPr lang="es-ES" sz="1600" b="1" dirty="0" smtClean="0">
                <a:solidFill>
                  <a:schemeClr val="bg2">
                    <a:lumMod val="75000"/>
                  </a:schemeClr>
                </a:solidFill>
              </a:rPr>
              <a:t>a </a:t>
            </a:r>
            <a:r>
              <a:rPr lang="es-ES" sz="1600" b="1" dirty="0" err="1" smtClean="0">
                <a:solidFill>
                  <a:schemeClr val="bg2">
                    <a:lumMod val="75000"/>
                  </a:schemeClr>
                </a:solidFill>
              </a:rPr>
              <a:t>MongoDB</a:t>
            </a:r>
            <a:r>
              <a:rPr lang="es-ES" sz="1600" b="1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s-ES" sz="1600" b="1" dirty="0">
                <a:solidFill>
                  <a:schemeClr val="bg2">
                    <a:lumMod val="75000"/>
                  </a:schemeClr>
                </a:solidFill>
              </a:rPr>
              <a:t>buscar documentos de manera </a:t>
            </a:r>
            <a:r>
              <a:rPr lang="es-ES" sz="1600" b="1" dirty="0">
                <a:solidFill>
                  <a:srgbClr val="00B0F0"/>
                </a:solidFill>
              </a:rPr>
              <a:t>más rápida </a:t>
            </a:r>
            <a:r>
              <a:rPr lang="es-ES" sz="1600" b="1" dirty="0" smtClean="0">
                <a:solidFill>
                  <a:srgbClr val="00B0F0"/>
                </a:solidFill>
              </a:rPr>
              <a:t>y eficiente.</a:t>
            </a:r>
          </a:p>
          <a:p>
            <a:pPr lvl="1">
              <a:lnSpc>
                <a:spcPct val="150000"/>
              </a:lnSpc>
            </a:pPr>
            <a:endParaRPr lang="es-ES" dirty="0">
              <a:solidFill>
                <a:srgbClr val="7030A0"/>
              </a:solidFill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b="1" dirty="0">
                <a:solidFill>
                  <a:srgbClr val="92D050"/>
                </a:solidFill>
              </a:rPr>
              <a:t>Para </a:t>
            </a:r>
            <a:r>
              <a:rPr lang="es-ES" b="1" dirty="0" smtClean="0">
                <a:solidFill>
                  <a:srgbClr val="92D050"/>
                </a:solidFill>
              </a:rPr>
              <a:t>qué usar índices</a:t>
            </a:r>
            <a:endParaRPr lang="es-ES" dirty="0">
              <a:solidFill>
                <a:srgbClr val="92D050"/>
              </a:solidFill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b="1" dirty="0" smtClean="0">
                <a:solidFill>
                  <a:srgbClr val="00B0F0"/>
                </a:solidFill>
              </a:rPr>
              <a:t>Con</a:t>
            </a:r>
            <a:r>
              <a:rPr lang="es-ES" sz="1600" b="1" dirty="0" smtClean="0">
                <a:solidFill>
                  <a:schemeClr val="bg2">
                    <a:lumMod val="75000"/>
                  </a:schemeClr>
                </a:solidFill>
              </a:rPr>
              <a:t> índices se encuentra </a:t>
            </a:r>
            <a:r>
              <a:rPr lang="es-ES" sz="1600" b="1" dirty="0" smtClean="0">
                <a:solidFill>
                  <a:srgbClr val="7030A0"/>
                </a:solidFill>
              </a:rPr>
              <a:t>rápidamente</a:t>
            </a:r>
            <a:r>
              <a:rPr lang="es-ES" sz="1600" b="1" dirty="0" smtClean="0">
                <a:solidFill>
                  <a:schemeClr val="bg2">
                    <a:lumMod val="75000"/>
                  </a:schemeClr>
                </a:solidFill>
              </a:rPr>
              <a:t> el documento deseado.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b="1" dirty="0" smtClean="0">
                <a:solidFill>
                  <a:srgbClr val="00B0F0"/>
                </a:solidFill>
              </a:rPr>
              <a:t>Sin</a:t>
            </a:r>
            <a:r>
              <a:rPr lang="es-ES" sz="1600" b="1" dirty="0" smtClean="0">
                <a:solidFill>
                  <a:schemeClr val="bg2">
                    <a:lumMod val="75000"/>
                  </a:schemeClr>
                </a:solidFill>
              </a:rPr>
              <a:t> índices la búsqueda se hace </a:t>
            </a:r>
            <a:r>
              <a:rPr lang="es-ES" sz="1600" b="1" dirty="0" smtClean="0">
                <a:solidFill>
                  <a:srgbClr val="7030A0"/>
                </a:solidFill>
              </a:rPr>
              <a:t>secuencial pasando por todos los documentos</a:t>
            </a:r>
            <a:r>
              <a:rPr lang="es-ES" sz="1600" b="1" dirty="0" smtClean="0">
                <a:solidFill>
                  <a:schemeClr val="bg2">
                    <a:lumMod val="75000"/>
                  </a:schemeClr>
                </a:solidFill>
              </a:rPr>
              <a:t> hasta encontrar lo deseado.</a:t>
            </a:r>
            <a:endParaRPr lang="es-ES" sz="1600" b="1" dirty="0">
              <a:solidFill>
                <a:schemeClr val="bg2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s-ES" b="1" dirty="0" smtClean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26" name="Imagen 2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7408" y="1340768"/>
            <a:ext cx="247649" cy="247649"/>
          </a:xfrm>
          <a:prstGeom prst="rect">
            <a:avLst/>
          </a:prstGeom>
        </p:spPr>
      </p:pic>
      <p:pic>
        <p:nvPicPr>
          <p:cNvPr id="27" name="Picture 2" descr="Icono, Realimentación, Mensaje, Nub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08" y="2154809"/>
            <a:ext cx="238934" cy="23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Icono, Info, Información, Nube, Pregunta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9564" y="3797781"/>
            <a:ext cx="242749" cy="24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Imagen 2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1941" y="4337824"/>
            <a:ext cx="234034" cy="234034"/>
          </a:xfrm>
          <a:prstGeom prst="rect">
            <a:avLst/>
          </a:prstGeom>
        </p:spPr>
      </p:pic>
      <p:pic>
        <p:nvPicPr>
          <p:cNvPr id="30" name="Picture 6" descr="Icono, Localización, Localizar, Nube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15" y="4896584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8" descr="Icono, Contento, Cliente, Realimentación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99" y="5434047"/>
            <a:ext cx="234034" cy="23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2" name="Conector recto 31"/>
          <p:cNvCxnSpPr/>
          <p:nvPr/>
        </p:nvCxnSpPr>
        <p:spPr>
          <a:xfrm flipH="1">
            <a:off x="285249" y="674255"/>
            <a:ext cx="1096" cy="53891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8" descr="Icono, Contento, Cliente, Realimentación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15" y="3268939"/>
            <a:ext cx="234034" cy="19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" descr="Icono, Localización, Localizar, Nube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15" y="2704737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589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3759207" y="314036"/>
            <a:ext cx="729672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/>
              <a:t>Principios de diseño de esquemas</a:t>
            </a:r>
            <a:endParaRPr lang="es-ES" sz="3200" dirty="0"/>
          </a:p>
        </p:txBody>
      </p:sp>
      <p:sp>
        <p:nvSpPr>
          <p:cNvPr id="3" name="Rectángulo 2"/>
          <p:cNvSpPr/>
          <p:nvPr/>
        </p:nvSpPr>
        <p:spPr>
          <a:xfrm>
            <a:off x="2475336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403090" y="600362"/>
            <a:ext cx="1955499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b="1" dirty="0" smtClean="0">
                <a:solidFill>
                  <a:schemeClr val="accent5"/>
                </a:solidFill>
              </a:rPr>
              <a:t>ÍNDICE</a:t>
            </a:r>
          </a:p>
          <a:p>
            <a:pPr>
              <a:lnSpc>
                <a:spcPct val="150000"/>
              </a:lnSpc>
            </a:pPr>
            <a:endParaRPr lang="es-ES" sz="1400" dirty="0" smtClean="0"/>
          </a:p>
          <a:p>
            <a:pPr>
              <a:lnSpc>
                <a:spcPct val="150000"/>
              </a:lnSpc>
            </a:pPr>
            <a:r>
              <a:rPr lang="es-ES" sz="1200" b="1" dirty="0" smtClean="0">
                <a:solidFill>
                  <a:schemeClr val="accent5"/>
                </a:solidFill>
              </a:rPr>
              <a:t>1. Diseño de esquemas y modelado de Datos</a:t>
            </a:r>
          </a:p>
          <a:p>
            <a:pPr>
              <a:lnSpc>
                <a:spcPct val="150000"/>
              </a:lnSpc>
            </a:pPr>
            <a:endParaRPr lang="es-ES" sz="1200" dirty="0" smtClean="0"/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2.Operaciones Relacionales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3.Operaciones Lógicas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4. Índices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5. Borrado y modificación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6.Arrays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7.Agregaciones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8.Agregaciones con matrices 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303" y="5107704"/>
            <a:ext cx="1179692" cy="174567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057" y="5107704"/>
            <a:ext cx="1179693" cy="174567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104" y="5107704"/>
            <a:ext cx="1179692" cy="174567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153" y="68883"/>
            <a:ext cx="2120436" cy="531479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652963" y="1643022"/>
            <a:ext cx="7028873" cy="480131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b="1" dirty="0" smtClean="0">
                <a:solidFill>
                  <a:srgbClr val="92D050"/>
                </a:solidFill>
              </a:rPr>
              <a:t>Características de los índices</a:t>
            </a:r>
            <a:endParaRPr lang="es-ES" b="1" dirty="0">
              <a:solidFill>
                <a:srgbClr val="92D050"/>
              </a:solidFill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b="1" dirty="0" smtClean="0">
                <a:solidFill>
                  <a:schemeClr val="bg2">
                    <a:lumMod val="75000"/>
                  </a:schemeClr>
                </a:solidFill>
              </a:rPr>
              <a:t>Los </a:t>
            </a:r>
            <a:r>
              <a:rPr lang="es-ES" sz="1600" b="1" dirty="0">
                <a:solidFill>
                  <a:schemeClr val="bg2">
                    <a:lumMod val="75000"/>
                  </a:schemeClr>
                </a:solidFill>
              </a:rPr>
              <a:t>índices </a:t>
            </a:r>
            <a:r>
              <a:rPr lang="es-ES" sz="1600" b="1" dirty="0">
                <a:solidFill>
                  <a:srgbClr val="7030A0"/>
                </a:solidFill>
              </a:rPr>
              <a:t>almacenan</a:t>
            </a:r>
            <a:r>
              <a:rPr lang="es-ES" sz="1600" b="1" dirty="0">
                <a:solidFill>
                  <a:schemeClr val="bg2">
                    <a:lumMod val="75000"/>
                  </a:schemeClr>
                </a:solidFill>
              </a:rPr>
              <a:t> los valores de </a:t>
            </a:r>
            <a:r>
              <a:rPr lang="es-ES" sz="1600" b="1" dirty="0">
                <a:solidFill>
                  <a:srgbClr val="00B0F0"/>
                </a:solidFill>
              </a:rPr>
              <a:t>un campo o </a:t>
            </a:r>
            <a:r>
              <a:rPr lang="es-ES" sz="1600" b="1" dirty="0" smtClean="0">
                <a:solidFill>
                  <a:srgbClr val="00B0F0"/>
                </a:solidFill>
              </a:rPr>
              <a:t>conjunto de </a:t>
            </a:r>
            <a:r>
              <a:rPr lang="es-ES" sz="1600" b="1" dirty="0">
                <a:solidFill>
                  <a:srgbClr val="00B0F0"/>
                </a:solidFill>
              </a:rPr>
              <a:t>campos</a:t>
            </a:r>
            <a:r>
              <a:rPr lang="es-ES" sz="1600" b="1" dirty="0">
                <a:solidFill>
                  <a:schemeClr val="bg2">
                    <a:lumMod val="75000"/>
                  </a:schemeClr>
                </a:solidFill>
              </a:rPr>
              <a:t>, ordenados según un criterio </a:t>
            </a:r>
            <a:r>
              <a:rPr lang="es-ES" sz="1600" b="1" dirty="0" smtClean="0">
                <a:solidFill>
                  <a:schemeClr val="bg2">
                    <a:lumMod val="75000"/>
                  </a:schemeClr>
                </a:solidFill>
              </a:rPr>
              <a:t>determinado</a:t>
            </a:r>
            <a:endParaRPr lang="es-ES" sz="1600" b="1" dirty="0">
              <a:solidFill>
                <a:schemeClr val="bg2">
                  <a:lumMod val="75000"/>
                </a:schemeClr>
              </a:solidFill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b="1" dirty="0" smtClean="0">
                <a:solidFill>
                  <a:srgbClr val="7030A0"/>
                </a:solidFill>
              </a:rPr>
              <a:t>La </a:t>
            </a:r>
            <a:r>
              <a:rPr lang="es-ES" sz="1600" b="1" dirty="0">
                <a:solidFill>
                  <a:srgbClr val="7030A0"/>
                </a:solidFill>
              </a:rPr>
              <a:t>creación y mantenimiento </a:t>
            </a:r>
            <a:r>
              <a:rPr lang="es-ES" sz="1600" b="1" dirty="0">
                <a:solidFill>
                  <a:schemeClr val="bg2">
                    <a:lumMod val="75000"/>
                  </a:schemeClr>
                </a:solidFill>
              </a:rPr>
              <a:t>de índices implica un </a:t>
            </a:r>
            <a:r>
              <a:rPr lang="es-ES" sz="1600" b="1" dirty="0">
                <a:solidFill>
                  <a:srgbClr val="00B0F0"/>
                </a:solidFill>
              </a:rPr>
              <a:t>costo </a:t>
            </a:r>
            <a:r>
              <a:rPr lang="es-ES" sz="1600" b="1" dirty="0" smtClean="0">
                <a:solidFill>
                  <a:srgbClr val="00B0F0"/>
                </a:solidFill>
              </a:rPr>
              <a:t>de almacenamiento </a:t>
            </a:r>
            <a:r>
              <a:rPr lang="es-ES" sz="1600" b="1" dirty="0">
                <a:solidFill>
                  <a:srgbClr val="00B0F0"/>
                </a:solidFill>
              </a:rPr>
              <a:t>y rendimiento adicional</a:t>
            </a:r>
            <a:r>
              <a:rPr lang="es-ES" sz="1600" b="1" dirty="0">
                <a:solidFill>
                  <a:schemeClr val="bg2">
                    <a:lumMod val="75000"/>
                  </a:schemeClr>
                </a:solidFill>
              </a:rPr>
              <a:t>, ya que se </a:t>
            </a:r>
            <a:r>
              <a:rPr lang="es-ES" sz="1600" b="1" dirty="0" smtClean="0">
                <a:solidFill>
                  <a:schemeClr val="bg2">
                    <a:lumMod val="75000"/>
                  </a:schemeClr>
                </a:solidFill>
              </a:rPr>
              <a:t>deben actualizar </a:t>
            </a:r>
            <a:r>
              <a:rPr lang="es-ES" sz="1600" b="1" dirty="0">
                <a:solidFill>
                  <a:schemeClr val="bg2">
                    <a:lumMod val="75000"/>
                  </a:schemeClr>
                </a:solidFill>
              </a:rPr>
              <a:t>cada vez que se inserta, modifica o elimina </a:t>
            </a:r>
            <a:r>
              <a:rPr lang="es-ES" sz="1600" b="1" dirty="0" smtClean="0">
                <a:solidFill>
                  <a:schemeClr val="bg2">
                    <a:lumMod val="75000"/>
                  </a:schemeClr>
                </a:solidFill>
              </a:rPr>
              <a:t>un documento</a:t>
            </a:r>
            <a:endParaRPr lang="es-ES" sz="1600" b="1" dirty="0">
              <a:solidFill>
                <a:schemeClr val="bg2">
                  <a:lumMod val="75000"/>
                </a:schemeClr>
              </a:solidFill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b="1" dirty="0" smtClean="0">
                <a:solidFill>
                  <a:schemeClr val="bg2">
                    <a:lumMod val="75000"/>
                  </a:schemeClr>
                </a:solidFill>
              </a:rPr>
              <a:t>Es </a:t>
            </a:r>
            <a:r>
              <a:rPr lang="es-ES" sz="1600" b="1" dirty="0">
                <a:solidFill>
                  <a:schemeClr val="bg2">
                    <a:lumMod val="75000"/>
                  </a:schemeClr>
                </a:solidFill>
              </a:rPr>
              <a:t>importante seleccionar los índices </a:t>
            </a:r>
            <a:r>
              <a:rPr lang="es-ES" sz="1600" b="1" dirty="0">
                <a:solidFill>
                  <a:srgbClr val="7030A0"/>
                </a:solidFill>
              </a:rPr>
              <a:t>buscando </a:t>
            </a:r>
            <a:r>
              <a:rPr lang="es-ES" sz="1600" b="1" dirty="0" smtClean="0">
                <a:solidFill>
                  <a:srgbClr val="7030A0"/>
                </a:solidFill>
              </a:rPr>
              <a:t>optimizar las </a:t>
            </a:r>
            <a:r>
              <a:rPr lang="es-ES" sz="1600" b="1" dirty="0">
                <a:solidFill>
                  <a:srgbClr val="7030A0"/>
                </a:solidFill>
              </a:rPr>
              <a:t>acciones más </a:t>
            </a:r>
            <a:r>
              <a:rPr lang="es-ES" sz="1600" b="1" dirty="0" smtClean="0">
                <a:solidFill>
                  <a:srgbClr val="7030A0"/>
                </a:solidFill>
              </a:rPr>
              <a:t>comunes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b="1" dirty="0">
                <a:solidFill>
                  <a:schemeClr val="bg2">
                    <a:lumMod val="75000"/>
                  </a:schemeClr>
                </a:solidFill>
              </a:rPr>
              <a:t>Los índices también pueden ayudar a </a:t>
            </a:r>
            <a:r>
              <a:rPr lang="es-ES" sz="1600" b="1" dirty="0">
                <a:solidFill>
                  <a:srgbClr val="7030A0"/>
                </a:solidFill>
              </a:rPr>
              <a:t>reducir la carga en el sistema</a:t>
            </a:r>
            <a:r>
              <a:rPr lang="es-ES" sz="1600" b="1" dirty="0">
                <a:solidFill>
                  <a:schemeClr val="bg2">
                    <a:lumMod val="75000"/>
                  </a:schemeClr>
                </a:solidFill>
              </a:rPr>
              <a:t>, ya que permiten que </a:t>
            </a:r>
            <a:r>
              <a:rPr lang="es-ES" sz="1600" b="1" dirty="0">
                <a:solidFill>
                  <a:srgbClr val="00B0F0"/>
                </a:solidFill>
              </a:rPr>
              <a:t>las consultas se realicen con menos recursos y de manera más rápida 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600" b="1" dirty="0" smtClean="0">
                <a:solidFill>
                  <a:schemeClr val="bg2">
                    <a:lumMod val="75000"/>
                  </a:schemeClr>
                </a:solidFill>
              </a:rPr>
              <a:t>Es </a:t>
            </a:r>
            <a:r>
              <a:rPr lang="es-ES" sz="1600" b="1" dirty="0">
                <a:solidFill>
                  <a:schemeClr val="bg2">
                    <a:lumMod val="75000"/>
                  </a:schemeClr>
                </a:solidFill>
              </a:rPr>
              <a:t>especialmente útil en entornos con gran cantidad de datos y alto volumen de consultas </a:t>
            </a:r>
            <a:endParaRPr lang="es-ES" b="1" dirty="0" smtClean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26" name="Imagen 2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7408" y="1340768"/>
            <a:ext cx="247649" cy="247649"/>
          </a:xfrm>
          <a:prstGeom prst="rect">
            <a:avLst/>
          </a:prstGeom>
        </p:spPr>
      </p:pic>
      <p:pic>
        <p:nvPicPr>
          <p:cNvPr id="27" name="Picture 2" descr="Icono, Realimentación, Mensaje, Nub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08" y="2154809"/>
            <a:ext cx="238934" cy="23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Icono, Info, Información, Nube, Pregunta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9564" y="3797781"/>
            <a:ext cx="242749" cy="24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Imagen 2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1941" y="4337824"/>
            <a:ext cx="234034" cy="234034"/>
          </a:xfrm>
          <a:prstGeom prst="rect">
            <a:avLst/>
          </a:prstGeom>
        </p:spPr>
      </p:pic>
      <p:pic>
        <p:nvPicPr>
          <p:cNvPr id="30" name="Picture 6" descr="Icono, Localización, Localizar, Nube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15" y="4896584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8" descr="Icono, Contento, Cliente, Realimentación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99" y="5434047"/>
            <a:ext cx="234034" cy="23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2" name="Conector recto 31"/>
          <p:cNvCxnSpPr/>
          <p:nvPr/>
        </p:nvCxnSpPr>
        <p:spPr>
          <a:xfrm flipH="1">
            <a:off x="285249" y="674255"/>
            <a:ext cx="1096" cy="53891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8" descr="Icono, Contento, Cliente, Realimentación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15" y="3268939"/>
            <a:ext cx="234034" cy="19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" descr="Icono, Localización, Localizar, Nube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15" y="2704737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2983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3759207" y="314036"/>
            <a:ext cx="729672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/>
              <a:t>Principios de diseño de esquemas</a:t>
            </a:r>
            <a:endParaRPr lang="es-ES" sz="3200" dirty="0"/>
          </a:p>
        </p:txBody>
      </p:sp>
      <p:sp>
        <p:nvSpPr>
          <p:cNvPr id="3" name="Rectángulo 2"/>
          <p:cNvSpPr/>
          <p:nvPr/>
        </p:nvSpPr>
        <p:spPr>
          <a:xfrm>
            <a:off x="2475336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403090" y="600362"/>
            <a:ext cx="1955499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b="1" dirty="0" smtClean="0">
                <a:solidFill>
                  <a:schemeClr val="accent5"/>
                </a:solidFill>
              </a:rPr>
              <a:t>ÍNDICE</a:t>
            </a:r>
          </a:p>
          <a:p>
            <a:pPr>
              <a:lnSpc>
                <a:spcPct val="150000"/>
              </a:lnSpc>
            </a:pPr>
            <a:endParaRPr lang="es-ES" sz="1400" dirty="0" smtClean="0"/>
          </a:p>
          <a:p>
            <a:pPr>
              <a:lnSpc>
                <a:spcPct val="150000"/>
              </a:lnSpc>
            </a:pPr>
            <a:r>
              <a:rPr lang="es-ES" sz="1200" b="1" dirty="0" smtClean="0">
                <a:solidFill>
                  <a:schemeClr val="accent5"/>
                </a:solidFill>
              </a:rPr>
              <a:t>1. Diseño de esquemas y modelado de Datos</a:t>
            </a:r>
          </a:p>
          <a:p>
            <a:pPr>
              <a:lnSpc>
                <a:spcPct val="150000"/>
              </a:lnSpc>
            </a:pPr>
            <a:endParaRPr lang="es-ES" sz="1200" dirty="0" smtClean="0"/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2.Operaciones Relacionales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3.Operaciones Lógicas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4. Índices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5. Borrado y modificación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6.Arrays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7.Agregaciones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8.Agregaciones con matrices 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303" y="5107704"/>
            <a:ext cx="1179692" cy="174567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057" y="5107704"/>
            <a:ext cx="1179693" cy="174567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104" y="5107704"/>
            <a:ext cx="1179692" cy="174567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153" y="68883"/>
            <a:ext cx="2120436" cy="531479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652963" y="1643022"/>
            <a:ext cx="7028873" cy="447814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sz="2400" b="1" dirty="0" smtClean="0">
                <a:solidFill>
                  <a:schemeClr val="accent5"/>
                </a:solidFill>
                <a:latin typeface="Arial Rounded MT Bold" panose="020F0704030504030204" pitchFamily="34" charset="0"/>
              </a:rPr>
              <a:t>Ejemplo de diseño un modelado</a:t>
            </a:r>
            <a:endParaRPr lang="es-ES" sz="2400" b="1" dirty="0">
              <a:solidFill>
                <a:schemeClr val="accent5"/>
              </a:solidFill>
              <a:latin typeface="Arial Rounded MT Bold" panose="020F0704030504030204" pitchFamily="34" charset="0"/>
            </a:endParaRPr>
          </a:p>
          <a:p>
            <a:pPr lvl="1"/>
            <a:endParaRPr lang="es-ES" b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b="1" dirty="0" smtClean="0">
                <a:solidFill>
                  <a:srgbClr val="92D050"/>
                </a:solidFill>
              </a:rPr>
              <a:t>Modelado de una biblioteca</a:t>
            </a:r>
            <a:endParaRPr lang="es-ES" b="1" dirty="0"/>
          </a:p>
          <a:p>
            <a:pPr marL="800100" lvl="1" indent="-342900">
              <a:buFont typeface="+mj-lt"/>
              <a:buAutoNum type="arabicPeriod"/>
            </a:pPr>
            <a:r>
              <a:rPr lang="es-ES" b="1" dirty="0">
                <a:solidFill>
                  <a:srgbClr val="00B0F0"/>
                </a:solidFill>
              </a:rPr>
              <a:t>Libros</a:t>
            </a:r>
            <a:r>
              <a:rPr lang="es-ES" dirty="0">
                <a:solidFill>
                  <a:srgbClr val="00B0F0"/>
                </a:solidFill>
              </a:rPr>
              <a:t>:</a:t>
            </a:r>
          </a:p>
          <a:p>
            <a:pPr marL="1257300" lvl="2" indent="-342900">
              <a:buFont typeface="Wingdings" panose="05000000000000000000" pitchFamily="2" charset="2"/>
              <a:buChar char="Ø"/>
            </a:pPr>
            <a:r>
              <a:rPr lang="es-ES" sz="1600" b="1" dirty="0">
                <a:solidFill>
                  <a:schemeClr val="bg2">
                    <a:lumMod val="75000"/>
                  </a:schemeClr>
                </a:solidFill>
              </a:rPr>
              <a:t>Cada</a:t>
            </a:r>
            <a:r>
              <a:rPr lang="es-ES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s-ES" b="1" dirty="0">
                <a:solidFill>
                  <a:srgbClr val="92D050"/>
                </a:solidFill>
              </a:rPr>
              <a:t>libro</a:t>
            </a:r>
            <a:r>
              <a:rPr lang="es-ES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s-ES" sz="1600" b="1" dirty="0">
                <a:solidFill>
                  <a:schemeClr val="bg2">
                    <a:lumMod val="75000"/>
                  </a:schemeClr>
                </a:solidFill>
              </a:rPr>
              <a:t>tiene</a:t>
            </a:r>
            <a:r>
              <a:rPr lang="es-ES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s-ES" b="1" dirty="0">
                <a:solidFill>
                  <a:srgbClr val="7030A0"/>
                </a:solidFill>
              </a:rPr>
              <a:t>un título</a:t>
            </a:r>
            <a:r>
              <a:rPr lang="es-ES" dirty="0">
                <a:solidFill>
                  <a:schemeClr val="bg2">
                    <a:lumMod val="50000"/>
                  </a:schemeClr>
                </a:solidFill>
              </a:rPr>
              <a:t>, </a:t>
            </a:r>
            <a:r>
              <a:rPr lang="es-ES" sz="1600" b="1" dirty="0">
                <a:solidFill>
                  <a:schemeClr val="bg2">
                    <a:lumMod val="75000"/>
                  </a:schemeClr>
                </a:solidFill>
              </a:rPr>
              <a:t>una</a:t>
            </a:r>
            <a:r>
              <a:rPr lang="es-ES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s-ES" b="1" dirty="0">
                <a:solidFill>
                  <a:srgbClr val="7030A0"/>
                </a:solidFill>
              </a:rPr>
              <a:t>lista de autores</a:t>
            </a:r>
            <a:r>
              <a:rPr lang="es-ES" dirty="0">
                <a:solidFill>
                  <a:schemeClr val="bg2">
                    <a:lumMod val="50000"/>
                  </a:schemeClr>
                </a:solidFill>
              </a:rPr>
              <a:t>, </a:t>
            </a:r>
            <a:r>
              <a:rPr lang="es-ES" sz="1600" b="1" dirty="0">
                <a:solidFill>
                  <a:schemeClr val="bg2">
                    <a:lumMod val="75000"/>
                  </a:schemeClr>
                </a:solidFill>
              </a:rPr>
              <a:t>una</a:t>
            </a:r>
            <a:r>
              <a:rPr lang="es-ES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s-ES" b="1" dirty="0">
                <a:solidFill>
                  <a:srgbClr val="7030A0"/>
                </a:solidFill>
              </a:rPr>
              <a:t>fecha de publicació</a:t>
            </a:r>
            <a:r>
              <a:rPr lang="es-ES" dirty="0">
                <a:solidFill>
                  <a:srgbClr val="7030A0"/>
                </a:solidFill>
              </a:rPr>
              <a:t>n</a:t>
            </a:r>
            <a:r>
              <a:rPr lang="es-ES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s-ES" sz="1600" b="1" dirty="0">
                <a:solidFill>
                  <a:schemeClr val="bg2">
                    <a:lumMod val="75000"/>
                  </a:schemeClr>
                </a:solidFill>
              </a:rPr>
              <a:t>y un </a:t>
            </a:r>
            <a:r>
              <a:rPr lang="es-ES" b="1" dirty="0">
                <a:solidFill>
                  <a:srgbClr val="7030A0"/>
                </a:solidFill>
              </a:rPr>
              <a:t>género</a:t>
            </a:r>
            <a:r>
              <a:rPr lang="es-ES" dirty="0">
                <a:solidFill>
                  <a:schemeClr val="bg2">
                    <a:lumMod val="50000"/>
                  </a:schemeClr>
                </a:solidFill>
              </a:rPr>
              <a:t>.</a:t>
            </a:r>
          </a:p>
          <a:p>
            <a:pPr marL="1257300" lvl="2" indent="-342900">
              <a:buFont typeface="Wingdings" panose="05000000000000000000" pitchFamily="2" charset="2"/>
              <a:buChar char="Ø"/>
            </a:pPr>
            <a:r>
              <a:rPr lang="es-ES" sz="1600" b="1" dirty="0">
                <a:solidFill>
                  <a:schemeClr val="bg2">
                    <a:lumMod val="75000"/>
                  </a:schemeClr>
                </a:solidFill>
              </a:rPr>
              <a:t>Un</a:t>
            </a:r>
            <a:r>
              <a:rPr lang="es-ES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s-ES" b="1" dirty="0">
                <a:solidFill>
                  <a:srgbClr val="7030A0"/>
                </a:solidFill>
              </a:rPr>
              <a:t>libro</a:t>
            </a:r>
            <a:r>
              <a:rPr lang="es-ES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s-ES" sz="1600" b="1" dirty="0">
                <a:solidFill>
                  <a:schemeClr val="bg2">
                    <a:lumMod val="75000"/>
                  </a:schemeClr>
                </a:solidFill>
              </a:rPr>
              <a:t>puede tener </a:t>
            </a:r>
            <a:r>
              <a:rPr lang="es-ES" dirty="0">
                <a:solidFill>
                  <a:srgbClr val="7030A0"/>
                </a:solidFill>
              </a:rPr>
              <a:t>múltiples autores</a:t>
            </a:r>
            <a:r>
              <a:rPr lang="es-ES" dirty="0" smtClean="0">
                <a:solidFill>
                  <a:schemeClr val="bg2">
                    <a:lumMod val="50000"/>
                  </a:schemeClr>
                </a:solidFill>
              </a:rPr>
              <a:t>.</a:t>
            </a:r>
          </a:p>
          <a:p>
            <a:pPr marL="1257300" lvl="2" indent="-342900">
              <a:buFont typeface="+mj-lt"/>
              <a:buAutoNum type="arabicPeriod"/>
            </a:pPr>
            <a:endParaRPr lang="es-ES" dirty="0">
              <a:solidFill>
                <a:schemeClr val="bg2">
                  <a:lumMod val="50000"/>
                </a:schemeClr>
              </a:solidFill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es-ES" b="1" dirty="0">
                <a:solidFill>
                  <a:srgbClr val="00B0F0"/>
                </a:solidFill>
              </a:rPr>
              <a:t>Autores</a:t>
            </a:r>
            <a:r>
              <a:rPr lang="es-ES" dirty="0">
                <a:solidFill>
                  <a:srgbClr val="00B0F0"/>
                </a:solidFill>
              </a:rPr>
              <a:t>:</a:t>
            </a:r>
          </a:p>
          <a:p>
            <a:pPr marL="1257300" lvl="2" indent="-342900">
              <a:buFont typeface="Wingdings" panose="05000000000000000000" pitchFamily="2" charset="2"/>
              <a:buChar char="Ø"/>
            </a:pPr>
            <a:r>
              <a:rPr lang="es-ES" sz="1600" b="1" dirty="0">
                <a:solidFill>
                  <a:schemeClr val="bg2">
                    <a:lumMod val="75000"/>
                  </a:schemeClr>
                </a:solidFill>
              </a:rPr>
              <a:t>Cada </a:t>
            </a:r>
            <a:r>
              <a:rPr lang="es-ES" b="1" dirty="0">
                <a:solidFill>
                  <a:srgbClr val="92D050"/>
                </a:solidFill>
              </a:rPr>
              <a:t>autor</a:t>
            </a:r>
            <a:r>
              <a:rPr lang="es-ES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s-ES" sz="1600" b="1" dirty="0">
                <a:solidFill>
                  <a:schemeClr val="bg2">
                    <a:lumMod val="75000"/>
                  </a:schemeClr>
                </a:solidFill>
              </a:rPr>
              <a:t>tiene un </a:t>
            </a:r>
            <a:r>
              <a:rPr lang="es-ES" b="1" dirty="0">
                <a:solidFill>
                  <a:srgbClr val="7030A0"/>
                </a:solidFill>
              </a:rPr>
              <a:t>nombre</a:t>
            </a:r>
            <a:r>
              <a:rPr lang="es-ES" sz="1600" b="1" dirty="0">
                <a:solidFill>
                  <a:schemeClr val="bg2">
                    <a:lumMod val="75000"/>
                  </a:schemeClr>
                </a:solidFill>
              </a:rPr>
              <a:t>, una </a:t>
            </a:r>
            <a:r>
              <a:rPr lang="es-ES" b="1" dirty="0">
                <a:solidFill>
                  <a:srgbClr val="7030A0"/>
                </a:solidFill>
              </a:rPr>
              <a:t>fecha de nacimiento</a:t>
            </a:r>
            <a:r>
              <a:rPr lang="es-ES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s-ES" sz="1600" b="1" dirty="0">
                <a:solidFill>
                  <a:schemeClr val="bg2">
                    <a:lumMod val="75000"/>
                  </a:schemeClr>
                </a:solidFill>
              </a:rPr>
              <a:t>y una </a:t>
            </a:r>
            <a:r>
              <a:rPr lang="es-ES" b="1" dirty="0">
                <a:solidFill>
                  <a:srgbClr val="7030A0"/>
                </a:solidFill>
              </a:rPr>
              <a:t>lista de libros</a:t>
            </a:r>
            <a:r>
              <a:rPr lang="es-ES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s-ES" sz="1600" b="1" dirty="0">
                <a:solidFill>
                  <a:schemeClr val="bg2">
                    <a:lumMod val="75000"/>
                  </a:schemeClr>
                </a:solidFill>
              </a:rPr>
              <a:t>que ha escrito.</a:t>
            </a:r>
          </a:p>
          <a:p>
            <a:pPr marL="1257300" lvl="2" indent="-342900">
              <a:buFont typeface="+mj-lt"/>
              <a:buAutoNum type="arabicPeriod"/>
            </a:pPr>
            <a:endParaRPr lang="es-ES" dirty="0">
              <a:solidFill>
                <a:schemeClr val="bg2">
                  <a:lumMod val="50000"/>
                </a:schemeClr>
              </a:solidFill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es-ES" b="1" dirty="0">
                <a:solidFill>
                  <a:srgbClr val="00B0F0"/>
                </a:solidFill>
              </a:rPr>
              <a:t>Préstamos</a:t>
            </a:r>
            <a:r>
              <a:rPr lang="es-ES" dirty="0">
                <a:solidFill>
                  <a:srgbClr val="00B0F0"/>
                </a:solidFill>
              </a:rPr>
              <a:t>: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es-ES" sz="1600" b="1" dirty="0">
                <a:solidFill>
                  <a:schemeClr val="bg2">
                    <a:lumMod val="75000"/>
                  </a:schemeClr>
                </a:solidFill>
              </a:rPr>
              <a:t>Cada </a:t>
            </a:r>
            <a:r>
              <a:rPr lang="es-ES" b="1" dirty="0">
                <a:solidFill>
                  <a:srgbClr val="92D050"/>
                </a:solidFill>
              </a:rPr>
              <a:t>préstamo</a:t>
            </a:r>
            <a:r>
              <a:rPr lang="es-ES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s-ES" sz="1600" b="1" dirty="0">
                <a:solidFill>
                  <a:schemeClr val="bg2">
                    <a:lumMod val="75000"/>
                  </a:schemeClr>
                </a:solidFill>
              </a:rPr>
              <a:t>tiene un </a:t>
            </a:r>
            <a:r>
              <a:rPr lang="es-ES" b="1" dirty="0">
                <a:solidFill>
                  <a:srgbClr val="7030A0"/>
                </a:solidFill>
              </a:rPr>
              <a:t>libro</a:t>
            </a:r>
            <a:r>
              <a:rPr lang="es-ES" sz="1600" b="1" dirty="0">
                <a:solidFill>
                  <a:schemeClr val="bg2">
                    <a:lumMod val="75000"/>
                  </a:schemeClr>
                </a:solidFill>
              </a:rPr>
              <a:t>, un </a:t>
            </a:r>
            <a:r>
              <a:rPr lang="es-ES" b="1" dirty="0">
                <a:solidFill>
                  <a:srgbClr val="7030A0"/>
                </a:solidFill>
              </a:rPr>
              <a:t>usuario</a:t>
            </a:r>
            <a:r>
              <a:rPr lang="es-ES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es-ES" sz="1600" b="1" dirty="0">
                <a:solidFill>
                  <a:schemeClr val="bg2">
                    <a:lumMod val="75000"/>
                  </a:schemeClr>
                </a:solidFill>
              </a:rPr>
              <a:t>que lo toma prestado, </a:t>
            </a:r>
            <a:r>
              <a:rPr lang="es-ES" dirty="0">
                <a:solidFill>
                  <a:srgbClr val="7030A0"/>
                </a:solidFill>
              </a:rPr>
              <a:t>una </a:t>
            </a:r>
            <a:r>
              <a:rPr lang="es-ES" b="1" dirty="0">
                <a:solidFill>
                  <a:srgbClr val="7030A0"/>
                </a:solidFill>
              </a:rPr>
              <a:t>fecha de préstamo</a:t>
            </a:r>
            <a:r>
              <a:rPr lang="es-ES" dirty="0">
                <a:solidFill>
                  <a:srgbClr val="7030A0"/>
                </a:solidFill>
              </a:rPr>
              <a:t> </a:t>
            </a:r>
            <a:r>
              <a:rPr lang="es-ES" sz="1600" b="1" dirty="0">
                <a:solidFill>
                  <a:schemeClr val="bg2">
                    <a:lumMod val="75000"/>
                  </a:schemeClr>
                </a:solidFill>
              </a:rPr>
              <a:t>y una </a:t>
            </a:r>
            <a:r>
              <a:rPr lang="es-ES" b="1" dirty="0">
                <a:solidFill>
                  <a:srgbClr val="7030A0"/>
                </a:solidFill>
              </a:rPr>
              <a:t>fecha de devolución</a:t>
            </a:r>
            <a:r>
              <a:rPr lang="es-ES" dirty="0" smtClean="0">
                <a:solidFill>
                  <a:schemeClr val="bg2">
                    <a:lumMod val="50000"/>
                  </a:schemeClr>
                </a:solidFill>
              </a:rPr>
              <a:t>.</a:t>
            </a:r>
            <a:endParaRPr lang="es-ES" b="1" dirty="0" smtClean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26" name="Imagen 2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7408" y="1340768"/>
            <a:ext cx="247649" cy="247649"/>
          </a:xfrm>
          <a:prstGeom prst="rect">
            <a:avLst/>
          </a:prstGeom>
        </p:spPr>
      </p:pic>
      <p:pic>
        <p:nvPicPr>
          <p:cNvPr id="27" name="Picture 2" descr="Icono, Realimentación, Mensaje, Nub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08" y="2154809"/>
            <a:ext cx="238934" cy="23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Icono, Info, Información, Nube, Pregunta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9564" y="3797781"/>
            <a:ext cx="242749" cy="24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Imagen 2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1941" y="4337824"/>
            <a:ext cx="234034" cy="234034"/>
          </a:xfrm>
          <a:prstGeom prst="rect">
            <a:avLst/>
          </a:prstGeom>
        </p:spPr>
      </p:pic>
      <p:pic>
        <p:nvPicPr>
          <p:cNvPr id="30" name="Picture 6" descr="Icono, Localización, Localizar, Nube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15" y="4896584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8" descr="Icono, Contento, Cliente, Realimentación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99" y="5434047"/>
            <a:ext cx="234034" cy="23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2" name="Conector recto 31"/>
          <p:cNvCxnSpPr/>
          <p:nvPr/>
        </p:nvCxnSpPr>
        <p:spPr>
          <a:xfrm flipH="1">
            <a:off x="285249" y="674255"/>
            <a:ext cx="1096" cy="53891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8" descr="Icono, Contento, Cliente, Realimentación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15" y="3268939"/>
            <a:ext cx="234034" cy="19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" descr="Icono, Localización, Localizar, Nube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15" y="2704737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9992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3759207" y="314036"/>
            <a:ext cx="7296727" cy="7389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dirty="0" smtClean="0"/>
              <a:t>Principios de diseño de esquemas</a:t>
            </a:r>
            <a:endParaRPr lang="es-ES" sz="3200" dirty="0"/>
          </a:p>
        </p:txBody>
      </p:sp>
      <p:sp>
        <p:nvSpPr>
          <p:cNvPr id="3" name="Rectángulo 2"/>
          <p:cNvSpPr/>
          <p:nvPr/>
        </p:nvSpPr>
        <p:spPr>
          <a:xfrm>
            <a:off x="2475336" y="0"/>
            <a:ext cx="138546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403090" y="600362"/>
            <a:ext cx="1955499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b="1" dirty="0" smtClean="0">
                <a:solidFill>
                  <a:schemeClr val="accent5"/>
                </a:solidFill>
              </a:rPr>
              <a:t>ÍNDICE</a:t>
            </a:r>
          </a:p>
          <a:p>
            <a:pPr>
              <a:lnSpc>
                <a:spcPct val="150000"/>
              </a:lnSpc>
            </a:pPr>
            <a:endParaRPr lang="es-ES" sz="1400" dirty="0" smtClean="0"/>
          </a:p>
          <a:p>
            <a:pPr>
              <a:lnSpc>
                <a:spcPct val="150000"/>
              </a:lnSpc>
            </a:pPr>
            <a:r>
              <a:rPr lang="es-ES" sz="1200" b="1" dirty="0" smtClean="0">
                <a:solidFill>
                  <a:schemeClr val="accent5"/>
                </a:solidFill>
              </a:rPr>
              <a:t>1. Diseño de esquemas y modelado de Datos</a:t>
            </a:r>
          </a:p>
          <a:p>
            <a:pPr>
              <a:lnSpc>
                <a:spcPct val="150000"/>
              </a:lnSpc>
            </a:pPr>
            <a:endParaRPr lang="es-ES" sz="1200" dirty="0" smtClean="0"/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2.Operaciones Relacionales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s-ES" sz="12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 smtClean="0">
                <a:solidFill>
                  <a:schemeClr val="bg1">
                    <a:lumMod val="75000"/>
                  </a:schemeClr>
                </a:solidFill>
              </a:rPr>
              <a:t>3.Operaciones Lógicas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4. Índices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5. Borrado y modificación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6.Arrays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7.Agregaciones</a:t>
            </a:r>
          </a:p>
          <a:p>
            <a:pPr>
              <a:lnSpc>
                <a:spcPct val="150000"/>
              </a:lnSpc>
            </a:pP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s-ES" sz="1200" dirty="0">
                <a:solidFill>
                  <a:schemeClr val="bg1">
                    <a:lumMod val="75000"/>
                  </a:schemeClr>
                </a:solidFill>
              </a:rPr>
              <a:t>8.Agregaciones con matrices </a:t>
            </a:r>
            <a:endParaRPr lang="es-ES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303" y="5107704"/>
            <a:ext cx="1179692" cy="174567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057" y="5107704"/>
            <a:ext cx="1179693" cy="174567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104" y="5107704"/>
            <a:ext cx="1179692" cy="174567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153" y="68883"/>
            <a:ext cx="2120436" cy="53147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01492" y="1742107"/>
            <a:ext cx="3952165" cy="38874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53423" y="1260899"/>
            <a:ext cx="3174653" cy="23297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44796" y="3711449"/>
            <a:ext cx="3400853" cy="17352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39253" y="5592581"/>
            <a:ext cx="2929439" cy="10976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" name="Imagen 2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7408" y="1340768"/>
            <a:ext cx="247649" cy="247649"/>
          </a:xfrm>
          <a:prstGeom prst="rect">
            <a:avLst/>
          </a:prstGeom>
        </p:spPr>
      </p:pic>
      <p:pic>
        <p:nvPicPr>
          <p:cNvPr id="29" name="Picture 2" descr="Icono, Realimentación, Mensaje, Nube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08" y="2154809"/>
            <a:ext cx="238934" cy="23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" descr="Icono, Info, Información, Nube, Pregunta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9564" y="3797781"/>
            <a:ext cx="242749" cy="242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Imagen 3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71941" y="4337824"/>
            <a:ext cx="234034" cy="234034"/>
          </a:xfrm>
          <a:prstGeom prst="rect">
            <a:avLst/>
          </a:prstGeom>
        </p:spPr>
      </p:pic>
      <p:pic>
        <p:nvPicPr>
          <p:cNvPr id="32" name="Picture 6" descr="Icono, Localización, Localizar, Nube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15" y="4896584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8" descr="Icono, Contento, Cliente, Realimentación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99" y="5434047"/>
            <a:ext cx="234034" cy="23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4" name="Conector recto 33"/>
          <p:cNvCxnSpPr/>
          <p:nvPr/>
        </p:nvCxnSpPr>
        <p:spPr>
          <a:xfrm flipH="1">
            <a:off x="285249" y="674255"/>
            <a:ext cx="1096" cy="53891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Picture 8" descr="Icono, Contento, Cliente, Realimentación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15" y="3268939"/>
            <a:ext cx="234034" cy="19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6" descr="Icono, Localización, Localizar, Nube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15" y="2704737"/>
            <a:ext cx="227734" cy="22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0500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3887</TotalTime>
  <Words>1564</Words>
  <Application>Microsoft Office PowerPoint</Application>
  <PresentationFormat>Panorámica</PresentationFormat>
  <Paragraphs>680</Paragraphs>
  <Slides>26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33" baseType="lpstr">
      <vt:lpstr>Arial</vt:lpstr>
      <vt:lpstr>Arial Rounded MT Bold</vt:lpstr>
      <vt:lpstr>Calibri</vt:lpstr>
      <vt:lpstr>Calibri Light</vt:lpstr>
      <vt:lpstr>Verdana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Ainhoa Zugadi Zulueta</dc:creator>
  <cp:lastModifiedBy>Ainhoa Zugadi Zulueta</cp:lastModifiedBy>
  <cp:revision>200</cp:revision>
  <dcterms:created xsi:type="dcterms:W3CDTF">2024-03-02T18:40:57Z</dcterms:created>
  <dcterms:modified xsi:type="dcterms:W3CDTF">2024-10-07T10:29:07Z</dcterms:modified>
</cp:coreProperties>
</file>