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Pulse para desplazar la página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DE720C-431D-4997-9A56-B889DDD6AC73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62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40E5977-D07A-4DF4-9E9A-36A4A9CDA9D7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3F323A6-5D1B-4822-964A-769E90C2304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F64F4FC-EDA3-4F4E-A7FF-36E8877B9C2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scargas.educalab.es/cedec/proyectoedia/FP/FOL/bloque01_prevencion/contenido/prev_riesgos_01/conceptos_bsicos_en_prevencin.html" TargetMode="Externa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escargas.educalab.es/cedec/proyectoedia/FP/FOL/bloque01_prevencion/contenido/prev_riesgos_01/conceptos_bsicos_en_prevencin.html" TargetMode="Externa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scargas.educalab.es/cedec/proyectoedia/FP/FOL/bloque01_prevencion/contenido/prev_riesgos_01/conceptos_bsicos_en_prevencin.html" TargetMode="External"/><Relationship Id="rId2" Type="http://schemas.openxmlformats.org/officeDocument/2006/relationships/hyperlink" Target="https://www.google.es/url?sa=t&amp;rct=j&amp;q=&amp;esrc=s&amp;source=web&amp;cd=2&amp;cad=rja&amp;uact=8&amp;ved=0ahUKEwi9yKWz_-TTAhXBtBoKHVAgA8kQFggsMAE&amp;url=https://www.boe.es/buscar/pdf/2006/BOE-A-2006-22169-consolidado.pdf&amp;usg=AFQjCNFKWnGcYT8FwcUgbqLuDHTcXqtaZA&amp;sig2=lSoYMySqWtyhERp-ONbKdg" TargetMode="Externa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3640" y="1052640"/>
            <a:ext cx="7543080" cy="259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s-ES" sz="6600" b="0" strike="noStrike" spc="-94">
                <a:solidFill>
                  <a:srgbClr val="37302A"/>
                </a:solidFill>
                <a:latin typeface="Cambria"/>
              </a:rPr>
              <a:t>TRABAJO Y SALUD</a:t>
            </a:r>
            <a:endParaRPr lang="es-ES" sz="6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520280" y="1038240"/>
            <a:ext cx="5723640" cy="27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Enfermedad Profesional (EP)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99640" y="1340640"/>
            <a:ext cx="6709320" cy="63756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 la contraída a consecuencia del trabajo realizado en las actividades que se especifican en el cuadro legal de enfermedades profesionales (Real Decreto 1299/2006) y que esté provocada por la acción de elementos o agentes indicados en dicho cuadro.</a:t>
            </a:r>
            <a:endParaRPr lang="es-ES" sz="1200" b="0" strike="noStrike" spc="-1">
              <a:latin typeface="Arial"/>
            </a:endParaRPr>
          </a:p>
        </p:txBody>
      </p:sp>
      <p:pic>
        <p:nvPicPr>
          <p:cNvPr id="211" name="Imagen 3"/>
          <p:cNvPicPr/>
          <p:nvPr/>
        </p:nvPicPr>
        <p:blipFill>
          <a:blip r:embed="rId2"/>
          <a:stretch/>
        </p:blipFill>
        <p:spPr>
          <a:xfrm>
            <a:off x="2037600" y="2493000"/>
            <a:ext cx="4691160" cy="291852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1994400" y="10728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Los daños laborales</a:t>
            </a:r>
            <a:endParaRPr lang="es-ES" sz="4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267640" y="20124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Los daños laborales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259640" y="2061000"/>
            <a:ext cx="57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Fatiga laboral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269000" y="2331720"/>
            <a:ext cx="572364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Insatisfacción laboral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1259640" y="2609640"/>
            <a:ext cx="572364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Estrés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1278000" y="2887560"/>
            <a:ext cx="57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Moobing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laboral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1278000" y="3173400"/>
            <a:ext cx="57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Síndrome del </a:t>
            </a:r>
            <a:r>
              <a:rPr lang="es-ES" sz="1200" b="0" i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burnout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19" name="CustomShape 7"/>
          <p:cNvSpPr/>
          <p:nvPr/>
        </p:nvSpPr>
        <p:spPr>
          <a:xfrm>
            <a:off x="1278000" y="3451320"/>
            <a:ext cx="57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Envejecimiento prematuro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0" name="CustomShape 8"/>
          <p:cNvSpPr/>
          <p:nvPr/>
        </p:nvSpPr>
        <p:spPr>
          <a:xfrm>
            <a:off x="683640" y="1364400"/>
            <a:ext cx="6840000" cy="27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Enfermedades derivadas del trabajo</a:t>
            </a:r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979640" y="33264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Técnicas preventivas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899640" y="1196640"/>
            <a:ext cx="6804000" cy="63756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Seguridad en el trabajo: 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 el conjunto de medidas que, actuando sobre las causas de los riesgos de accidentes de trabajo, tratan de eliminarlas o disminuirlas, para evitar que se produzcan dichos accidentes.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899640" y="2205000"/>
            <a:ext cx="6804000" cy="63756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Higiene industrial: 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 el conjunto de técnicas no médicas que se ocupan de estudiar, valorar o modificar los agentes físicos, químicos y biológicos presentes en el ambiente laboral para prevenir la aparición de enfermedades profesionales en los trabajos expuestos.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899640" y="3141000"/>
            <a:ext cx="6804000" cy="45504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Ergonomía: 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 la técnica que se encarga de hacer más cómodo el trabajo al individuo, haciendo las máquinas, herramientas y equipos más confortables.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899640" y="3876840"/>
            <a:ext cx="6804000" cy="63756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Psicosociología: 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 la técnica que trata de evitar la insatisfacción laboral que puede producir la forma en que esté organizado y ordenado el trabajo, además de por las características personales del trabajador.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899640" y="4725000"/>
            <a:ext cx="6804000" cy="63756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Políticas sociales: 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son las medidas que legal y reglamentariamente regulan las condiciones de trabajo y salud, para conseguir la prevención de los riesgos laborales, así como la regulación de la actuación de los organismo públicos en dicha prevención.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899640" y="5678640"/>
            <a:ext cx="6804000" cy="45504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Medicina laboral: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actúa sobre la salud del trabajador (medicina preventiva, reparadora y rehabilitadora).</a:t>
            </a:r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971640" y="260640"/>
            <a:ext cx="712800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9" name="Picture 4"/>
          <p:cNvPicPr/>
          <p:nvPr/>
        </p:nvPicPr>
        <p:blipFill>
          <a:blip r:embed="rId2"/>
          <a:stretch/>
        </p:blipFill>
        <p:spPr>
          <a:xfrm>
            <a:off x="-1349640" y="-1228320"/>
            <a:ext cx="11429640" cy="8572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971640" y="260640"/>
            <a:ext cx="712800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Derechos y obligaciones de trabajadores y empresarios en materia preventiva</a:t>
            </a:r>
            <a:endParaRPr lang="es-ES" sz="4400" b="0" strike="noStrike" spc="-1">
              <a:latin typeface="Arial"/>
            </a:endParaRPr>
          </a:p>
        </p:txBody>
      </p:sp>
      <p:pic>
        <p:nvPicPr>
          <p:cNvPr id="231" name="Imagen 1"/>
          <p:cNvPicPr/>
          <p:nvPr/>
        </p:nvPicPr>
        <p:blipFill>
          <a:blip r:embed="rId2"/>
          <a:stretch/>
        </p:blipFill>
        <p:spPr>
          <a:xfrm>
            <a:off x="467640" y="2565000"/>
            <a:ext cx="7416000" cy="1050120"/>
          </a:xfrm>
          <a:prstGeom prst="rect">
            <a:avLst/>
          </a:prstGeom>
          <a:ln>
            <a:noFill/>
          </a:ln>
        </p:spPr>
      </p:pic>
      <p:pic>
        <p:nvPicPr>
          <p:cNvPr id="232" name="Imagen 3"/>
          <p:cNvPicPr/>
          <p:nvPr/>
        </p:nvPicPr>
        <p:blipFill>
          <a:blip r:embed="rId3"/>
          <a:stretch/>
        </p:blipFill>
        <p:spPr>
          <a:xfrm>
            <a:off x="483480" y="3861000"/>
            <a:ext cx="7416000" cy="828000"/>
          </a:xfrm>
          <a:prstGeom prst="rect">
            <a:avLst/>
          </a:prstGeom>
          <a:ln>
            <a:noFill/>
          </a:ln>
        </p:spPr>
      </p:pic>
      <p:pic>
        <p:nvPicPr>
          <p:cNvPr id="233" name="Imagen 4"/>
          <p:cNvPicPr/>
          <p:nvPr/>
        </p:nvPicPr>
        <p:blipFill>
          <a:blip r:embed="rId4"/>
          <a:stretch/>
        </p:blipFill>
        <p:spPr>
          <a:xfrm>
            <a:off x="483480" y="4797000"/>
            <a:ext cx="7400160" cy="174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83640" y="1556640"/>
            <a:ext cx="7056000" cy="43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continuación, indicamos </a:t>
            </a: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en cuáles de los siguientes casos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nos encontramos ante un accidente in itinere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1) Carmen sufre un accidente al salir del trabajo y dirigirse a un concierto a otra ciudad.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2) Felipe sufre un accidente al ir al trabajo y caer por la escalera situada en el interior de su vivienda.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3) Cristina sufre un accidente al volver de comer, ha dado positivo en un control de alcoholemia.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4) Juan se dirigía esta mañana a su trabajo cuando le golpeó un vehículo por detrás al parar en un semáforo. La culpa ha sido del otro vehículo.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5) Emilia sufre un accidente al ir a almorzar a un bar cercano durante su tiempo de descanso.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690200" y="764640"/>
            <a:ext cx="51966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b="0" u="sng" strike="noStrike" spc="-1">
                <a:solidFill>
                  <a:srgbClr val="B6A272"/>
                </a:solidFill>
                <a:uFillTx/>
                <a:latin typeface="Calibri"/>
                <a:ea typeface="DejaVu Sans"/>
                <a:hlinkClick r:id="rId2"/>
              </a:rPr>
              <a:t>Actividad 1: Accidente in itinere</a:t>
            </a:r>
            <a:endParaRPr lang="es-E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95640" y="951120"/>
            <a:ext cx="7488000" cy="55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 las siguientes situaciones indicamos cuáles constituirían un accidente de trabajo (AT), cuáles una enfermedad profesional (EP) y cuáles no serían consideradas ni enfermedad profesional ni accidente de trabajo:</a:t>
            </a: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1) Juana, es profesora en un centro educativo y acaba de comprobar que le falta un tubo fluorescente a una de las lámparas de su clase, se sube a una mesa para cambiarlo, pero la mesa está un poco coja y, al tambalearse, hace que Juana caiga al suelo y se rompa un brazo.</a:t>
            </a: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2) Elisa sufre un accidente de tráfico al salir de trabajar y dirigirse a su casa en su vehículo.</a:t>
            </a: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3) Mikel ha demostrado en un juicio que la enfermedad que sufre ha sido provocada por su trabajo, pero su enfermedad no está reconocida para su profesión en el RD 1299/2006 de 10 de diciembre sobre enfermedades profesionales.</a:t>
            </a: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4) Gerardo es enfermero en un hospital, hace unas semanas conoció a una chica y mantuvo relaciones con ella, como no tomó suficientes precauciones decidió realizarse algunas pruebas y le han detectado el virus de la hepatitis B. La hepatitis B está reconocida como enfermedad profesional para el personal sanitario en el RD 1299/2006 de 10 de diciembre sobre enfermedades profesionales.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1259640" y="285840"/>
            <a:ext cx="648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B6A272"/>
                </a:solidFill>
                <a:uFillTx/>
                <a:latin typeface="Calibri"/>
                <a:ea typeface="DejaVu Sans"/>
                <a:hlinkClick r:id="rId2"/>
              </a:rPr>
              <a:t>Actividad 2: Accidente de trabajo y enfermedad profesional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827640" y="2133000"/>
            <a:ext cx="698400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Buscamos en el anexo 1 del </a:t>
            </a:r>
            <a:r>
              <a:rPr lang="es-ES" sz="1800" b="0" u="sng" strike="noStrike" spc="-1">
                <a:solidFill>
                  <a:srgbClr val="B6A272"/>
                </a:solidFill>
                <a:uFillTx/>
                <a:latin typeface="Calibri"/>
                <a:ea typeface="DejaVu Sans"/>
                <a:hlinkClick r:id="rId2"/>
              </a:rPr>
              <a:t>Real Decreto 1299/2006 de 10 de diciembre, por el que se aprueba el cuadro de enfermedades profesionales</a:t>
            </a: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al menos 2 enfermedades profesionales relacionadas con la especialidad que estamos cursando.</a:t>
            </a:r>
            <a:r>
              <a:t/>
            </a:r>
            <a:br/>
            <a:endParaRPr lang="es-ES" sz="18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2217240" y="908640"/>
            <a:ext cx="3958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B6A272"/>
                </a:solidFill>
                <a:uFillTx/>
                <a:latin typeface="Calibri"/>
                <a:ea typeface="DejaVu Sans"/>
                <a:hlinkClick r:id="rId3"/>
              </a:rPr>
              <a:t>Actividad 3: Enfermedades profesionales</a:t>
            </a: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217240" y="908640"/>
            <a:ext cx="3958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u="sng" strike="noStrike" spc="-1" dirty="0">
                <a:solidFill>
                  <a:srgbClr val="B6A272"/>
                </a:solidFill>
                <a:uFillTx/>
                <a:latin typeface="Calibri"/>
                <a:ea typeface="DejaVu Sans"/>
              </a:rPr>
              <a:t>Actividad </a:t>
            </a:r>
            <a:r>
              <a:rPr lang="es-ES" sz="1800" b="0" u="sng" strike="noStrike" spc="-1" dirty="0" smtClean="0">
                <a:solidFill>
                  <a:srgbClr val="B6A272"/>
                </a:solidFill>
                <a:uFillTx/>
                <a:latin typeface="Calibri"/>
                <a:ea typeface="DejaVu Sans"/>
              </a:rPr>
              <a:t>4: Debate sobre video Telecom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https://www.youtube.com/watch?v=wy_bMXtqsB4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71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760" y="8024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879"/>
              </a:spcBef>
              <a:buClr>
                <a:srgbClr val="376092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376092"/>
                </a:solidFill>
                <a:latin typeface="Calibri"/>
              </a:rPr>
              <a:t>¿Qué es para ti una persona sana?</a:t>
            </a:r>
            <a:endParaRPr lang="es-ES" sz="2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879"/>
              </a:spcBef>
              <a:buClr>
                <a:srgbClr val="376092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376092"/>
                </a:solidFill>
                <a:latin typeface="Calibri"/>
              </a:rPr>
              <a:t>¿Qué influencia tiene esto en tu vida?</a:t>
            </a:r>
            <a:endParaRPr lang="es-ES" sz="2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879"/>
              </a:spcBef>
              <a:buClr>
                <a:srgbClr val="376092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376092"/>
                </a:solidFill>
                <a:latin typeface="Calibri"/>
              </a:rPr>
              <a:t>¿Hay relación entre trabajo y salud?</a:t>
            </a:r>
            <a:endParaRPr lang="es-ES" sz="2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879"/>
              </a:spcBef>
            </a:pPr>
            <a:endParaRPr lang="es-ES" sz="2600" b="0" strike="noStrike" spc="-1">
              <a:latin typeface="Arial"/>
            </a:endParaRPr>
          </a:p>
        </p:txBody>
      </p:sp>
      <p:pic>
        <p:nvPicPr>
          <p:cNvPr id="168" name="4 Imagen"/>
          <p:cNvPicPr/>
          <p:nvPr/>
        </p:nvPicPr>
        <p:blipFill>
          <a:blip r:embed="rId2"/>
          <a:stretch/>
        </p:blipFill>
        <p:spPr>
          <a:xfrm>
            <a:off x="2303280" y="-19440"/>
            <a:ext cx="9000360" cy="6643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619640" y="54864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3 Imagen"/>
          <p:cNvPicPr/>
          <p:nvPr/>
        </p:nvPicPr>
        <p:blipFill>
          <a:blip r:embed="rId2"/>
          <a:stretch/>
        </p:blipFill>
        <p:spPr>
          <a:xfrm>
            <a:off x="360" y="36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71" name="TextShape 2"/>
          <p:cNvSpPr txBox="1"/>
          <p:nvPr/>
        </p:nvSpPr>
        <p:spPr>
          <a:xfrm>
            <a:off x="482760" y="802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80"/>
              </a:spcBef>
              <a:buClr>
                <a:srgbClr val="FFFFFF"/>
              </a:buClr>
              <a:buFont typeface="Arial"/>
              <a:buChar char="•"/>
            </a:pPr>
            <a:r>
              <a:rPr lang="es-ES" sz="5400" b="1" strike="noStrike" spc="-1">
                <a:solidFill>
                  <a:srgbClr val="FFFFFF"/>
                </a:solidFill>
                <a:latin typeface="Calibri"/>
              </a:rPr>
              <a:t>¿Llevamos una vida sana?</a:t>
            </a:r>
            <a:endParaRPr lang="es-ES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619640" y="54864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Conceptos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395640" y="1412640"/>
            <a:ext cx="6840000" cy="130680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El </a:t>
            </a:r>
            <a:r>
              <a:rPr lang="es-ES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trabajo</a:t>
            </a: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es la actividad física o mental a través de la cual el ser humano pretende satisfacer sus necesidades. Tiene efectos positivos para la salud, pues le permite procurarse su bienestar, desarrolla las relaciones con otras personas y potencia sus capacidades y autoestima; pero también tiene efectos no deseados.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95640" y="2787480"/>
            <a:ext cx="6803640" cy="82008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El </a:t>
            </a:r>
            <a:r>
              <a:rPr lang="es-ES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medio ambiente laboral </a:t>
            </a: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engloba todo aquello que rodea al trabajador, con una triple vertiente: aspectos materiales, psicológicos y sociales.</a:t>
            </a:r>
            <a:endParaRPr lang="es-ES" sz="1600" b="0" strike="noStrike" spc="-1">
              <a:latin typeface="Arial"/>
            </a:endParaRPr>
          </a:p>
        </p:txBody>
      </p:sp>
      <p:pic>
        <p:nvPicPr>
          <p:cNvPr id="175" name="Imagen 4"/>
          <p:cNvPicPr/>
          <p:nvPr/>
        </p:nvPicPr>
        <p:blipFill>
          <a:blip r:embed="rId2"/>
          <a:stretch/>
        </p:blipFill>
        <p:spPr>
          <a:xfrm>
            <a:off x="904680" y="4131360"/>
            <a:ext cx="5757120" cy="125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662120" y="3060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Relaciones</a:t>
            </a:r>
            <a:endParaRPr lang="es-ES" sz="4600" b="0" strike="noStrike" spc="-1">
              <a:latin typeface="Arial"/>
            </a:endParaRPr>
          </a:p>
        </p:txBody>
      </p:sp>
      <p:pic>
        <p:nvPicPr>
          <p:cNvPr id="177" name="Imagen 2"/>
          <p:cNvPicPr/>
          <p:nvPr/>
        </p:nvPicPr>
        <p:blipFill>
          <a:blip r:embed="rId2"/>
          <a:stretch/>
        </p:blipFill>
        <p:spPr>
          <a:xfrm>
            <a:off x="2303640" y="801720"/>
            <a:ext cx="4440960" cy="596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853280" y="12204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Prevención de riesgos laborales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56200" y="1716480"/>
            <a:ext cx="7560000" cy="5767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 el </a:t>
            </a:r>
            <a:r>
              <a:rPr lang="es-ES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conjunto de medidas </a:t>
            </a: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adoptadas en todas las fases de actividad de una empresa, con el fin de evitar o disminuir los riesgos derivados del trabajo.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95640" y="2927880"/>
            <a:ext cx="1762920" cy="45540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Constitución española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3283560" y="2934000"/>
            <a:ext cx="1762920" cy="45504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Estatuto de los Trabajadores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6091560" y="2934360"/>
            <a:ext cx="1762920" cy="63756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Ley de Prevención de Riesgos Laborales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(Ley 31/1995) 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83" name="Line 6"/>
          <p:cNvSpPr/>
          <p:nvPr/>
        </p:nvSpPr>
        <p:spPr>
          <a:xfrm flipH="1" flipV="1">
            <a:off x="2158920" y="3155760"/>
            <a:ext cx="1124280" cy="900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Line 7"/>
          <p:cNvSpPr/>
          <p:nvPr/>
        </p:nvSpPr>
        <p:spPr>
          <a:xfrm flipH="1">
            <a:off x="5054760" y="3155760"/>
            <a:ext cx="1036800" cy="900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8"/>
          <p:cNvSpPr/>
          <p:nvPr/>
        </p:nvSpPr>
        <p:spPr>
          <a:xfrm>
            <a:off x="1431720" y="242100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37302A"/>
                </a:solidFill>
                <a:latin typeface="Arial"/>
                <a:ea typeface="ＭＳ Ｐゴシック"/>
              </a:rPr>
              <a:t>Legislación en materia de PRL</a:t>
            </a:r>
            <a:endParaRPr lang="es-ES" sz="1400" b="0" strike="noStrike" spc="-1">
              <a:latin typeface="Arial"/>
            </a:endParaRPr>
          </a:p>
        </p:txBody>
      </p:sp>
      <p:sp>
        <p:nvSpPr>
          <p:cNvPr id="186" name="CustomShape 9"/>
          <p:cNvSpPr/>
          <p:nvPr/>
        </p:nvSpPr>
        <p:spPr>
          <a:xfrm>
            <a:off x="630360" y="3923280"/>
            <a:ext cx="6768000" cy="45504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“La posibilidad de que un trabajador sufra un determinado daño (materializado en riesgo) derivado del trabajo que realiza” (LPRL).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87" name="CustomShape 10"/>
          <p:cNvSpPr/>
          <p:nvPr/>
        </p:nvSpPr>
        <p:spPr>
          <a:xfrm>
            <a:off x="288720" y="4565160"/>
            <a:ext cx="25203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Estos surgen de: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88" name="CustomShape 11"/>
          <p:cNvSpPr/>
          <p:nvPr/>
        </p:nvSpPr>
        <p:spPr>
          <a:xfrm>
            <a:off x="1250640" y="5002200"/>
            <a:ext cx="30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Características generales o estructurales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89" name="CustomShape 12"/>
          <p:cNvSpPr/>
          <p:nvPr/>
        </p:nvSpPr>
        <p:spPr>
          <a:xfrm>
            <a:off x="1254600" y="5425200"/>
            <a:ext cx="30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Condiciones medioambientales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90" name="CustomShape 13"/>
          <p:cNvSpPr/>
          <p:nvPr/>
        </p:nvSpPr>
        <p:spPr>
          <a:xfrm>
            <a:off x="1243800" y="5884560"/>
            <a:ext cx="30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Carga de trabajo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91" name="CustomShape 14"/>
          <p:cNvSpPr/>
          <p:nvPr/>
        </p:nvSpPr>
        <p:spPr>
          <a:xfrm>
            <a:off x="1216080" y="6315120"/>
            <a:ext cx="3033000" cy="27252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Circunstancias personales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92" name="Line 15"/>
          <p:cNvSpPr/>
          <p:nvPr/>
        </p:nvSpPr>
        <p:spPr>
          <a:xfrm flipH="1">
            <a:off x="911160" y="5144040"/>
            <a:ext cx="304920" cy="36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Line 16"/>
          <p:cNvSpPr/>
          <p:nvPr/>
        </p:nvSpPr>
        <p:spPr>
          <a:xfrm flipH="1">
            <a:off x="911160" y="5558760"/>
            <a:ext cx="304920" cy="36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Line 17"/>
          <p:cNvSpPr/>
          <p:nvPr/>
        </p:nvSpPr>
        <p:spPr>
          <a:xfrm flipH="1">
            <a:off x="911160" y="6023160"/>
            <a:ext cx="304920" cy="36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Line 18"/>
          <p:cNvSpPr/>
          <p:nvPr/>
        </p:nvSpPr>
        <p:spPr>
          <a:xfrm flipH="1">
            <a:off x="2580480" y="5424840"/>
            <a:ext cx="304920" cy="36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Line 19"/>
          <p:cNvSpPr/>
          <p:nvPr/>
        </p:nvSpPr>
        <p:spPr>
          <a:xfrm flipH="1">
            <a:off x="917640" y="6452280"/>
            <a:ext cx="304920" cy="36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Line 20"/>
          <p:cNvSpPr/>
          <p:nvPr/>
        </p:nvSpPr>
        <p:spPr>
          <a:xfrm flipH="1">
            <a:off x="911160" y="5140080"/>
            <a:ext cx="6480" cy="1322640"/>
          </a:xfrm>
          <a:prstGeom prst="line">
            <a:avLst/>
          </a:prstGeom>
          <a:ln>
            <a:solidFill>
              <a:srgbClr val="F683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21"/>
          <p:cNvSpPr/>
          <p:nvPr/>
        </p:nvSpPr>
        <p:spPr>
          <a:xfrm>
            <a:off x="1538280" y="355680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37302A"/>
                </a:solidFill>
                <a:latin typeface="Arial"/>
                <a:ea typeface="ＭＳ Ｐゴシック"/>
              </a:rPr>
              <a:t>Los riesgos laborales</a:t>
            </a:r>
            <a:endParaRPr lang="es-E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156400" y="8532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4 Imagen"/>
          <p:cNvPicPr/>
          <p:nvPr/>
        </p:nvPicPr>
        <p:blipFill>
          <a:blip r:embed="rId3"/>
          <a:stretch/>
        </p:blipFill>
        <p:spPr>
          <a:xfrm>
            <a:off x="360" y="36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01" name="TextShape 2"/>
          <p:cNvSpPr txBox="1"/>
          <p:nvPr/>
        </p:nvSpPr>
        <p:spPr>
          <a:xfrm>
            <a:off x="214200" y="500400"/>
            <a:ext cx="8472240" cy="562572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FFFFFF"/>
                </a:solidFill>
                <a:latin typeface="Calibri"/>
              </a:rPr>
              <a:t>FACTOR</a:t>
            </a:r>
            <a:endParaRPr lang="es-ES" sz="3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			</a:t>
            </a:r>
            <a:r>
              <a:rPr lang="es-ES" sz="3200" b="1" strike="noStrike" spc="-1">
                <a:solidFill>
                  <a:srgbClr val="FFFFFF"/>
                </a:solidFill>
                <a:latin typeface="Calibri"/>
              </a:rPr>
              <a:t>	RIESGO</a:t>
            </a:r>
            <a:endParaRPr lang="es-ES" sz="3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							</a:t>
            </a:r>
            <a:r>
              <a:rPr lang="es-ES" sz="3200" b="1" strike="noStrike" spc="-1">
                <a:solidFill>
                  <a:srgbClr val="000000"/>
                </a:solidFill>
                <a:latin typeface="Calibri"/>
              </a:rPr>
              <a:t>DAÑO</a:t>
            </a: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156400" y="8532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Los riesgos laborales</a:t>
            </a:r>
            <a:endParaRPr lang="es-ES" sz="4600" b="0" strike="noStrike" spc="-1">
              <a:latin typeface="Arial"/>
            </a:endParaRPr>
          </a:p>
        </p:txBody>
      </p:sp>
      <p:pic>
        <p:nvPicPr>
          <p:cNvPr id="203" name="Imagen 2"/>
          <p:cNvPicPr/>
          <p:nvPr/>
        </p:nvPicPr>
        <p:blipFill>
          <a:blip r:embed="rId3"/>
          <a:stretch/>
        </p:blipFill>
        <p:spPr>
          <a:xfrm>
            <a:off x="559440" y="943200"/>
            <a:ext cx="7180200" cy="56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979640" y="467640"/>
            <a:ext cx="57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600" b="0" strike="noStrike" spc="-94">
                <a:solidFill>
                  <a:srgbClr val="37302A"/>
                </a:solidFill>
                <a:latin typeface="Cambria"/>
                <a:ea typeface="ＭＳ Ｐゴシック"/>
              </a:rPr>
              <a:t>Los daños laborales</a:t>
            </a:r>
            <a:endParaRPr lang="es-ES" sz="46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683640" y="1364400"/>
            <a:ext cx="6840000" cy="27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Accidente de trabajo (AT)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827640" y="1742400"/>
            <a:ext cx="6265080" cy="455040"/>
          </a:xfrm>
          <a:prstGeom prst="rect">
            <a:avLst/>
          </a:prstGeom>
          <a:noFill/>
          <a:ln w="9360">
            <a:solidFill>
              <a:srgbClr val="F683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Es todo suceso fuera de lo normal, súbito e imprevisible que interrumpe el desarrollo normal del trabajo y que puede ocasionar lesiones en las personas y daños en las cosas.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835920" y="2359080"/>
            <a:ext cx="5723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 considera accidente de trabajo:</a:t>
            </a:r>
            <a:endParaRPr lang="es-ES" sz="1200" b="0" strike="noStrike" spc="-1">
              <a:latin typeface="Arial"/>
            </a:endParaRPr>
          </a:p>
        </p:txBody>
      </p:sp>
      <p:graphicFrame>
        <p:nvGraphicFramePr>
          <p:cNvPr id="208" name="Table 5"/>
          <p:cNvGraphicFramePr/>
          <p:nvPr/>
        </p:nvGraphicFramePr>
        <p:xfrm>
          <a:off x="395640" y="2709000"/>
          <a:ext cx="7776360" cy="2808000"/>
        </p:xfrm>
        <a:graphic>
          <a:graphicData uri="http://schemas.openxmlformats.org/drawingml/2006/table">
            <a:tbl>
              <a:tblPr/>
              <a:tblGrid>
                <a:gridCol w="1296000"/>
                <a:gridCol w="1296000"/>
                <a:gridCol w="1296000"/>
                <a:gridCol w="1296000"/>
                <a:gridCol w="1296000"/>
                <a:gridCol w="1296360"/>
              </a:tblGrid>
              <a:tr h="57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Accidente in itinere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E8E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Cargo sindical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E8E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Tareas distintas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E8E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Actos de salvamento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E8E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Enfermedades del trabajo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E8E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Consecuencias del accidente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E8E5C"/>
                    </a:solidFill>
                  </a:tcPr>
                </a:tc>
              </a:tr>
              <a:tr h="2230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Ir o volver al lugar de trabajo sin irrupciones por recorrido habitual y medio adecuado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DA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Desempeño de funciones de carácter sindical (reunión con sindicato en otro lugar)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DA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Por orden empresarial o iniciativa propia para la buen marcha de la empresa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DA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Conexión con el trabajo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DA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Enfermedades causadas por el trabajo que no aparecen el el RD 1.299/2006 de 10 de noviembre. Se debe mostrar en juzgado.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DA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Consecuancias y complicaciones derivadas del accidente o que agraven situaciones anteriores.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DA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356</TotalTime>
  <Words>1000</Words>
  <Application>Microsoft Office PowerPoint</Application>
  <PresentationFormat>Presentación en pantalla (4:3)</PresentationFormat>
  <Paragraphs>88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Y SALUD</dc:title>
  <dc:subject/>
  <dc:creator>Nerea</dc:creator>
  <dc:description/>
  <cp:lastModifiedBy>Nerea</cp:lastModifiedBy>
  <cp:revision>87</cp:revision>
  <dcterms:created xsi:type="dcterms:W3CDTF">2019-09-23T14:31:58Z</dcterms:created>
  <dcterms:modified xsi:type="dcterms:W3CDTF">2019-10-07T20:37:38Z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