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3" r:id="rId4"/>
    <p:sldId id="274" r:id="rId5"/>
    <p:sldId id="292" r:id="rId6"/>
    <p:sldId id="293" r:id="rId7"/>
    <p:sldId id="294" r:id="rId8"/>
    <p:sldId id="295" r:id="rId9"/>
    <p:sldId id="296" r:id="rId10"/>
    <p:sldId id="267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91" r:id="rId19"/>
    <p:sldId id="26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hoa Zugadi Zulueta" initials="AZZ" lastIdx="2" clrIdx="0">
    <p:extLst>
      <p:ext uri="{19B8F6BF-5375-455C-9EA6-DF929625EA0E}">
        <p15:presenceInfo xmlns:p15="http://schemas.microsoft.com/office/powerpoint/2012/main" userId="Ainhoa Zugadi Zulu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36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0D4A-B5C5-4151-92A3-333857A75616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2D6D-09B2-47DD-8029-21571594B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73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97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979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21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95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81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43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9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52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66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56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22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5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34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7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04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D6D-09B2-47DD-8029-21571594B5B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4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 smtClean="0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95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71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56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57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684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8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17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92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28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30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88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A79B-C6DF-4088-9851-4A2D74749518}" type="datetimeFigureOut">
              <a:rPr lang="es-ES" smtClean="0"/>
              <a:t>17/11/2025</a:t>
            </a:fld>
            <a:endParaRPr lang="es-ES" dirty="0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5BC6-1C82-412F-971B-BA7B310A68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34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aukizuzena 15"/>
          <p:cNvSpPr/>
          <p:nvPr/>
        </p:nvSpPr>
        <p:spPr>
          <a:xfrm>
            <a:off x="780083" y="527750"/>
            <a:ext cx="10958527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54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Hadoop</a:t>
            </a:r>
            <a:r>
              <a:rPr lang="es-ES" sz="5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HDFS WEB UI</a:t>
            </a:r>
            <a:endParaRPr lang="es-ES" sz="5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00" y="2374294"/>
            <a:ext cx="7251879" cy="36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</a:t>
            </a:r>
            <a:r>
              <a:rPr lang="es-ES" dirty="0"/>
              <a:t>resumen del sistema de archivos HDFS se incluye en la página principal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5665" y="1739627"/>
            <a:ext cx="4450099" cy="325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2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56126" y="1945173"/>
            <a:ext cx="6119495" cy="349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la parte inferior se muestra el estado del </a:t>
            </a:r>
            <a:r>
              <a:rPr lang="es-ES" b="1" dirty="0" err="1"/>
              <a:t>NameNodo</a:t>
            </a:r>
            <a:r>
              <a:rPr lang="es-ES" dirty="0"/>
              <a:t> y la información de almacenamiento.</a:t>
            </a:r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3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43177" y="1739627"/>
            <a:ext cx="7910423" cy="428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4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la pestaña de </a:t>
            </a:r>
            <a:r>
              <a:rPr lang="es-ES" b="1" dirty="0" err="1"/>
              <a:t>Datanodes</a:t>
            </a:r>
            <a:r>
              <a:rPr lang="es-ES" dirty="0"/>
              <a:t> se muestra la información de los nodos:</a:t>
            </a:r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4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69600" y="1853428"/>
            <a:ext cx="7596914" cy="431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0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</a:t>
            </a:r>
            <a:r>
              <a:rPr lang="es-ES" dirty="0" smtClean="0"/>
              <a:t>esumen </a:t>
            </a:r>
            <a:r>
              <a:rPr lang="es-ES" dirty="0"/>
              <a:t>de </a:t>
            </a:r>
            <a:r>
              <a:rPr lang="es-ES" dirty="0" smtClean="0"/>
              <a:t>instantáneas:</a:t>
            </a:r>
            <a:endParaRPr lang="es-ES" dirty="0"/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5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74104" y="1905091"/>
            <a:ext cx="7414034" cy="306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2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Navegar </a:t>
            </a:r>
            <a:r>
              <a:rPr lang="es-ES" dirty="0"/>
              <a:t>a través del sistema de archivos HDFS y ver la lista de directorios y contenidos de archivos.</a:t>
            </a:r>
          </a:p>
          <a:p>
            <a:r>
              <a:rPr lang="es-ES" dirty="0"/>
              <a:t>  </a:t>
            </a:r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6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2112" y="1661398"/>
            <a:ext cx="5100425" cy="194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44075" y="3690515"/>
            <a:ext cx="1037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/>
              <a:t>Podemos navegar a través de cada directorio haciendo clic en cada nombre de directorio como se muestra a continuación para el directorio /</a:t>
            </a:r>
            <a:r>
              <a:rPr lang="es-ES" dirty="0" smtClean="0"/>
              <a:t>usuario.</a:t>
            </a:r>
            <a:endParaRPr lang="es-ES" sz="2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Imagen7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2112" y="4292032"/>
            <a:ext cx="5100425" cy="195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4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puede ver la información del bloque de cada archivo y descargar los archivos haciendo clic en el mismo.</a:t>
            </a:r>
          </a:p>
          <a:p>
            <a:r>
              <a:rPr lang="es-ES" dirty="0"/>
              <a:t>Como el tamaño de todos nuestros archivos es menor que el tamaño del bloque (128 MB), cada archivo tendrá solo un bloque con el número Bloque 0.</a:t>
            </a:r>
          </a:p>
          <a:p>
            <a:endParaRPr lang="es-ES" dirty="0"/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7943" y="2411948"/>
            <a:ext cx="7265988" cy="371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6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puede visualizar los archivos de registro generados a partir de varios eventos, de ejecución de tareas de reducción de mapa, de </a:t>
            </a:r>
            <a:r>
              <a:rPr lang="es-ES" dirty="0" smtClean="0"/>
              <a:t>ejecución </a:t>
            </a:r>
            <a:r>
              <a:rPr lang="es-ES" dirty="0"/>
              <a:t>de demonios HDFS o YARN.</a:t>
            </a:r>
          </a:p>
          <a:p>
            <a:r>
              <a:rPr lang="es-ES" dirty="0" smtClean="0"/>
              <a:t>Se puede </a:t>
            </a:r>
            <a:r>
              <a:rPr lang="es-ES" dirty="0"/>
              <a:t>seleccionar </a:t>
            </a:r>
            <a:r>
              <a:rPr lang="es-ES" dirty="0" smtClean="0"/>
              <a:t>los </a:t>
            </a:r>
            <a:r>
              <a:rPr lang="es-ES" dirty="0"/>
              <a:t>registros desde el menú Utilidades en pantalla.</a:t>
            </a:r>
          </a:p>
          <a:p>
            <a:endParaRPr lang="es-ES" dirty="0"/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10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2446" y="2480446"/>
            <a:ext cx="6119495" cy="349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0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/>
              <a:t>Interfaz de usuario web de HDFS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935665" y="1211620"/>
            <a:ext cx="1059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puede visualizar el contenido de cada archivo de </a:t>
            </a:r>
            <a:r>
              <a:rPr lang="es-ES" dirty="0" smtClean="0"/>
              <a:t>registro. A </a:t>
            </a:r>
            <a:r>
              <a:rPr lang="es-ES" dirty="0"/>
              <a:t>continuación se muestra la instantánea de hadoop-siva-namenode-siva-desktop.log.</a:t>
            </a:r>
            <a:endParaRPr lang="es-ES" dirty="0"/>
          </a:p>
          <a:p>
            <a:endParaRPr lang="es-ES" dirty="0"/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1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9967" y="2293625"/>
            <a:ext cx="8380685" cy="36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2561925" y="314036"/>
            <a:ext cx="896535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100" dirty="0" err="1" smtClean="0"/>
              <a:t>Ambari</a:t>
            </a:r>
            <a:endParaRPr lang="es-ES" sz="3100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2561925" y="1272580"/>
            <a:ext cx="9077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Los principales componentes o proyectos asociados al ecosistema </a:t>
            </a:r>
            <a:r>
              <a:rPr lang="es-ES" sz="2400" dirty="0" err="1"/>
              <a:t>Hadoop</a:t>
            </a:r>
            <a:r>
              <a:rPr lang="es-ES" sz="2400" dirty="0"/>
              <a:t> son los siguientes: </a:t>
            </a:r>
            <a:endParaRPr lang="es-ES" sz="2400" dirty="0" smtClean="0"/>
          </a:p>
          <a:p>
            <a:pPr>
              <a:lnSpc>
                <a:spcPct val="150000"/>
              </a:lnSpc>
            </a:pPr>
            <a:endParaRPr lang="es-ES" sz="2400" dirty="0" smtClean="0"/>
          </a:p>
        </p:txBody>
      </p:sp>
      <p:sp>
        <p:nvSpPr>
          <p:cNvPr id="20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77895"/>
              </p:ext>
            </p:extLst>
          </p:nvPr>
        </p:nvGraphicFramePr>
        <p:xfrm>
          <a:off x="3628726" y="2591934"/>
          <a:ext cx="6681888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296">
                  <a:extLst>
                    <a:ext uri="{9D8B030D-6E8A-4147-A177-3AD203B41FA5}">
                      <a16:colId xmlns:a16="http://schemas.microsoft.com/office/drawing/2014/main" val="2019389726"/>
                    </a:ext>
                  </a:extLst>
                </a:gridCol>
                <a:gridCol w="2227296">
                  <a:extLst>
                    <a:ext uri="{9D8B030D-6E8A-4147-A177-3AD203B41FA5}">
                      <a16:colId xmlns:a16="http://schemas.microsoft.com/office/drawing/2014/main" val="1987021017"/>
                    </a:ext>
                  </a:extLst>
                </a:gridCol>
                <a:gridCol w="2227296">
                  <a:extLst>
                    <a:ext uri="{9D8B030D-6E8A-4147-A177-3AD203B41FA5}">
                      <a16:colId xmlns:a16="http://schemas.microsoft.com/office/drawing/2014/main" val="3958561862"/>
                    </a:ext>
                  </a:extLst>
                </a:gridCol>
              </a:tblGrid>
              <a:tr h="555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Hive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Hbase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Pig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54119"/>
                  </a:ext>
                </a:extLst>
              </a:tr>
              <a:tr h="555871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Sqoop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Oozie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ZooKeeper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77810"/>
                  </a:ext>
                </a:extLst>
              </a:tr>
              <a:tr h="555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Storm 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Spark</a:t>
                      </a: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Kafka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639006"/>
                  </a:ext>
                </a:extLst>
              </a:tr>
              <a:tr h="555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Atlas</a:t>
                      </a:r>
                    </a:p>
                    <a:p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Accumulo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Mahout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940960"/>
                  </a:ext>
                </a:extLst>
              </a:tr>
              <a:tr h="314188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Phoenix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</a:t>
                      </a:r>
                      <a:r>
                        <a:rPr lang="es-ES" sz="2000" dirty="0" err="1" smtClean="0">
                          <a:solidFill>
                            <a:srgbClr val="0070C0"/>
                          </a:solidFill>
                        </a:rPr>
                        <a:t>Ranger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rgbClr val="0070C0"/>
                          </a:solidFill>
                        </a:rPr>
                        <a:t>Apache Zeppelin</a:t>
                      </a:r>
                      <a:endParaRPr lang="es-E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217196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1" y="0"/>
            <a:ext cx="2110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deia 13"/>
          <p:cNvSpPr/>
          <p:nvPr/>
        </p:nvSpPr>
        <p:spPr>
          <a:xfrm>
            <a:off x="1530865" y="814646"/>
            <a:ext cx="9445611" cy="5253645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u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¡</a:t>
            </a:r>
            <a:r>
              <a:rPr lang="es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  <a:r>
              <a:rPr lang="eu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u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U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vuestra</a:t>
            </a:r>
            <a:r>
              <a:rPr lang="eu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u-ES" sz="6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ES" sz="6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"/>
          <p:cNvSpPr/>
          <p:nvPr/>
        </p:nvSpPr>
        <p:spPr>
          <a:xfrm>
            <a:off x="935665" y="314036"/>
            <a:ext cx="1059161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Índice de contenido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935665" y="1394269"/>
            <a:ext cx="10591612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3600" dirty="0" smtClean="0"/>
              <a:t> </a:t>
            </a:r>
            <a:r>
              <a:rPr lang="es-ES" sz="3600" dirty="0"/>
              <a:t>Motivación y origen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3600" dirty="0" smtClean="0"/>
              <a:t> </a:t>
            </a:r>
            <a:r>
              <a:rPr lang="es-ES" sz="3600" dirty="0"/>
              <a:t>Apache </a:t>
            </a:r>
            <a:r>
              <a:rPr lang="es-ES" sz="3600" dirty="0" err="1"/>
              <a:t>Hadoop</a:t>
            </a:r>
            <a:r>
              <a:rPr lang="es-ES" sz="3600" dirty="0"/>
              <a:t>: arquitectura y plataforma.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3600" dirty="0" smtClean="0"/>
              <a:t> </a:t>
            </a:r>
            <a:r>
              <a:rPr lang="es-ES" sz="3600" dirty="0"/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32693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786809" y="314036"/>
            <a:ext cx="10740468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Introducción a HDFS</a:t>
            </a:r>
            <a:endParaRPr lang="es-ES" sz="3200" dirty="0"/>
          </a:p>
        </p:txBody>
      </p:sp>
      <p:sp>
        <p:nvSpPr>
          <p:cNvPr id="21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08764" y="1231756"/>
            <a:ext cx="10307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/>
              <a:t>Acceso al HDFS:</a:t>
            </a:r>
          </a:p>
          <a:p>
            <a:endParaRPr lang="es-E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L</a:t>
            </a:r>
            <a:r>
              <a:rPr lang="es-ES" dirty="0" smtClean="0"/>
              <a:t>ínea </a:t>
            </a:r>
            <a:r>
              <a:rPr lang="es-ES" dirty="0"/>
              <a:t>de </a:t>
            </a:r>
            <a:r>
              <a:rPr lang="es-ES" dirty="0" smtClean="0"/>
              <a:t>comandos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Interfaz </a:t>
            </a:r>
            <a:r>
              <a:rPr lang="es-ES" dirty="0"/>
              <a:t>de usuario </a:t>
            </a:r>
            <a:r>
              <a:rPr lang="es-ES" dirty="0" smtClean="0"/>
              <a:t>web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Ambary</a:t>
            </a:r>
            <a:endParaRPr lang="es-E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HUE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 descr="Hadoop/HDFS Commands : Online Learning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81" y="1460268"/>
            <a:ext cx="4404174" cy="134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1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43772" y="1997400"/>
            <a:ext cx="3921556" cy="251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El interesante Apache Ambari: Despliegue, gestión y monitoreo en tiempo  real del Cluster Hadoop. | by Carlos Melo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4" y="3010921"/>
            <a:ext cx="4748347" cy="216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Started With Apache Hadoop - DZone Refcar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20" y="3756919"/>
            <a:ext cx="3785871" cy="267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839972" y="314036"/>
            <a:ext cx="10687305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Línea de comandos</a:t>
            </a:r>
            <a:endParaRPr lang="es-ES" sz="3200" dirty="0"/>
          </a:p>
        </p:txBody>
      </p:sp>
      <p:sp>
        <p:nvSpPr>
          <p:cNvPr id="1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51816"/>
              </p:ext>
            </p:extLst>
          </p:nvPr>
        </p:nvGraphicFramePr>
        <p:xfrm>
          <a:off x="1174367" y="2110762"/>
          <a:ext cx="10018514" cy="23006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61257">
                  <a:extLst>
                    <a:ext uri="{9D8B030D-6E8A-4147-A177-3AD203B41FA5}">
                      <a16:colId xmlns:a16="http://schemas.microsoft.com/office/drawing/2014/main" val="1187932972"/>
                    </a:ext>
                  </a:extLst>
                </a:gridCol>
                <a:gridCol w="8057257">
                  <a:extLst>
                    <a:ext uri="{9D8B030D-6E8A-4147-A177-3AD203B41FA5}">
                      <a16:colId xmlns:a16="http://schemas.microsoft.com/office/drawing/2014/main" val="880009850"/>
                    </a:ext>
                  </a:extLst>
                </a:gridCol>
              </a:tblGrid>
              <a:tr h="4138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 dirty="0">
                          <a:effectLst/>
                        </a:rPr>
                        <a:t>COMANDO</a:t>
                      </a:r>
                      <a:endParaRPr lang="es-ES" sz="2000" b="1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>
                          <a:effectLst/>
                        </a:rPr>
                        <a:t>DESCRIPCIÓN</a:t>
                      </a:r>
                      <a:endParaRPr lang="es-ES" sz="2000" b="1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502903016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-ls /</a:t>
                      </a:r>
                      <a:endParaRPr lang="es-ES" sz="2000" b="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Lista todos los ficheros y directorios para el path /</a:t>
                      </a:r>
                      <a:endParaRPr lang="es-ES" sz="20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259795529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-ls -h /</a:t>
                      </a:r>
                      <a:endParaRPr lang="es-ES" sz="2000" b="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Lista los ficheros con su tamaño en formato legible</a:t>
                      </a:r>
                      <a:endParaRPr lang="es-ES" sz="20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287918684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ls</a:t>
                      </a:r>
                      <a:r>
                        <a:rPr lang="es-ES" sz="2000" b="0" kern="150" dirty="0">
                          <a:effectLst/>
                        </a:rPr>
                        <a:t> -R /</a:t>
                      </a:r>
                      <a:endParaRPr lang="es-ES" sz="2000" b="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Lista todos los ficheros y directorios recursivamente (con subdirectorios)</a:t>
                      </a:r>
                      <a:endParaRPr lang="es-ES" sz="20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930577049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ls</a:t>
                      </a:r>
                      <a:r>
                        <a:rPr lang="es-ES" sz="2000" b="0" kern="150" dirty="0">
                          <a:effectLst/>
                        </a:rPr>
                        <a:t> /file*</a:t>
                      </a:r>
                      <a:endParaRPr lang="es-ES" sz="2000" b="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Lista todos los ficheros que cumplen el patrón (ficheros que comienzan con ‘file’)</a:t>
                      </a:r>
                      <a:endParaRPr lang="es-ES" sz="20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8338335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2054" y="1351644"/>
            <a:ext cx="7844563" cy="85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zh-CN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Listar Ficheros en HDFS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24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839972" y="314036"/>
            <a:ext cx="10687305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Línea de comandos</a:t>
            </a:r>
            <a:endParaRPr lang="es-ES" sz="3200" dirty="0"/>
          </a:p>
        </p:txBody>
      </p:sp>
      <p:sp>
        <p:nvSpPr>
          <p:cNvPr id="1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89015"/>
              </p:ext>
            </p:extLst>
          </p:nvPr>
        </p:nvGraphicFramePr>
        <p:xfrm>
          <a:off x="1174367" y="2278680"/>
          <a:ext cx="10018514" cy="21180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03622">
                  <a:extLst>
                    <a:ext uri="{9D8B030D-6E8A-4147-A177-3AD203B41FA5}">
                      <a16:colId xmlns:a16="http://schemas.microsoft.com/office/drawing/2014/main" val="1187932972"/>
                    </a:ext>
                  </a:extLst>
                </a:gridCol>
                <a:gridCol w="5514892">
                  <a:extLst>
                    <a:ext uri="{9D8B030D-6E8A-4147-A177-3AD203B41FA5}">
                      <a16:colId xmlns:a16="http://schemas.microsoft.com/office/drawing/2014/main" val="880009850"/>
                    </a:ext>
                  </a:extLst>
                </a:gridCol>
              </a:tblGrid>
              <a:tr h="4138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COMANDO</a:t>
                      </a:r>
                      <a:endParaRPr lang="es-ES" sz="200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DESCRIPCIÓN</a:t>
                      </a:r>
                      <a:endParaRPr lang="es-ES" sz="200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502903016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text</a:t>
                      </a:r>
                      <a:r>
                        <a:rPr lang="es-ES" sz="2000" b="0" kern="150" dirty="0">
                          <a:effectLst/>
                        </a:rPr>
                        <a:t> /app.log</a:t>
                      </a:r>
                      <a:endParaRPr lang="es-ES" sz="2000" b="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Imprime el fichero en modo texto por la terminal</a:t>
                      </a:r>
                      <a:endParaRPr lang="es-ES" sz="200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259795529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cat</a:t>
                      </a:r>
                      <a:r>
                        <a:rPr lang="es-ES" sz="2000" b="0" kern="150" dirty="0">
                          <a:effectLst/>
                        </a:rPr>
                        <a:t> /app.log</a:t>
                      </a:r>
                      <a:endParaRPr lang="es-ES" sz="2000" b="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Muestra el contenido del fichero en la salida estándar</a:t>
                      </a:r>
                      <a:endParaRPr lang="es-ES" sz="2000" kern="15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287918684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appendToFile</a:t>
                      </a:r>
                      <a:r>
                        <a:rPr lang="es-ES" sz="2000" b="0" kern="150" dirty="0">
                          <a:effectLst/>
                        </a:rPr>
                        <a:t> /home/file1 /file2</a:t>
                      </a:r>
                      <a:endParaRPr lang="es-ES" sz="2000" b="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Añade el contenido del fichero local ‘file1’ al fichero en </a:t>
                      </a:r>
                      <a:r>
                        <a:rPr lang="es-ES" sz="2000" kern="150" dirty="0" err="1">
                          <a:effectLst/>
                        </a:rPr>
                        <a:t>hdfs</a:t>
                      </a:r>
                      <a:r>
                        <a:rPr lang="es-ES" sz="2000" kern="150" dirty="0">
                          <a:effectLst/>
                        </a:rPr>
                        <a:t> ‘file2’</a:t>
                      </a:r>
                      <a:endParaRPr lang="es-ES" sz="200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930577049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2054" y="1490144"/>
            <a:ext cx="7844563" cy="5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Leer y Escribir Ficheros</a:t>
            </a:r>
            <a:endParaRPr lang="es-ES" altLang="zh-CN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9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839972" y="314036"/>
            <a:ext cx="10687305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Línea de comandos</a:t>
            </a:r>
            <a:endParaRPr lang="es-ES" sz="3200" dirty="0"/>
          </a:p>
        </p:txBody>
      </p:sp>
      <p:sp>
        <p:nvSpPr>
          <p:cNvPr id="1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2054" y="1490144"/>
            <a:ext cx="7844563" cy="5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Cargar y Descargar Ficheros</a:t>
            </a:r>
            <a:endParaRPr lang="es-ES" altLang="zh-CN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26880"/>
              </p:ext>
            </p:extLst>
          </p:nvPr>
        </p:nvGraphicFramePr>
        <p:xfrm>
          <a:off x="1103265" y="2359297"/>
          <a:ext cx="10513968" cy="38455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132072">
                  <a:extLst>
                    <a:ext uri="{9D8B030D-6E8A-4147-A177-3AD203B41FA5}">
                      <a16:colId xmlns:a16="http://schemas.microsoft.com/office/drawing/2014/main" val="3995273391"/>
                    </a:ext>
                  </a:extLst>
                </a:gridCol>
                <a:gridCol w="5381896">
                  <a:extLst>
                    <a:ext uri="{9D8B030D-6E8A-4147-A177-3AD203B41FA5}">
                      <a16:colId xmlns:a16="http://schemas.microsoft.com/office/drawing/2014/main" val="140430504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 dirty="0">
                          <a:effectLst/>
                        </a:rPr>
                        <a:t>COMANDO</a:t>
                      </a:r>
                      <a:endParaRPr lang="es-ES" sz="2000" b="1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>
                          <a:effectLst/>
                        </a:rPr>
                        <a:t>DESCRIPCIÓN</a:t>
                      </a:r>
                      <a:endParaRPr lang="es-ES" sz="2000" b="1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6549452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kern="150">
                          <a:effectLst/>
                        </a:rPr>
                        <a:t>hdfs dfs -put /home/file1 /hadoop</a:t>
                      </a:r>
                      <a:endParaRPr lang="es-ES" sz="1800" b="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50">
                          <a:effectLst/>
                        </a:rPr>
                        <a:t>Copia el fichero ‘file1’ del sistema de ficheros local a hdfs</a:t>
                      </a:r>
                      <a:endParaRPr lang="es-ES" sz="18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542040845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kern="150">
                          <a:effectLst/>
                        </a:rPr>
                        <a:t>hdfs dfs -put -f /home/file1 /hadoop</a:t>
                      </a:r>
                      <a:endParaRPr lang="es-ES" sz="1800" b="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50">
                          <a:effectLst/>
                        </a:rPr>
                        <a:t>Copia el fichero ‘file1’ del sistema de ficheros local a hdfs y lo sobreescribe en el caso de que ya exista</a:t>
                      </a:r>
                      <a:endParaRPr lang="es-ES" sz="18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924398865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kern="150" dirty="0" err="1">
                          <a:effectLst/>
                        </a:rPr>
                        <a:t>hdfs</a:t>
                      </a:r>
                      <a:r>
                        <a:rPr lang="es-ES" sz="1800" b="0" kern="150" dirty="0">
                          <a:effectLst/>
                        </a:rPr>
                        <a:t> </a:t>
                      </a:r>
                      <a:r>
                        <a:rPr lang="es-ES" sz="1800" b="0" kern="150" dirty="0" err="1">
                          <a:effectLst/>
                        </a:rPr>
                        <a:t>dfs</a:t>
                      </a:r>
                      <a:r>
                        <a:rPr lang="es-ES" sz="1800" b="0" kern="150" dirty="0">
                          <a:effectLst/>
                        </a:rPr>
                        <a:t> -</a:t>
                      </a:r>
                      <a:r>
                        <a:rPr lang="es-ES" sz="1800" b="0" kern="150" dirty="0" err="1">
                          <a:effectLst/>
                        </a:rPr>
                        <a:t>put</a:t>
                      </a:r>
                      <a:r>
                        <a:rPr lang="es-ES" sz="1800" b="0" kern="150" dirty="0">
                          <a:effectLst/>
                        </a:rPr>
                        <a:t> -l /home/file1 /</a:t>
                      </a:r>
                      <a:r>
                        <a:rPr lang="es-ES" sz="1800" b="0" kern="150" dirty="0" err="1">
                          <a:effectLst/>
                        </a:rPr>
                        <a:t>hadoop</a:t>
                      </a:r>
                      <a:endParaRPr lang="es-ES" sz="1800" b="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50">
                          <a:effectLst/>
                        </a:rPr>
                        <a:t>Copia el fichero ‘file1’ del sistema de ficheros local a hdfs. Fuerza replicación 1 y permite al DataNode persistir los datos de forma perezosa.</a:t>
                      </a:r>
                      <a:endParaRPr lang="es-ES" sz="18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454975750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kern="150">
                          <a:effectLst/>
                        </a:rPr>
                        <a:t>hdfs dfs -put -p /home/file1 /hadoop</a:t>
                      </a:r>
                      <a:endParaRPr lang="es-ES" sz="1800" b="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50">
                          <a:effectLst/>
                        </a:rPr>
                        <a:t>Copia el fichero ‘file1’ del sistema de ficheros local a hdfs. Mantiene los tiempos de acceso, de modificación y propietario original</a:t>
                      </a:r>
                      <a:endParaRPr lang="es-ES" sz="18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149941848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kern="150">
                          <a:effectLst/>
                        </a:rPr>
                        <a:t>hdfs dfs -get /file1 /home/</a:t>
                      </a:r>
                      <a:endParaRPr lang="es-ES" sz="1800" b="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50">
                          <a:effectLst/>
                        </a:rPr>
                        <a:t>Copia el fichero ‘file1’ de hdfs al sistema de ficheros local</a:t>
                      </a:r>
                      <a:endParaRPr lang="es-ES" sz="18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563262527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0" kern="150" dirty="0" err="1">
                          <a:effectLst/>
                        </a:rPr>
                        <a:t>hdfs</a:t>
                      </a:r>
                      <a:r>
                        <a:rPr lang="es-ES" sz="1800" b="0" kern="150" dirty="0">
                          <a:effectLst/>
                        </a:rPr>
                        <a:t> </a:t>
                      </a:r>
                      <a:r>
                        <a:rPr lang="es-ES" sz="1800" b="0" kern="150" dirty="0" err="1">
                          <a:effectLst/>
                        </a:rPr>
                        <a:t>dfs</a:t>
                      </a:r>
                      <a:r>
                        <a:rPr lang="es-ES" sz="1800" b="0" kern="150" dirty="0">
                          <a:effectLst/>
                        </a:rPr>
                        <a:t> -</a:t>
                      </a:r>
                      <a:r>
                        <a:rPr lang="es-ES" sz="1800" b="0" kern="150" dirty="0" err="1">
                          <a:effectLst/>
                        </a:rPr>
                        <a:t>moveFromLocal</a:t>
                      </a:r>
                      <a:r>
                        <a:rPr lang="es-ES" sz="1800" b="0" kern="150" dirty="0">
                          <a:effectLst/>
                        </a:rPr>
                        <a:t> /home/file1 /</a:t>
                      </a:r>
                      <a:r>
                        <a:rPr lang="es-ES" sz="1800" b="0" kern="150" dirty="0" err="1">
                          <a:effectLst/>
                        </a:rPr>
                        <a:t>hadoop</a:t>
                      </a:r>
                      <a:endParaRPr lang="es-ES" sz="1800" b="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150" dirty="0">
                          <a:effectLst/>
                        </a:rPr>
                        <a:t>Copia el fichero ‘file1’ del sistema de ficheros local a </a:t>
                      </a:r>
                      <a:r>
                        <a:rPr lang="es-ES" sz="1800" kern="150" dirty="0" err="1">
                          <a:effectLst/>
                        </a:rPr>
                        <a:t>hdfs</a:t>
                      </a:r>
                      <a:r>
                        <a:rPr lang="es-ES" sz="1800" kern="150" dirty="0">
                          <a:effectLst/>
                        </a:rPr>
                        <a:t> y luego lo borra del </a:t>
                      </a:r>
                      <a:r>
                        <a:rPr lang="es-ES" sz="1800" kern="150" dirty="0" err="1">
                          <a:effectLst/>
                        </a:rPr>
                        <a:t>sist</a:t>
                      </a:r>
                      <a:r>
                        <a:rPr lang="es-ES" sz="1800" kern="150" dirty="0">
                          <a:effectLst/>
                        </a:rPr>
                        <a:t>. ficheros local</a:t>
                      </a:r>
                      <a:endParaRPr lang="es-ES" sz="1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49498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839972" y="314036"/>
            <a:ext cx="10687305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Línea de comandos</a:t>
            </a:r>
            <a:endParaRPr lang="es-ES" sz="3200" dirty="0"/>
          </a:p>
        </p:txBody>
      </p:sp>
      <p:sp>
        <p:nvSpPr>
          <p:cNvPr id="1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2054" y="1490144"/>
            <a:ext cx="7844563" cy="5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Gestión de Ficheros</a:t>
            </a:r>
            <a:endParaRPr lang="es-ES" altLang="zh-CN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33949"/>
              </p:ext>
            </p:extLst>
          </p:nvPr>
        </p:nvGraphicFramePr>
        <p:xfrm>
          <a:off x="1103265" y="2359297"/>
          <a:ext cx="10513968" cy="392718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65421">
                  <a:extLst>
                    <a:ext uri="{9D8B030D-6E8A-4147-A177-3AD203B41FA5}">
                      <a16:colId xmlns:a16="http://schemas.microsoft.com/office/drawing/2014/main" val="3995273391"/>
                    </a:ext>
                  </a:extLst>
                </a:gridCol>
                <a:gridCol w="6348547">
                  <a:extLst>
                    <a:ext uri="{9D8B030D-6E8A-4147-A177-3AD203B41FA5}">
                      <a16:colId xmlns:a16="http://schemas.microsoft.com/office/drawing/2014/main" val="140430504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 dirty="0">
                          <a:effectLst/>
                        </a:rPr>
                        <a:t>COMANDO</a:t>
                      </a:r>
                      <a:endParaRPr lang="es-ES" sz="2000" b="1" kern="150" dirty="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>
                          <a:effectLst/>
                        </a:rPr>
                        <a:t>DESCRIPCIÓN</a:t>
                      </a:r>
                      <a:endParaRPr lang="es-ES" sz="2000" b="1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6549452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-cp /hadoop/file1 /hadoop1</a:t>
                      </a:r>
                      <a:endParaRPr lang="es-ES" sz="2000" b="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Copia el fichero al directorio destino en hdfs</a:t>
                      </a:r>
                      <a:endParaRPr lang="es-ES" sz="200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8786337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cp</a:t>
                      </a:r>
                      <a:r>
                        <a:rPr lang="es-ES" sz="2000" b="0" kern="150" dirty="0">
                          <a:effectLst/>
                        </a:rPr>
                        <a:t> -p /</a:t>
                      </a:r>
                      <a:r>
                        <a:rPr lang="es-ES" sz="2000" b="0" kern="150" dirty="0" err="1">
                          <a:effectLst/>
                        </a:rPr>
                        <a:t>hadoop</a:t>
                      </a:r>
                      <a:r>
                        <a:rPr lang="es-ES" sz="2000" b="0" kern="150" dirty="0">
                          <a:effectLst/>
                        </a:rPr>
                        <a:t>/file1 /hadoop1</a:t>
                      </a:r>
                      <a:endParaRPr lang="es-ES" sz="2000" b="0" kern="150" dirty="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Copia el fichero al directorio destino en </a:t>
                      </a:r>
                      <a:r>
                        <a:rPr lang="es-ES" sz="2000" kern="150" dirty="0" err="1">
                          <a:effectLst/>
                        </a:rPr>
                        <a:t>hdfs</a:t>
                      </a:r>
                      <a:r>
                        <a:rPr lang="es-ES" sz="2000" kern="150" dirty="0">
                          <a:effectLst/>
                        </a:rPr>
                        <a:t> conservando tiempos de acceso y de modificación, propietario y modo</a:t>
                      </a:r>
                      <a:endParaRPr lang="es-ES" sz="2000" kern="150" dirty="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542040845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-rm /hadoop/file1</a:t>
                      </a:r>
                      <a:endParaRPr lang="es-ES" sz="2000" b="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Elimina el fichero ‘file1’ de hdfs y lo envía a la papelera</a:t>
                      </a:r>
                      <a:endParaRPr lang="es-ES" sz="200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924398865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-rm -r /hadoop</a:t>
                      </a:r>
                      <a:br>
                        <a:rPr lang="es-ES" sz="2000" b="0" kern="150">
                          <a:effectLst/>
                        </a:rPr>
                      </a:br>
                      <a:r>
                        <a:rPr lang="es-ES" sz="2000" b="0" kern="150">
                          <a:effectLst/>
                        </a:rPr>
                        <a:t>hdfs dfs -rm -R /hadoop</a:t>
                      </a:r>
                      <a:br>
                        <a:rPr lang="es-ES" sz="2000" b="0" kern="150">
                          <a:effectLst/>
                        </a:rPr>
                      </a:br>
                      <a:r>
                        <a:rPr lang="es-ES" sz="2000" b="0" kern="150">
                          <a:effectLst/>
                        </a:rPr>
                        <a:t>hdfs dfs -rmr /hadoop</a:t>
                      </a:r>
                      <a:endParaRPr lang="es-ES" sz="2000" b="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Elimina el directorio y su contenido en hdfs</a:t>
                      </a:r>
                      <a:endParaRPr lang="es-ES" sz="200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454975750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-rm -skipTrash /file1</a:t>
                      </a:r>
                      <a:endParaRPr lang="es-ES" sz="2000" b="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Elimina el fichero sin dejarlo en la papelera</a:t>
                      </a:r>
                      <a:endParaRPr lang="es-ES" sz="200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149941848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-mkdir /hadoop2</a:t>
                      </a:r>
                      <a:endParaRPr lang="es-ES" sz="2000" b="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Crea un directorio en hdfs</a:t>
                      </a:r>
                      <a:endParaRPr lang="es-ES" sz="2000" kern="15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563262527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touchz</a:t>
                      </a:r>
                      <a:r>
                        <a:rPr lang="es-ES" sz="2000" b="0" kern="150" dirty="0">
                          <a:effectLst/>
                        </a:rPr>
                        <a:t> /hadoop3</a:t>
                      </a:r>
                      <a:endParaRPr lang="es-ES" sz="2000" b="0" kern="150" dirty="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Crea un fichero en </a:t>
                      </a:r>
                      <a:r>
                        <a:rPr lang="es-ES" sz="2000" kern="150" dirty="0" err="1">
                          <a:effectLst/>
                        </a:rPr>
                        <a:t>hdfs</a:t>
                      </a:r>
                      <a:r>
                        <a:rPr lang="es-ES" sz="2000" kern="150" dirty="0">
                          <a:effectLst/>
                        </a:rPr>
                        <a:t> con tamaño 0</a:t>
                      </a:r>
                      <a:endParaRPr lang="es-ES" sz="2000" kern="150" dirty="0">
                        <a:effectLst/>
                        <a:latin typeface="+mn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49498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9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839972" y="314036"/>
            <a:ext cx="10687305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Línea de comandos</a:t>
            </a:r>
            <a:endParaRPr lang="es-ES" sz="3200" dirty="0"/>
          </a:p>
        </p:txBody>
      </p:sp>
      <p:sp>
        <p:nvSpPr>
          <p:cNvPr id="1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2054" y="1490144"/>
            <a:ext cx="7844563" cy="5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Gestión de Permisos</a:t>
            </a:r>
            <a:endParaRPr lang="es-ES" altLang="zh-CN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74614"/>
              </p:ext>
            </p:extLst>
          </p:nvPr>
        </p:nvGraphicFramePr>
        <p:xfrm>
          <a:off x="1075103" y="2341880"/>
          <a:ext cx="10513968" cy="26724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98680">
                  <a:extLst>
                    <a:ext uri="{9D8B030D-6E8A-4147-A177-3AD203B41FA5}">
                      <a16:colId xmlns:a16="http://schemas.microsoft.com/office/drawing/2014/main" val="3995273391"/>
                    </a:ext>
                  </a:extLst>
                </a:gridCol>
                <a:gridCol w="5815288">
                  <a:extLst>
                    <a:ext uri="{9D8B030D-6E8A-4147-A177-3AD203B41FA5}">
                      <a16:colId xmlns:a16="http://schemas.microsoft.com/office/drawing/2014/main" val="140430504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 dirty="0">
                          <a:effectLst/>
                        </a:rPr>
                        <a:t>COMANDO</a:t>
                      </a:r>
                      <a:endParaRPr lang="es-ES" sz="2000" b="1" kern="150" dirty="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>
                          <a:effectLst/>
                        </a:rPr>
                        <a:t>DESCRIPCIÓN</a:t>
                      </a:r>
                      <a:endParaRPr lang="es-ES" sz="2000" b="1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6549452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-checksum /hadoop/file1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Muestra la información checksum del fichero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8786337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-chmod 775 /hadoop/file1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Cambia los permisos del fichero en hdfs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542040845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-chmod -R 755 /hadoop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Cambia los permisos de los ficheros recursivamente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924398865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-chown hadoop:hadoop /file1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Cambia el propietario y el grupo del fichero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454975750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-chown -R hadoop:hadoop /file1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Cambia el propietario y el grupo recursivamente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149941848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dfs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chgrp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hadoop</a:t>
                      </a:r>
                      <a:r>
                        <a:rPr lang="es-ES" sz="2000" b="0" kern="150" dirty="0">
                          <a:effectLst/>
                        </a:rPr>
                        <a:t> /file1</a:t>
                      </a:r>
                      <a:endParaRPr lang="es-ES" sz="2000" b="0" kern="150" dirty="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Cambia el grupo del fichero</a:t>
                      </a:r>
                      <a:endParaRPr lang="es-ES" sz="2000" kern="150" dirty="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563262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"/>
          <p:cNvSpPr/>
          <p:nvPr/>
        </p:nvSpPr>
        <p:spPr>
          <a:xfrm>
            <a:off x="839972" y="314036"/>
            <a:ext cx="10687305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Línea de comandos</a:t>
            </a:r>
            <a:endParaRPr lang="es-ES" sz="3200" dirty="0"/>
          </a:p>
        </p:txBody>
      </p:sp>
      <p:sp>
        <p:nvSpPr>
          <p:cNvPr id="15" name="Rectángulo 2"/>
          <p:cNvSpPr/>
          <p:nvPr/>
        </p:nvSpPr>
        <p:spPr>
          <a:xfrm>
            <a:off x="-2065" y="0"/>
            <a:ext cx="138546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12054" y="1490144"/>
            <a:ext cx="7844563" cy="5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zh-CN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Comandos de Administración</a:t>
            </a:r>
            <a:endParaRPr lang="es-ES" altLang="zh-CN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72996"/>
              </p:ext>
            </p:extLst>
          </p:nvPr>
        </p:nvGraphicFramePr>
        <p:xfrm>
          <a:off x="1075103" y="2341880"/>
          <a:ext cx="10513968" cy="32820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98680">
                  <a:extLst>
                    <a:ext uri="{9D8B030D-6E8A-4147-A177-3AD203B41FA5}">
                      <a16:colId xmlns:a16="http://schemas.microsoft.com/office/drawing/2014/main" val="3995273391"/>
                    </a:ext>
                  </a:extLst>
                </a:gridCol>
                <a:gridCol w="5815288">
                  <a:extLst>
                    <a:ext uri="{9D8B030D-6E8A-4147-A177-3AD203B41FA5}">
                      <a16:colId xmlns:a16="http://schemas.microsoft.com/office/drawing/2014/main" val="140430504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 dirty="0">
                          <a:effectLst/>
                        </a:rPr>
                        <a:t>COMANDO</a:t>
                      </a:r>
                      <a:endParaRPr lang="es-ES" sz="2000" b="1" kern="150" dirty="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50" cap="all">
                          <a:effectLst/>
                        </a:rPr>
                        <a:t>DESCRIPCIÓN</a:t>
                      </a:r>
                      <a:endParaRPr lang="es-ES" sz="2000" b="1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6549452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-df /hadoop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Muestra la capacidad y el espacio libre y usado del sistema de ficheros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8786337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 -df -h /hadoop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Muestra la capacidad y el espacio libre y usado del sistema de ficheros en formato legible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542040845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hadoop version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Muestra la versión de hadoop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924398865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fsck /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Comprueba el estado de salud del sistema de ficheros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454975750"/>
                  </a:ext>
                </a:extLst>
              </a:tr>
              <a:tr h="4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>
                          <a:effectLst/>
                        </a:rPr>
                        <a:t>hdfs dfsadmin -safemode leave</a:t>
                      </a:r>
                      <a:endParaRPr lang="es-ES" sz="2000" b="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>
                          <a:effectLst/>
                        </a:rPr>
                        <a:t>Deshabilita el modo seguro del NameNode</a:t>
                      </a:r>
                      <a:endParaRPr lang="es-ES" sz="2000" kern="15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149941848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kern="150" dirty="0" err="1">
                          <a:effectLst/>
                        </a:rPr>
                        <a:t>hdfs</a:t>
                      </a:r>
                      <a:r>
                        <a:rPr lang="es-ES" sz="2000" b="0" kern="150" dirty="0">
                          <a:effectLst/>
                        </a:rPr>
                        <a:t> </a:t>
                      </a:r>
                      <a:r>
                        <a:rPr lang="es-ES" sz="2000" b="0" kern="150" dirty="0" err="1">
                          <a:effectLst/>
                        </a:rPr>
                        <a:t>namenode</a:t>
                      </a:r>
                      <a:r>
                        <a:rPr lang="es-ES" sz="2000" b="0" kern="150" dirty="0">
                          <a:effectLst/>
                        </a:rPr>
                        <a:t> -</a:t>
                      </a:r>
                      <a:r>
                        <a:rPr lang="es-ES" sz="2000" b="0" kern="150" dirty="0" err="1">
                          <a:effectLst/>
                        </a:rPr>
                        <a:t>format</a:t>
                      </a:r>
                      <a:endParaRPr lang="es-ES" sz="2000" b="0" kern="150" dirty="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kern="150" dirty="0">
                          <a:effectLst/>
                        </a:rPr>
                        <a:t>Formatea el </a:t>
                      </a:r>
                      <a:r>
                        <a:rPr lang="es-ES" sz="2000" kern="150" dirty="0" err="1">
                          <a:effectLst/>
                        </a:rPr>
                        <a:t>NameNode</a:t>
                      </a:r>
                      <a:endParaRPr lang="es-ES" sz="2000" kern="150" dirty="0">
                        <a:effectLst/>
                        <a:latin typeface="+mj-lt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563262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3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Words>1000</Words>
  <Application>Microsoft Office PowerPoint</Application>
  <PresentationFormat>Panorámica</PresentationFormat>
  <Paragraphs>157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NSimSun</vt:lpstr>
      <vt:lpstr>Arial</vt:lpstr>
      <vt:lpstr>Arial Rounded MT Bold</vt:lpstr>
      <vt:lpstr>Calibri</vt:lpstr>
      <vt:lpstr>Calibri Light</vt:lpstr>
      <vt:lpstr>等线</vt:lpstr>
      <vt:lpstr>Liberation Serif</vt:lpstr>
      <vt:lpstr>Times New Roman</vt:lpstr>
      <vt:lpstr>Office gaia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Hezkuntza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aurkezpena</dc:title>
  <dc:creator>Ainhoa Zugadi Zulueta</dc:creator>
  <cp:lastModifiedBy>Ainhoa Zugadi Zulueta</cp:lastModifiedBy>
  <cp:revision>371</cp:revision>
  <dcterms:created xsi:type="dcterms:W3CDTF">2025-10-08T15:28:10Z</dcterms:created>
  <dcterms:modified xsi:type="dcterms:W3CDTF">2025-11-17T11:38:21Z</dcterms:modified>
</cp:coreProperties>
</file>