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im6AOLulNeexC3OAr3hJtoloL5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52" name="Google Shape;15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58" name="Google Shape;15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65" name="Google Shape;16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73" name="Google Shape;17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85" name="Google Shape;18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4" name="Google Shape;19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03" name="Google Shape;20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10" name="Google Shape;21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17" name="Google Shape;21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4" name="Google Shape;22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9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30" name="Google Shape;23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38" name="Google Shape;23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46" name="Google Shape;24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3" name="Google Shape;25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13" name="Google Shape;11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20" name="Google Shape;12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28" name="Google Shape;12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36" name="Google Shape;13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43" name="Google Shape;14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9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4" name="Google Shape;34;p2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3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8.png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pescado</a:t>
            </a:r>
            <a:endParaRPr/>
          </a:p>
        </p:txBody>
      </p:sp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>
              <a:solidFill>
                <a:srgbClr val="888888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8212" y="947737"/>
            <a:ext cx="7267575" cy="496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Grasas de pescado</a:t>
            </a:r>
            <a:endParaRPr/>
          </a:p>
        </p:txBody>
      </p:sp>
      <p:sp>
        <p:nvSpPr>
          <p:cNvPr id="162" name="Google Shape;162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507412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 su </a:t>
            </a: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elevado índice de iodo </a:t>
            </a: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 su </a:t>
            </a: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escaso contenido en tocoferoles</a:t>
            </a: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la fracción grasa del pescado se enrancia rápidamente. Además el tejido muscular contiene </a:t>
            </a: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lipasas</a:t>
            </a: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fosfolipasa</a:t>
            </a: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lipoxidasas</a:t>
            </a: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342900" marR="0" lvl="0" indent="-190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pesar del alto contenido en colesterol, los aceites de pescado </a:t>
            </a: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bajan la tasa de colesterol</a:t>
            </a: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lo que se atribuye a los </a:t>
            </a: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ácidos poliinsaturados.</a:t>
            </a:r>
            <a:endParaRPr/>
          </a:p>
          <a:p>
            <a:pPr marL="342900" marR="0" lvl="0" indent="-190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aceites de pescado se extraen de las harinas de pescado con </a:t>
            </a: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isopropanol</a:t>
            </a: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eliminar los </a:t>
            </a: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olores y sabores fuertes</a:t>
            </a: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Los aceites se usan para producir </a:t>
            </a: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margarinas.</a:t>
            </a:r>
            <a:endParaRPr/>
          </a:p>
          <a:p>
            <a: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Otros componentes de los pescados</a:t>
            </a:r>
            <a:endParaRPr/>
          </a:p>
        </p:txBody>
      </p:sp>
      <p:sp>
        <p:nvSpPr>
          <p:cNvPr id="169" name="Google Shape;169;p12"/>
          <p:cNvSpPr txBox="1">
            <a:spLocks noGrp="1"/>
          </p:cNvSpPr>
          <p:nvPr>
            <p:ph type="body" idx="1"/>
          </p:nvPr>
        </p:nvSpPr>
        <p:spPr>
          <a:xfrm>
            <a:off x="395287" y="1412875"/>
            <a:ext cx="8229600" cy="544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Char char="•"/>
            </a:pPr>
            <a:r>
              <a:rPr lang="en-US" sz="3200" b="1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Aminoácidos libres</a:t>
            </a:r>
            <a:r>
              <a:rPr lang="en-US" sz="3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Histidina en el salmón y trucha.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Taurina en moluscos. Glicina en langostinos.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Cretina, creatinina y anserina</a:t>
            </a:r>
            <a:endParaRPr/>
          </a:p>
          <a:p>
            <a: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5875" y="3716337"/>
            <a:ext cx="4679950" cy="2808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Otros componentes del pescado</a:t>
            </a:r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Urea </a:t>
            </a:r>
            <a:r>
              <a:rPr lang="en-US" sz="32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32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32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raya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Quitina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Quitosana</a:t>
            </a:r>
            <a:r>
              <a:rPr lang="en-US" sz="32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desacetilación</a:t>
            </a:r>
            <a:r>
              <a:rPr lang="en-US" sz="24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-US" sz="24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quitina</a:t>
            </a:r>
            <a:r>
              <a:rPr lang="en-US" sz="32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7762" y="1700212"/>
            <a:ext cx="1962150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04025" y="3573462"/>
            <a:ext cx="1809750" cy="166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7087" y="3933825"/>
            <a:ext cx="2138362" cy="2492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3"/>
          <p:cNvSpPr txBox="1"/>
          <p:nvPr/>
        </p:nvSpPr>
        <p:spPr>
          <a:xfrm>
            <a:off x="3132137" y="5157787"/>
            <a:ext cx="3095625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Emulgente 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obtenido de la QUITOSANA</a:t>
            </a:r>
            <a:endParaRPr/>
          </a:p>
        </p:txBody>
      </p:sp>
      <p:sp>
        <p:nvSpPr>
          <p:cNvPr id="182" name="Google Shape;182;p13"/>
          <p:cNvSpPr txBox="1"/>
          <p:nvPr/>
        </p:nvSpPr>
        <p:spPr>
          <a:xfrm>
            <a:off x="7164387" y="5373687"/>
            <a:ext cx="1368425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QUITINA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Usos de componentes del pescado</a:t>
            </a:r>
            <a:endParaRPr/>
          </a:p>
        </p:txBody>
      </p:sp>
      <p:sp>
        <p:nvSpPr>
          <p:cNvPr id="189" name="Google Shape;189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Char char="•"/>
            </a:pPr>
            <a:r>
              <a:rPr lang="en-US" sz="3200" b="1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Quitina</a:t>
            </a:r>
            <a:r>
              <a:rPr lang="en-US" sz="32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piensos en piscicultura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purificación de aguas como floculante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Como fijador de metales y plaguicidas.</a:t>
            </a:r>
            <a:endParaRPr/>
          </a:p>
        </p:txBody>
      </p:sp>
      <p:pic>
        <p:nvPicPr>
          <p:cNvPr id="190" name="Google Shape;19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2950" y="4076700"/>
            <a:ext cx="1143000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4" descr="http://www.aquatracta.com/Imagenes/Coagulant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1550" y="3860800"/>
            <a:ext cx="3600450" cy="278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0070C0"/>
          </a:solidFill>
          <a:ln w="952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Usos de componentes del pescado</a:t>
            </a:r>
            <a:endParaRPr/>
          </a:p>
        </p:txBody>
      </p:sp>
      <p:sp>
        <p:nvSpPr>
          <p:cNvPr id="198" name="Google Shape;198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686800" cy="4997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Char char="•"/>
            </a:pPr>
            <a:r>
              <a:rPr lang="en-US" sz="3200" b="1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Quitosano</a:t>
            </a:r>
            <a:r>
              <a:rPr lang="en-US" sz="32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clarificar zumos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Coagulación y recuperación de proteínas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de sueros de quesería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formación de filmes de alimentos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obtener emulgentes</a:t>
            </a:r>
            <a:endParaRPr/>
          </a:p>
          <a:p>
            <a: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15" descr="File:Emulsions.sv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9500" y="1484312"/>
            <a:ext cx="1714500" cy="50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5" descr="http://ciencianet.com/imagenes/lecitina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2725" y="5013325"/>
            <a:ext cx="1484312" cy="158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Otros componentes del pescado</a:t>
            </a:r>
            <a:endParaRPr/>
          </a:p>
        </p:txBody>
      </p:sp>
      <p:sp>
        <p:nvSpPr>
          <p:cNvPr id="207" name="Google Shape;207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Char char="•"/>
            </a:pPr>
            <a:r>
              <a:rPr lang="en-US" sz="3200" b="1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Carotenoides</a:t>
            </a:r>
            <a:r>
              <a:rPr lang="en-US" sz="3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crustáceos, atún, salmón, tellina… Los obtienen de la alimentación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Luteína en trucha y carpa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Tunaxantina en atún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astaxantina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unida a una proteína es de color 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verdoso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 cocer se desnaturaliza y se vuelve 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roja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crustáceos.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Char char="•"/>
            </a:pPr>
            <a:r>
              <a:rPr lang="en-US" sz="3200" b="1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Vitaminas</a:t>
            </a:r>
            <a:r>
              <a:rPr lang="en-US" sz="32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US" sz="3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rico en </a:t>
            </a: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vitaminas Ay D </a:t>
            </a: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las fracciones </a:t>
            </a: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grasas.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</a:t>
            </a: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B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B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B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</a:t>
            </a: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el </a:t>
            </a: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hígado</a:t>
            </a: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huevas</a:t>
            </a: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pescado.</a:t>
            </a:r>
            <a:endParaRPr/>
          </a:p>
          <a:p>
            <a: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7"/>
          <p:cNvSpPr txBox="1"/>
          <p:nvPr/>
        </p:nvSpPr>
        <p:spPr>
          <a:xfrm>
            <a:off x="827087" y="4941887"/>
            <a:ext cx="784860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UI: Unidad internacional para cada sustancia establecida arbitrariamente en farmacología</a:t>
            </a:r>
            <a:endParaRPr/>
          </a:p>
        </p:txBody>
      </p:sp>
      <p:pic>
        <p:nvPicPr>
          <p:cNvPr id="214" name="Google Shape;21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087" y="404812"/>
            <a:ext cx="6943725" cy="40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8"/>
          <p:cNvSpPr txBox="1"/>
          <p:nvPr/>
        </p:nvSpPr>
        <p:spPr>
          <a:xfrm>
            <a:off x="0" y="3573462"/>
            <a:ext cx="8785225" cy="304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 está en proporción mayor que en las carnes.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proporción de 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es 2 ó 3 veces mayor que en la carne.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están en la proporción adecuada y cubren  en gran parte las necesidades dietéticas.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Hg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Niveles que se consideran potencialmente nocivcos.</a:t>
            </a:r>
            <a:endParaRPr/>
          </a:p>
        </p:txBody>
      </p:sp>
      <p:pic>
        <p:nvPicPr>
          <p:cNvPr id="221" name="Google Shape;22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0"/>
            <a:ext cx="8763000" cy="32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3500" y="0"/>
            <a:ext cx="9207500" cy="6837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pescado</a:t>
            </a:r>
            <a:endParaRPr/>
          </a:p>
        </p:txBody>
      </p:sp>
      <p:sp>
        <p:nvSpPr>
          <p:cNvPr id="97" name="Google Shape;97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pescado es una excelente fuente de proteínas para la dieta humana, de tanto valor como el de la carne.</a:t>
            </a:r>
            <a:endParaRPr/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consume : fresco, congelado, en conserva, salado, ahumado, secado, marinado en vinagre, surimi, preparados proteicos hidrolizados o gelificados.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Alteraciones del pescado</a:t>
            </a:r>
            <a:endParaRPr/>
          </a:p>
        </p:txBody>
      </p:sp>
      <p:sp>
        <p:nvSpPr>
          <p:cNvPr id="234" name="Google Shape;234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SzPts val="3200"/>
            </a:pPr>
            <a:r>
              <a:rPr lang="en-US" sz="32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lang="en-US" sz="32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pérdida</a:t>
            </a:r>
            <a:r>
              <a:rPr lang="en-US" sz="32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-US" sz="32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calidad</a:t>
            </a:r>
            <a:r>
              <a:rPr lang="en-US" sz="32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32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pescado</a:t>
            </a:r>
            <a:r>
              <a:rPr lang="en-US" sz="32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lang="en-US" sz="32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debe</a:t>
            </a:r>
            <a:r>
              <a:rPr lang="en-US" sz="32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 </a:t>
            </a:r>
            <a:r>
              <a:rPr lang="en-US" sz="32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alteraciones</a:t>
            </a:r>
            <a:r>
              <a:rPr lang="en-US" sz="32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2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grasas</a:t>
            </a:r>
            <a:r>
              <a:rPr lang="en-US" sz="32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2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proteínas</a:t>
            </a:r>
            <a:r>
              <a:rPr lang="en-US" sz="32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de </a:t>
            </a:r>
            <a:r>
              <a:rPr lang="en-US" sz="32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32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aminoácidos</a:t>
            </a:r>
            <a:r>
              <a:rPr lang="en-US" sz="32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libres</a:t>
            </a:r>
            <a:r>
              <a:rPr lang="en-US" sz="32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del </a:t>
            </a:r>
            <a:r>
              <a:rPr lang="en-US" sz="3200" b="0" i="0" u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TMAO;</a:t>
            </a:r>
            <a:r>
              <a:rPr lang="es-ES" b="1" i="1" dirty="0" smtClean="0"/>
              <a:t>N-óxido </a:t>
            </a:r>
            <a:r>
              <a:rPr lang="es-ES" b="1" i="1" dirty="0"/>
              <a:t>de </a:t>
            </a:r>
            <a:r>
              <a:rPr lang="es-ES" b="1" i="1" dirty="0" err="1"/>
              <a:t>trimetilamina</a:t>
            </a:r>
            <a:r>
              <a:rPr lang="es-ES" b="1" i="1" dirty="0"/>
              <a:t>,</a:t>
            </a:r>
            <a:r>
              <a:rPr lang="en-US" dirty="0"/>
              <a:t>.  </a:t>
            </a:r>
            <a:r>
              <a:rPr lang="en-US" sz="3200" b="0" i="0" u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3200" b="0" i="0" u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sustancia</a:t>
            </a:r>
            <a:r>
              <a:rPr lang="en-US" sz="3200" b="0" i="0" u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que se genera al </a:t>
            </a:r>
            <a:r>
              <a:rPr lang="en-US" sz="3200" b="0" i="0" u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metabolizar</a:t>
            </a:r>
            <a:r>
              <a:rPr lang="en-US" sz="3200" b="0" i="0" u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alimentos</a:t>
            </a:r>
            <a:r>
              <a:rPr lang="en-US" sz="3200" b="0" i="0" u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3200" b="0" i="0" u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tienen</a:t>
            </a:r>
            <a:r>
              <a:rPr lang="en-US" sz="3200" b="0" i="0" u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colina</a:t>
            </a:r>
            <a:r>
              <a:rPr lang="en-US" dirty="0" smtClean="0"/>
              <a:t>; </a:t>
            </a:r>
            <a:r>
              <a:rPr lang="en-US" dirty="0" err="1" smtClean="0"/>
              <a:t>problemas</a:t>
            </a:r>
            <a:r>
              <a:rPr lang="en-US" dirty="0" smtClean="0"/>
              <a:t> </a:t>
            </a:r>
            <a:r>
              <a:rPr lang="en-US" dirty="0" err="1" smtClean="0"/>
              <a:t>cardiobasculares</a:t>
            </a:r>
            <a:r>
              <a:rPr lang="en-US" dirty="0" smtClean="0"/>
              <a:t>)</a:t>
            </a:r>
            <a:endParaRPr dirty="0"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" name="Google Shape;23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0862" y="4879731"/>
            <a:ext cx="6840537" cy="1758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1"/>
          <p:cNvSpPr txBox="1">
            <a:spLocks noGrp="1"/>
          </p:cNvSpPr>
          <p:nvPr>
            <p:ph type="title"/>
          </p:nvPr>
        </p:nvSpPr>
        <p:spPr>
          <a:xfrm>
            <a:off x="468312" y="0"/>
            <a:ext cx="8229600" cy="1143000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Alteraciones del pescado</a:t>
            </a:r>
            <a:endParaRPr/>
          </a:p>
        </p:txBody>
      </p:sp>
      <p:sp>
        <p:nvSpPr>
          <p:cNvPr id="242" name="Google Shape;242;p21"/>
          <p:cNvSpPr txBox="1">
            <a:spLocks noGrp="1"/>
          </p:cNvSpPr>
          <p:nvPr>
            <p:ph type="body" idx="1"/>
          </p:nvPr>
        </p:nvSpPr>
        <p:spPr>
          <a:xfrm>
            <a:off x="457200" y="1125537"/>
            <a:ext cx="8229600" cy="5732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lang="en-US" sz="20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descarboxilación</a:t>
            </a:r>
            <a:r>
              <a:rPr lang="en-US" sz="2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-US" sz="20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histidina</a:t>
            </a:r>
            <a:r>
              <a:rPr lang="en-US" sz="2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 </a:t>
            </a:r>
            <a:r>
              <a:rPr lang="en-US" sz="2000" b="1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histamina</a:t>
            </a:r>
            <a:r>
              <a:rPr lang="en-US" sz="2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Causa de </a:t>
            </a:r>
            <a:r>
              <a:rPr lang="en-US" sz="20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intoxicaciones</a:t>
            </a:r>
            <a:r>
              <a:rPr lang="en-US" sz="2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20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alergias</a:t>
            </a:r>
            <a:r>
              <a:rPr lang="en-US" sz="2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0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pescado</a:t>
            </a:r>
            <a:r>
              <a:rPr lang="en-US" sz="2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alterado</a:t>
            </a:r>
            <a:r>
              <a:rPr lang="en-US" sz="2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lang="en-US" sz="20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proteolisis</a:t>
            </a:r>
            <a:r>
              <a:rPr lang="en-US" sz="2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produce </a:t>
            </a:r>
            <a:r>
              <a:rPr lang="en-US" sz="2000" b="1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putrescina</a:t>
            </a:r>
            <a:r>
              <a:rPr lang="en-US" sz="20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2000" b="1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cadaverina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000" b="0" i="0" u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rayas</a:t>
            </a:r>
            <a:r>
              <a:rPr lang="en-US" sz="2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20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tiburones</a:t>
            </a:r>
            <a:r>
              <a:rPr lang="en-US" sz="2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la urea se </a:t>
            </a:r>
            <a:r>
              <a:rPr lang="en-US" sz="20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hidroliza</a:t>
            </a:r>
            <a:r>
              <a:rPr lang="en-US" sz="2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dando</a:t>
            </a:r>
            <a:r>
              <a:rPr lang="en-US" sz="2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amoniaco</a:t>
            </a:r>
            <a:r>
              <a:rPr lang="en-US" sz="2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9975" y="2852737"/>
            <a:ext cx="5184775" cy="381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2"/>
          <p:cNvSpPr txBox="1">
            <a:spLocks noGrp="1"/>
          </p:cNvSpPr>
          <p:nvPr>
            <p:ph type="title"/>
          </p:nvPr>
        </p:nvSpPr>
        <p:spPr>
          <a:xfrm>
            <a:off x="395287" y="0"/>
            <a:ext cx="8229600" cy="1143000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Derivados proteicos del pescado</a:t>
            </a:r>
            <a:endParaRPr/>
          </a:p>
        </p:txBody>
      </p:sp>
      <p:sp>
        <p:nvSpPr>
          <p:cNvPr id="250" name="Google Shape;250;p22"/>
          <p:cNvSpPr txBox="1">
            <a:spLocks noGrp="1"/>
          </p:cNvSpPr>
          <p:nvPr>
            <p:ph type="body" idx="1"/>
          </p:nvPr>
        </p:nvSpPr>
        <p:spPr>
          <a:xfrm>
            <a:off x="395287" y="1096962"/>
            <a:ext cx="8507412" cy="5761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proteínas del pescado tienen gran valor nutritivo y </a:t>
            </a:r>
            <a:r>
              <a:rPr lang="en-US" sz="28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propiedades emulgentes, gelificantes y espumantes</a:t>
            </a:r>
            <a:r>
              <a:rPr lang="en-US" sz="2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lang="en-US" sz="28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harina de pescado </a:t>
            </a:r>
            <a:r>
              <a:rPr lang="en-US" sz="2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piensos.</a:t>
            </a:r>
            <a:endParaRPr/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Hidrolizados enzimáticos </a:t>
            </a:r>
            <a:r>
              <a:rPr lang="en-US" sz="2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proteínas de pescado (proteínas , péptidos y aa), </a:t>
            </a:r>
            <a:r>
              <a:rPr lang="en-US" sz="2800" b="1" i="1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enriquecer </a:t>
            </a:r>
            <a:r>
              <a:rPr lang="en-US" sz="2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cereales, salchichas… Como </a:t>
            </a:r>
            <a:r>
              <a:rPr lang="en-US" sz="2800" b="1" i="1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fuente de nitrógeno </a:t>
            </a:r>
            <a:r>
              <a:rPr lang="en-US" sz="2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la formulación de dietas enterales con destino a la alimentación infantil y/o de adultos enfermos </a:t>
            </a:r>
            <a:endParaRPr/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Productos gelificados </a:t>
            </a:r>
            <a:r>
              <a:rPr lang="en-US" sz="2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como el “</a:t>
            </a:r>
            <a:r>
              <a:rPr lang="en-US" sz="28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surimi</a:t>
            </a:r>
            <a:r>
              <a:rPr lang="en-US" sz="2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Surimi</a:t>
            </a:r>
            <a:endParaRPr/>
          </a:p>
        </p:txBody>
      </p:sp>
      <p:sp>
        <p:nvSpPr>
          <p:cNvPr id="257" name="Google Shape;257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surimi es una palabra de origen japonés que hace referencia al producto creado a partir de pescados de carne blanca o aves de corral. </a:t>
            </a:r>
            <a:endParaRPr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58" name="Google Shape;258;p23"/>
          <p:cNvGraphicFramePr/>
          <p:nvPr/>
        </p:nvGraphicFramePr>
        <p:xfrm>
          <a:off x="2555875" y="5300662"/>
          <a:ext cx="4195762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r:id="rId4" imgW="4195762" imgH="685800" progId="Package">
                  <p:embed/>
                </p:oleObj>
              </mc:Choice>
              <mc:Fallback>
                <p:oleObj r:id="rId4" imgW="4195762" imgH="685800" progId="Package">
                  <p:embed/>
                  <p:pic>
                    <p:nvPicPr>
                      <p:cNvPr id="258" name="Google Shape;258;p23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2555875" y="5300662"/>
                        <a:ext cx="4195762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9" name="Google Shape;259;p23"/>
          <p:cNvGraphicFramePr/>
          <p:nvPr/>
        </p:nvGraphicFramePr>
        <p:xfrm>
          <a:off x="2916237" y="3573462"/>
          <a:ext cx="27971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r:id="rId6" imgW="2797175" imgH="685800" progId="Package">
                  <p:embed/>
                </p:oleObj>
              </mc:Choice>
              <mc:Fallback>
                <p:oleObj r:id="rId6" imgW="2797175" imgH="685800" progId="Package">
                  <p:embed/>
                  <p:pic>
                    <p:nvPicPr>
                      <p:cNvPr id="259" name="Google Shape;259;p23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2916237" y="3573462"/>
                        <a:ext cx="27971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Componentes fundamentales de los pescados</a:t>
            </a:r>
            <a:endParaRPr/>
          </a:p>
        </p:txBody>
      </p:sp>
      <p:sp>
        <p:nvSpPr>
          <p:cNvPr id="104" name="Google Shape;104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más abundantes</a:t>
            </a: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agua y proteínas</a:t>
            </a:r>
            <a:endParaRPr/>
          </a:p>
          <a:p>
            <a:pPr marL="342900" marR="0" lvl="0" indent="-15240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Grasa</a:t>
            </a: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s: alto en algunos y bajo en otros pescados.</a:t>
            </a:r>
            <a:endParaRPr/>
          </a:p>
          <a:p>
            <a:pPr marL="742950" marR="0" lvl="1" indent="-285750" algn="l" rtl="0">
              <a:lnSpc>
                <a:spcPct val="8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</a:pPr>
            <a:r>
              <a:rPr lang="en-US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Bacalao, merluza: enjutos o magros</a:t>
            </a:r>
            <a:endParaRPr/>
          </a:p>
          <a:p>
            <a:pPr marL="742950" marR="0" lvl="1" indent="-285750" algn="l" rtl="0">
              <a:lnSpc>
                <a:spcPct val="8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</a:pPr>
            <a:r>
              <a:rPr lang="en-US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Atún, arenque, salmón: ricos en grasas</a:t>
            </a:r>
            <a:endParaRPr/>
          </a:p>
          <a:p>
            <a:pPr marL="342900" marR="0" lvl="0" indent="-15240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Hidratos de carbono</a:t>
            </a: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todos son pobres. </a:t>
            </a:r>
            <a:endParaRPr/>
          </a:p>
          <a:p>
            <a:pPr marL="342900" marR="0" lvl="0" indent="-15240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Vitaminas</a:t>
            </a: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A, D y complejo B: B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,B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B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/>
          </a:p>
          <a:p>
            <a:pPr marL="342900" marR="0" lvl="0" indent="-15240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 minerales: </a:t>
            </a: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Na, K, Ca, P, Hg.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3487" y="523875"/>
            <a:ext cx="6677025" cy="581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proteínas del pescado</a:t>
            </a:r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97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</a:t>
            </a:r>
            <a:r>
              <a:rPr lang="en-US" sz="3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proteínas</a:t>
            </a:r>
            <a:r>
              <a:rPr lang="en-US" sz="3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3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pescado</a:t>
            </a:r>
            <a:r>
              <a:rPr lang="en-US" sz="3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tienen</a:t>
            </a:r>
            <a:r>
              <a:rPr lang="en-US" sz="3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 alto valor </a:t>
            </a:r>
            <a:r>
              <a:rPr lang="en-US" sz="3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biológico</a:t>
            </a:r>
            <a:r>
              <a:rPr lang="en-US" sz="3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3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85%</a:t>
            </a:r>
            <a:endParaRPr dirty="0" smtClean="0"/>
          </a:p>
          <a:p>
            <a:pPr marL="342900" marR="0" lvl="0" indent="-152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1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Valor </a:t>
            </a:r>
            <a:r>
              <a:rPr lang="en-US" sz="30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biológico</a:t>
            </a:r>
            <a:r>
              <a:rPr lang="en-US" sz="3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3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Relación</a:t>
            </a:r>
            <a:r>
              <a:rPr lang="en-US" sz="3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entre la </a:t>
            </a:r>
            <a:r>
              <a:rPr lang="en-US" sz="3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proteína</a:t>
            </a:r>
            <a:r>
              <a:rPr lang="en-US" sz="3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retenida</a:t>
            </a:r>
            <a:r>
              <a:rPr lang="en-US" sz="3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3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3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tejidos</a:t>
            </a:r>
            <a:r>
              <a:rPr lang="en-US" sz="3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la </a:t>
            </a:r>
            <a:r>
              <a:rPr lang="en-US" sz="3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absorbida</a:t>
            </a:r>
            <a:r>
              <a:rPr lang="en-US" sz="3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Valor de 0 a 100.</a:t>
            </a:r>
            <a:endParaRPr dirty="0"/>
          </a:p>
          <a:p>
            <a:pPr marL="342900" marR="0" lvl="0" indent="-152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</a:t>
            </a:r>
            <a:r>
              <a:rPr lang="en-US" sz="3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músculo</a:t>
            </a:r>
            <a:r>
              <a:rPr lang="en-US" sz="3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pescado</a:t>
            </a:r>
            <a:r>
              <a:rPr lang="en-US" sz="3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</a:t>
            </a:r>
            <a:r>
              <a:rPr lang="en-US" sz="3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rico</a:t>
            </a:r>
            <a:r>
              <a:rPr lang="en-US" sz="3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3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lisina</a:t>
            </a:r>
            <a:r>
              <a:rPr lang="en-US" sz="3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342900" marR="0" lvl="0" indent="-152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Apropiados</a:t>
            </a:r>
            <a:r>
              <a:rPr lang="en-US" sz="3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para </a:t>
            </a:r>
            <a:r>
              <a:rPr lang="en-US" sz="3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completar</a:t>
            </a:r>
            <a:r>
              <a:rPr lang="en-US" sz="3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3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3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cereales</a:t>
            </a:r>
            <a:r>
              <a:rPr lang="en-US" sz="3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49275"/>
            <a:ext cx="8869362" cy="266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6"/>
          <p:cNvSpPr txBox="1"/>
          <p:nvPr/>
        </p:nvSpPr>
        <p:spPr>
          <a:xfrm>
            <a:off x="250825" y="3213100"/>
            <a:ext cx="8713787" cy="3478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75% 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las </a:t>
            </a: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proteínas son contráctiles 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 las mismas que las de la carne.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% de </a:t>
            </a: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proteínas solubles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2% 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colágeno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En </a:t>
            </a: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menor proporción 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 en la carne (4-8%).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 más digerible que la carne: el pescado tienen </a:t>
            </a: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menor proporción de tejido conectivo y colágeno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</a:t>
            </a: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atún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tiene músculos rojos, ricos en </a:t>
            </a: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mioglobina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en </a:t>
            </a: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grasas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que se alteran fácilmente.</a:t>
            </a:r>
            <a:endParaRPr/>
          </a:p>
        </p:txBody>
      </p:sp>
      <p:sp>
        <p:nvSpPr>
          <p:cNvPr id="125" name="Google Shape;125;p6"/>
          <p:cNvSpPr txBox="1"/>
          <p:nvPr/>
        </p:nvSpPr>
        <p:spPr>
          <a:xfrm>
            <a:off x="179387" y="0"/>
            <a:ext cx="849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Las necesidades diarias de  aa quedan cubiertas con 200 gr. de filetes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Grasas en el pescado</a:t>
            </a:r>
            <a:endParaRPr/>
          </a:p>
        </p:txBody>
      </p:sp>
      <p:sp>
        <p:nvSpPr>
          <p:cNvPr id="132" name="Google Shape;132;p7"/>
          <p:cNvSpPr txBox="1">
            <a:spLocks noGrp="1"/>
          </p:cNvSpPr>
          <p:nvPr>
            <p:ph type="body" idx="1"/>
          </p:nvPr>
        </p:nvSpPr>
        <p:spPr>
          <a:xfrm>
            <a:off x="179387" y="1600200"/>
            <a:ext cx="4316412" cy="4525962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b="1" i="0" u="sng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Bacalao, merluza: </a:t>
            </a:r>
            <a:r>
              <a:rPr lang="en-US" sz="2400" b="1" i="0" u="sng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0,2-0,6%</a:t>
            </a:r>
            <a:endParaRPr/>
          </a:p>
          <a:p>
            <a:pPr marL="342900" marR="0" lvl="0" indent="-190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Los glicéridos se acumulan en el hígado</a:t>
            </a:r>
            <a:endParaRPr/>
          </a:p>
          <a:p>
            <a:pPr marL="342900" marR="0" lvl="0" indent="-190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 los músculos, la mayoría son fosfolípidos y apenas hay triglicéridos.</a:t>
            </a:r>
            <a:endParaRPr/>
          </a:p>
          <a:p>
            <a:pPr marL="342900" marR="0" lvl="0" indent="-190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Las gotas de aceite están fuera de las células</a:t>
            </a:r>
            <a:endParaRPr/>
          </a:p>
          <a:p>
            <a:pPr marL="342900" marR="0" lvl="0" indent="-190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495800" cy="4525962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b="1" i="0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Atún, Salmón, Arenque: </a:t>
            </a:r>
            <a:r>
              <a:rPr lang="en-US" sz="2400" b="1" i="0" u="sng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15 al 29%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Los glicéridos están impregnando el tejido muscular en glóbulos de grasa.</a:t>
            </a:r>
            <a:endParaRPr/>
          </a:p>
          <a:p>
            <a:pPr marL="342900" marR="0" lvl="0" indent="-190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 los músculos la mayoría son triglicéridos.</a:t>
            </a:r>
            <a:endParaRPr/>
          </a:p>
          <a:p>
            <a:pPr marL="342900" marR="0" lvl="0" indent="-190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Las gotas de aceite en los músculos rojos son intracelulares</a:t>
            </a:r>
            <a:endParaRPr/>
          </a:p>
          <a:p>
            <a: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Grasas en el pescado</a:t>
            </a:r>
            <a:endParaRPr/>
          </a:p>
        </p:txBody>
      </p:sp>
      <p:sp>
        <p:nvSpPr>
          <p:cNvPr id="140" name="Google Shape;140;p8"/>
          <p:cNvSpPr txBox="1">
            <a:spLocks noGrp="1"/>
          </p:cNvSpPr>
          <p:nvPr>
            <p:ph type="body" idx="1"/>
          </p:nvPr>
        </p:nvSpPr>
        <p:spPr>
          <a:xfrm>
            <a:off x="250825" y="1600200"/>
            <a:ext cx="8713787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</a:t>
            </a:r>
            <a:r>
              <a:rPr lang="en-US" sz="30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aceites</a:t>
            </a:r>
            <a:r>
              <a:rPr lang="en-US" sz="3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0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pescado</a:t>
            </a:r>
            <a:r>
              <a:rPr lang="en-US" sz="3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0" i="0" u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ricos</a:t>
            </a:r>
            <a:r>
              <a:rPr lang="en-US" sz="3000" b="0" i="0" u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0" i="0" u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3000" b="0" i="0" u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 smtClean="0"/>
              <a:t>ácido</a:t>
            </a:r>
            <a:r>
              <a:rPr lang="en-US" sz="3000" dirty="0" smtClean="0"/>
              <a:t> </a:t>
            </a:r>
            <a:r>
              <a:rPr lang="en-US" sz="3000" dirty="0" err="1" smtClean="0"/>
              <a:t>grasos</a:t>
            </a:r>
            <a:r>
              <a:rPr lang="en-US" sz="3000" dirty="0" smtClean="0"/>
              <a:t> </a:t>
            </a:r>
            <a:r>
              <a:rPr lang="en-US" sz="3000" b="0" i="0" u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muy</a:t>
            </a:r>
            <a:r>
              <a:rPr lang="en-US" sz="3000" b="0" i="0" u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1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insaturados</a:t>
            </a:r>
            <a:r>
              <a:rPr lang="en-US" sz="30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(4-6 </a:t>
            </a:r>
            <a:r>
              <a:rPr lang="en-US" sz="30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doble</a:t>
            </a:r>
            <a:r>
              <a:rPr lang="en-US" sz="3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enlaces). El </a:t>
            </a:r>
            <a:r>
              <a:rPr lang="en-US" sz="30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80% </a:t>
            </a:r>
            <a:r>
              <a:rPr lang="en-US" sz="3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n-US" sz="30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3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aceites</a:t>
            </a:r>
            <a:r>
              <a:rPr lang="en-US" sz="3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son </a:t>
            </a:r>
            <a:r>
              <a:rPr lang="en-US" sz="30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insaturados</a:t>
            </a:r>
            <a:r>
              <a:rPr lang="en-US" sz="3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(</a:t>
            </a:r>
            <a:r>
              <a:rPr lang="en-US" sz="30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triglicéridos</a:t>
            </a:r>
            <a:r>
              <a:rPr lang="en-US" sz="3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endParaRPr dirty="0"/>
          </a:p>
          <a:p>
            <a:pPr marL="342900" marR="0" lvl="0" indent="-15240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</a:t>
            </a:r>
            <a:r>
              <a:rPr lang="en-US" sz="30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índices</a:t>
            </a:r>
            <a:r>
              <a:rPr lang="en-US" sz="3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000" b="1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iodo</a:t>
            </a:r>
            <a:r>
              <a:rPr lang="en-US" sz="3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son </a:t>
            </a:r>
            <a:r>
              <a:rPr lang="en-US" sz="30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muy</a:t>
            </a:r>
            <a:r>
              <a:rPr lang="en-US" sz="3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0" i="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altos</a:t>
            </a:r>
            <a:r>
              <a:rPr lang="en-US" sz="3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342900" marR="0" lvl="0" indent="-15240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lang="en-US" sz="30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proporción</a:t>
            </a:r>
            <a:r>
              <a:rPr lang="en-US" sz="3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000" b="1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linoléico</a:t>
            </a:r>
            <a:r>
              <a:rPr lang="en-US" sz="3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3000" b="1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linolénico</a:t>
            </a:r>
            <a:r>
              <a:rPr lang="en-US" sz="3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son </a:t>
            </a:r>
            <a:r>
              <a:rPr lang="en-US" sz="3000" b="0" i="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bajas</a:t>
            </a:r>
            <a:r>
              <a:rPr lang="en-US" sz="3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342900" marR="0" lvl="0" indent="-15240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</a:t>
            </a:r>
            <a:r>
              <a:rPr lang="en-US" sz="30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más</a:t>
            </a:r>
            <a:r>
              <a:rPr lang="en-US" sz="3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0" i="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abundantes</a:t>
            </a:r>
            <a:r>
              <a:rPr lang="en-US" sz="3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son el </a:t>
            </a:r>
            <a:r>
              <a:rPr lang="en-US" sz="3000" b="1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palmítico</a:t>
            </a:r>
            <a:r>
              <a:rPr lang="en-US" sz="3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el </a:t>
            </a:r>
            <a:r>
              <a:rPr lang="en-US" sz="3000" b="1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oleico</a:t>
            </a:r>
            <a:r>
              <a:rPr lang="en-US" sz="3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342900" marR="0" lvl="0" indent="-15240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Son </a:t>
            </a:r>
            <a:r>
              <a:rPr lang="en-US" sz="3000" b="0" i="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ricos</a:t>
            </a:r>
            <a:r>
              <a:rPr lang="en-US" sz="3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3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1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colesterol</a:t>
            </a:r>
            <a:r>
              <a:rPr lang="en-US" sz="3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3000" b="0" i="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pobres</a:t>
            </a:r>
            <a:r>
              <a:rPr lang="en-US" sz="3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3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1" i="0" u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tocoferol</a:t>
            </a:r>
            <a:r>
              <a:rPr lang="en-US" sz="3000" b="1" i="0" u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3000" b="1" i="0" u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antiox</a:t>
            </a:r>
            <a:r>
              <a:rPr lang="en-US" sz="3000" b="1" i="0" u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á. g).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1050" y="620712"/>
            <a:ext cx="6115050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9"/>
          <p:cNvSpPr txBox="1"/>
          <p:nvPr/>
        </p:nvSpPr>
        <p:spPr>
          <a:xfrm>
            <a:off x="1835150" y="188912"/>
            <a:ext cx="5832475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Valores medios aproximados en g/100g de aceite</a:t>
            </a:r>
            <a:endParaRPr/>
          </a:p>
        </p:txBody>
      </p:sp>
      <p:sp>
        <p:nvSpPr>
          <p:cNvPr id="148" name="Google Shape;148;p9"/>
          <p:cNvSpPr txBox="1"/>
          <p:nvPr/>
        </p:nvSpPr>
        <p:spPr>
          <a:xfrm>
            <a:off x="0" y="4652962"/>
            <a:ext cx="1979612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Eicosapentaenoico o EPA</a:t>
            </a:r>
            <a:endParaRPr/>
          </a:p>
        </p:txBody>
      </p:sp>
      <p:sp>
        <p:nvSpPr>
          <p:cNvPr id="149" name="Google Shape;149;p9"/>
          <p:cNvSpPr txBox="1"/>
          <p:nvPr/>
        </p:nvSpPr>
        <p:spPr>
          <a:xfrm>
            <a:off x="0" y="5805487"/>
            <a:ext cx="205105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Doicosahexanoico o DHA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973</Words>
  <Application>Microsoft Office PowerPoint</Application>
  <PresentationFormat>Presentación en pantalla (4:3)</PresentationFormat>
  <Paragraphs>149</Paragraphs>
  <Slides>23</Slides>
  <Notes>23</Notes>
  <HiddenSlides>0</HiddenSlides>
  <MMClips>0</MMClips>
  <ScaleCrop>false</ScaleCrop>
  <HeadingPairs>
    <vt:vector size="8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7" baseType="lpstr">
      <vt:lpstr>Arial</vt:lpstr>
      <vt:lpstr>Calibri</vt:lpstr>
      <vt:lpstr>Tema de Office</vt:lpstr>
      <vt:lpstr>Package</vt:lpstr>
      <vt:lpstr>El pescado</vt:lpstr>
      <vt:lpstr>El pescado</vt:lpstr>
      <vt:lpstr>Componentes fundamentales de los pescados</vt:lpstr>
      <vt:lpstr>Presentación de PowerPoint</vt:lpstr>
      <vt:lpstr>Las proteínas del pescado</vt:lpstr>
      <vt:lpstr>Presentación de PowerPoint</vt:lpstr>
      <vt:lpstr>Grasas en el pescado</vt:lpstr>
      <vt:lpstr>Grasas en el pescado</vt:lpstr>
      <vt:lpstr>Presentación de PowerPoint</vt:lpstr>
      <vt:lpstr>Presentación de PowerPoint</vt:lpstr>
      <vt:lpstr>Grasas de pescado</vt:lpstr>
      <vt:lpstr>Otros componentes de los pescados</vt:lpstr>
      <vt:lpstr>Otros componentes del pescado</vt:lpstr>
      <vt:lpstr>Usos de componentes del pescado</vt:lpstr>
      <vt:lpstr>Usos de componentes del pescado</vt:lpstr>
      <vt:lpstr>Otros componentes del pescado</vt:lpstr>
      <vt:lpstr>Presentación de PowerPoint</vt:lpstr>
      <vt:lpstr>Presentación de PowerPoint</vt:lpstr>
      <vt:lpstr>Presentación de PowerPoint</vt:lpstr>
      <vt:lpstr>Alteraciones del pescado</vt:lpstr>
      <vt:lpstr>Alteraciones del pescado</vt:lpstr>
      <vt:lpstr>Derivados proteicos del pescado</vt:lpstr>
      <vt:lpstr>Surimi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pescado</dc:title>
  <dc:creator>Itziar</dc:creator>
  <cp:lastModifiedBy>Itsasne Zubikarai Bengoetxea</cp:lastModifiedBy>
  <cp:revision>3</cp:revision>
  <dcterms:created xsi:type="dcterms:W3CDTF">2014-02-15T18:51:34Z</dcterms:created>
  <dcterms:modified xsi:type="dcterms:W3CDTF">2021-11-10T16:54:01Z</dcterms:modified>
</cp:coreProperties>
</file>