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72" r:id="rId5"/>
    <p:sldId id="260" r:id="rId6"/>
    <p:sldId id="273" r:id="rId7"/>
    <p:sldId id="263" r:id="rId8"/>
    <p:sldId id="274" r:id="rId9"/>
    <p:sldId id="275" r:id="rId10"/>
    <p:sldId id="276" r:id="rId11"/>
    <p:sldId id="266" r:id="rId12"/>
    <p:sldId id="261" r:id="rId13"/>
    <p:sldId id="262" r:id="rId14"/>
    <p:sldId id="277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s-E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04E7F-1B5A-4A06-9123-1B9D697E3E4E}" type="datetimeFigureOut">
              <a:rPr lang="es-ES" smtClean="0"/>
              <a:pPr/>
              <a:t>17/09/2020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4A7B4-A3F5-405A-92C7-37D2277115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1134D-0BF8-421B-8E7C-C43875B4DFC1}" type="datetimeFigureOut">
              <a:rPr lang="es-ES" smtClean="0"/>
              <a:pPr/>
              <a:t>17/09/2020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988B4-73E1-4140-B313-9589C3D615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a de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es-ES"/>
              <a:t>Haga clic para modificar el estilo de subtítulo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847CFC-816F-41D0-AAC0-9BF4FEBC753E}" type="datetimeFigureOut">
              <a:rPr lang="es-ES"/>
              <a:pPr>
                <a:defRPr/>
              </a:pPr>
              <a:t>17/09/2020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32FADFE-3B8F-471C-ABF0-DBC7717ECB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ítulo y texto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</a:p>
        </p:txBody>
      </p:sp>
      <p:sp>
        <p:nvSpPr>
          <p:cNvPr id="5" name="2 Marcador de texto vertical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847CFC-816F-41D0-AAC0-9BF4FEBC753E}" type="datetimeFigureOut">
              <a:rPr lang="es-ES"/>
              <a:pPr>
                <a:defRPr/>
              </a:pPr>
              <a:t>17/09/2020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32FADFE-3B8F-471C-ABF0-DBC7717ECB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ítulo vertical y tex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 vertical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es-ES"/>
              <a:t>Haga clic para modificar el estilo de título del patrón</a:t>
            </a:r>
          </a:p>
        </p:txBody>
      </p:sp>
      <p:sp>
        <p:nvSpPr>
          <p:cNvPr id="5" name="2 Marcador de texto vertical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847CFC-816F-41D0-AAC0-9BF4FEBC753E}" type="datetimeFigureOut">
              <a:rPr lang="es-ES"/>
              <a:pPr>
                <a:defRPr/>
              </a:pPr>
              <a:t>17/09/2020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32FADFE-3B8F-471C-ABF0-DBC7717ECB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ítulo y objeto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847CFC-816F-41D0-AAC0-9BF4FEBC753E}" type="datetimeFigureOut">
              <a:rPr lang="es-ES"/>
              <a:pPr>
                <a:defRPr/>
              </a:pPr>
              <a:t>17/09/2020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32FADFE-3B8F-471C-ABF0-DBC7717ECB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Encabezado de secció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es-ES"/>
              <a:t>Haga clic para modificar el estilo de título del patrón</a:t>
            </a:r>
          </a:p>
        </p:txBody>
      </p:sp>
      <p:sp>
        <p:nvSpPr>
          <p:cNvPr id="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847CFC-816F-41D0-AAC0-9BF4FEBC753E}" type="datetimeFigureOut">
              <a:rPr lang="es-ES"/>
              <a:pPr>
                <a:defRPr/>
              </a:pPr>
              <a:t>17/09/2020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32FADFE-3B8F-471C-ABF0-DBC7717ECB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os objeto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</a:p>
        </p:txBody>
      </p:sp>
      <p:sp>
        <p:nvSpPr>
          <p:cNvPr id="5" name="2 Marcador de contenido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</a:p>
        </p:txBody>
      </p:sp>
      <p:sp>
        <p:nvSpPr>
          <p:cNvPr id="6" name="3 Marcador de contenido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847CFC-816F-41D0-AAC0-9BF4FEBC753E}" type="datetimeFigureOut">
              <a:rPr lang="es-ES"/>
              <a:pPr>
                <a:defRPr/>
              </a:pPr>
              <a:t>17/09/2020</a:t>
            </a:fld>
            <a:endParaRPr lang="es-ES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32FADFE-3B8F-471C-ABF0-DBC7717ECB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ció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Haga clic para modificar el estilo de título del patrón</a:t>
            </a:r>
          </a:p>
        </p:txBody>
      </p:sp>
      <p:sp>
        <p:nvSpPr>
          <p:cNvPr id="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</p:txBody>
      </p:sp>
      <p:sp>
        <p:nvSpPr>
          <p:cNvPr id="6" name="3 Marcador de contenido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</a:p>
        </p:txBody>
      </p:sp>
      <p:sp>
        <p:nvSpPr>
          <p:cNvPr id="7" name="4 Marcador de texto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</p:txBody>
      </p:sp>
      <p:sp>
        <p:nvSpPr>
          <p:cNvPr id="8" name="5 Marcador de contenido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</a:p>
        </p:txBody>
      </p:sp>
      <p:sp>
        <p:nvSpPr>
          <p:cNvPr id="9" name="6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847CFC-816F-41D0-AAC0-9BF4FEBC753E}" type="datetimeFigureOut">
              <a:rPr lang="es-ES"/>
              <a:pPr>
                <a:defRPr/>
              </a:pPr>
              <a:t>17/09/2020</a:t>
            </a:fld>
            <a:endParaRPr lang="es-ES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1" name="8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32FADFE-3B8F-471C-ABF0-DBC7717ECB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Sólo el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Haga clic para modificar el estilo de título del patrón</a:t>
            </a:r>
          </a:p>
        </p:txBody>
      </p:sp>
      <p:sp>
        <p:nvSpPr>
          <p:cNvPr id="5" name="2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847CFC-816F-41D0-AAC0-9BF4FEBC753E}" type="datetimeFigureOut">
              <a:rPr lang="es-ES"/>
              <a:pPr>
                <a:defRPr/>
              </a:pPr>
              <a:t>17/09/2020</a:t>
            </a:fld>
            <a:endParaRPr lang="es-ES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32FADFE-3B8F-471C-ABF0-DBC7717ECB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En blanc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847CFC-816F-41D0-AAC0-9BF4FEBC753E}" type="datetimeFigureOut">
              <a:rPr lang="es-ES"/>
              <a:pPr>
                <a:defRPr/>
              </a:pPr>
              <a:t>17/09/2020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32FADFE-3B8F-471C-ABF0-DBC7717ECB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ido con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es-ES"/>
              <a:t>Haga clic para modificar el estilo de título del patrón</a:t>
            </a: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</a:p>
        </p:txBody>
      </p:sp>
      <p:sp>
        <p:nvSpPr>
          <p:cNvPr id="6" name="3 Marcador de texto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847CFC-816F-41D0-AAC0-9BF4FEBC753E}" type="datetimeFigureOut">
              <a:rPr lang="es-ES"/>
              <a:pPr>
                <a:defRPr/>
              </a:pPr>
              <a:t>17/09/2020</a:t>
            </a:fld>
            <a:endParaRPr lang="es-ES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32FADFE-3B8F-471C-ABF0-DBC7717ECB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n con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es-ES"/>
              <a:t>Haga clic para modificar el estilo de título del patrón</a:t>
            </a:r>
          </a:p>
        </p:txBody>
      </p:sp>
      <p:sp>
        <p:nvSpPr>
          <p:cNvPr id="5" name="2 Marcador de posición de imagen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es-ES"/>
          </a:p>
        </p:txBody>
      </p:sp>
      <p:sp>
        <p:nvSpPr>
          <p:cNvPr id="6" name="3 Marcador de texto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847CFC-816F-41D0-AAC0-9BF4FEBC753E}" type="datetimeFigureOut">
              <a:rPr lang="es-ES"/>
              <a:pPr>
                <a:defRPr/>
              </a:pPr>
              <a:t>17/09/2020</a:t>
            </a:fld>
            <a:endParaRPr lang="es-ES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32FADFE-3B8F-471C-ABF0-DBC7717ECB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s-ES"/>
              <a:t>Haga clic para modificar el estilo de título del patrón</a:t>
            </a:r>
          </a:p>
        </p:txBody>
      </p:sp>
      <p:sp>
        <p:nvSpPr>
          <p:cNvPr id="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s-ES"/>
              <a:t>Haga clic para modificar el estilo de texto del patrón</a:t>
            </a:r>
            <a:endParaRPr/>
          </a:p>
          <a:p>
            <a:pPr lvl="1">
              <a:defRPr/>
            </a:pPr>
            <a:r>
              <a:rPr lang="es-ES"/>
              <a:t>Segundo nivel</a:t>
            </a:r>
            <a:endParaRPr/>
          </a:p>
          <a:p>
            <a:pPr lvl="2">
              <a:defRPr/>
            </a:pPr>
            <a:r>
              <a:rPr lang="es-ES"/>
              <a:t>Tercer nivel</a:t>
            </a:r>
            <a:endParaRPr/>
          </a:p>
          <a:p>
            <a:pPr lvl="3">
              <a:defRPr/>
            </a:pPr>
            <a:r>
              <a:rPr lang="es-ES"/>
              <a:t>Cuarto nivel</a:t>
            </a:r>
            <a:endParaRPr/>
          </a:p>
          <a:p>
            <a:pPr lvl="4">
              <a:defRPr/>
            </a:pPr>
            <a:r>
              <a:rPr lang="es-ES"/>
              <a:t>Quinto nivel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847CFC-816F-41D0-AAC0-9BF4FEBC753E}" type="datetimeFigureOut">
              <a:rPr lang="es-ES"/>
              <a:pPr>
                <a:defRPr/>
              </a:pPr>
              <a:t>17/09/2020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32FADFE-3B8F-471C-ABF0-DBC7717ECB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HrtRcYd36b4" TargetMode="External"/><Relationship Id="rId2" Type="http://schemas.openxmlformats.org/officeDocument/2006/relationships/hyperlink" Target="https://www.youtube.com/watch?v=wNnwufNz760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hyperlink" Target="https://www.youtube.com/watch?v=cprj0zm0k7k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JhKvfytQh4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time_continue=1&amp;v=1U-N3y3F3VY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 dirty="0"/>
              <a:t>Vamos a crear algo juntos….</a:t>
            </a:r>
          </a:p>
        </p:txBody>
      </p:sp>
      <p:pic>
        <p:nvPicPr>
          <p:cNvPr id="5" name="2 Imagen" descr="images.jp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39552" y="1484784"/>
            <a:ext cx="8424936" cy="51125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s-ES" b="1" u="sng" dirty="0" smtClean="0"/>
              <a:t>Actividad 2: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Busca soluciones a las desventajas de trabajar en equipo.</a:t>
            </a:r>
          </a:p>
          <a:p>
            <a:pPr lvl="3"/>
            <a:r>
              <a:rPr lang="es-ES" sz="2800" dirty="0" smtClean="0"/>
              <a:t>….</a:t>
            </a:r>
          </a:p>
          <a:p>
            <a:pPr lvl="3"/>
            <a:r>
              <a:rPr lang="es-ES" sz="2800" dirty="0" smtClean="0"/>
              <a:t>….</a:t>
            </a:r>
          </a:p>
          <a:p>
            <a:pPr lvl="3"/>
            <a:r>
              <a:rPr lang="es-ES" sz="2800" dirty="0" smtClean="0"/>
              <a:t>….</a:t>
            </a:r>
          </a:p>
          <a:p>
            <a:pPr lvl="3"/>
            <a:r>
              <a:rPr lang="es-ES" sz="2800" dirty="0" smtClean="0"/>
              <a:t>….</a:t>
            </a:r>
          </a:p>
          <a:p>
            <a:pPr lvl="3"/>
            <a:r>
              <a:rPr lang="es-ES" sz="2800" dirty="0" smtClean="0"/>
              <a:t>….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 bwMode="auto"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s-ES" dirty="0">
                <a:solidFill>
                  <a:schemeClr val="accent6"/>
                </a:solidFill>
              </a:rPr>
              <a:t>Barreras a la participación</a:t>
            </a:r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s-ES" dirty="0"/>
              <a:t>Miedo al grupo</a:t>
            </a:r>
            <a:r>
              <a:rPr lang="es-ES" dirty="0" smtClean="0"/>
              <a:t>.</a:t>
            </a:r>
          </a:p>
          <a:p>
            <a:pPr>
              <a:defRPr/>
            </a:pPr>
            <a:endParaRPr sz="1000"/>
          </a:p>
          <a:p>
            <a:pPr>
              <a:defRPr/>
            </a:pPr>
            <a:r>
              <a:rPr lang="es-ES" dirty="0"/>
              <a:t>Miedo al cambio</a:t>
            </a:r>
            <a:r>
              <a:rPr lang="es-ES" dirty="0" smtClean="0"/>
              <a:t>.</a:t>
            </a:r>
          </a:p>
          <a:p>
            <a:pPr>
              <a:defRPr/>
            </a:pPr>
            <a:endParaRPr lang="es-ES" sz="1000" dirty="0" smtClean="0"/>
          </a:p>
          <a:p>
            <a:pPr>
              <a:defRPr/>
            </a:pPr>
            <a:r>
              <a:rPr lang="es-ES" dirty="0" smtClean="0"/>
              <a:t>Sentimiento </a:t>
            </a:r>
            <a:r>
              <a:rPr lang="es-ES" dirty="0"/>
              <a:t>de pérdida de tiempo</a:t>
            </a:r>
            <a:r>
              <a:rPr lang="es-ES" dirty="0" smtClean="0"/>
              <a:t>.</a:t>
            </a:r>
          </a:p>
          <a:p>
            <a:pPr>
              <a:defRPr/>
            </a:pPr>
            <a:endParaRPr sz="1000"/>
          </a:p>
          <a:p>
            <a:pPr>
              <a:defRPr/>
            </a:pPr>
            <a:r>
              <a:rPr lang="es-ES" dirty="0"/>
              <a:t>Temor por la calidad de los resultados</a:t>
            </a:r>
            <a:r>
              <a:rPr lang="es-ES" dirty="0" smtClean="0"/>
              <a:t>.</a:t>
            </a:r>
          </a:p>
          <a:p>
            <a:pPr>
              <a:defRPr/>
            </a:pPr>
            <a:endParaRPr sz="1000"/>
          </a:p>
          <a:p>
            <a:pPr>
              <a:defRPr/>
            </a:pPr>
            <a:r>
              <a:rPr lang="es-ES" dirty="0"/>
              <a:t>Miedo a ser juzgado por los demás miembros</a:t>
            </a:r>
            <a:r>
              <a:rPr lang="es-ES" dirty="0" smtClean="0"/>
              <a:t>.</a:t>
            </a:r>
          </a:p>
          <a:p>
            <a:pPr>
              <a:defRPr/>
            </a:pPr>
            <a:endParaRPr sz="1000"/>
          </a:p>
          <a:p>
            <a:pPr>
              <a:defRPr/>
            </a:pPr>
            <a:r>
              <a:rPr lang="es-ES" dirty="0"/>
              <a:t>Conformismo ante la opinión predominante</a:t>
            </a:r>
            <a:r>
              <a:rPr lang="es-ES" dirty="0" smtClean="0"/>
              <a:t>.</a:t>
            </a:r>
          </a:p>
          <a:p>
            <a:pPr>
              <a:defRPr/>
            </a:pPr>
            <a:r>
              <a:rPr lang="es-ES" dirty="0" smtClean="0"/>
              <a:t>….</a:t>
            </a:r>
            <a:endParaRPr/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SINERGIA (5C)</a:t>
            </a:r>
          </a:p>
        </p:txBody>
      </p:sp>
      <p:grpSp>
        <p:nvGrpSpPr>
          <p:cNvPr id="5" name="3 Marcador de contenido"/>
          <p:cNvGrpSpPr/>
          <p:nvPr/>
        </p:nvGrpSpPr>
        <p:grpSpPr bwMode="auto">
          <a:xfrm>
            <a:off x="1614299" y="1600200"/>
            <a:ext cx="5915397" cy="4788824"/>
            <a:chOff x="0" y="0"/>
            <a:chExt cx="5915397" cy="4788824"/>
          </a:xfrm>
        </p:grpSpPr>
        <p:sp>
          <p:nvSpPr>
            <p:cNvPr id="6" name="5 Rectángulo redondeado"/>
            <p:cNvSpPr/>
            <p:nvPr/>
          </p:nvSpPr>
          <p:spPr bwMode="auto">
            <a:xfrm>
              <a:off x="903684" y="0"/>
              <a:ext cx="4162944" cy="966415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254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2800"/>
                <a:t>Complementariedad</a:t>
              </a:r>
              <a:endParaRPr/>
            </a:p>
          </p:txBody>
        </p:sp>
        <p:sp>
          <p:nvSpPr>
            <p:cNvPr id="7" name="6 Forma libre"/>
            <p:cNvSpPr/>
            <p:nvPr/>
          </p:nvSpPr>
          <p:spPr bwMode="auto">
            <a:xfrm>
              <a:off x="868372" y="765993"/>
              <a:ext cx="3862868" cy="3862868"/>
            </a:xfrm>
            <a:custGeom>
              <a:avLst/>
              <a:gdLst/>
              <a:ahLst/>
              <a:cxnLst/>
              <a:rect l="0" t="0" r="0" b="0"/>
              <a:pathLst>
                <a:path w="3862868" h="3862868" extrusionOk="0">
                  <a:moveTo>
                    <a:pt x="2793845" y="203231"/>
                  </a:moveTo>
                  <a:arcTo wR="1931434" hR="1931434" stAng="17791214" swAng="1106660"/>
                </a:path>
              </a:pathLst>
            </a:custGeom>
            <a:noFill/>
            <a:ln w="9525" cap="flat" cmpd="sng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1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8" name="7 Rectángulo redondeado"/>
            <p:cNvSpPr/>
            <p:nvPr/>
          </p:nvSpPr>
          <p:spPr bwMode="auto">
            <a:xfrm>
              <a:off x="3674837" y="1335323"/>
              <a:ext cx="2240559" cy="96641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254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68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2700"/>
                <a:t>Coordinación</a:t>
              </a:r>
              <a:endParaRPr/>
            </a:p>
          </p:txBody>
        </p:sp>
        <p:sp>
          <p:nvSpPr>
            <p:cNvPr id="9" name="8 Forma libre"/>
            <p:cNvSpPr/>
            <p:nvPr/>
          </p:nvSpPr>
          <p:spPr bwMode="auto">
            <a:xfrm>
              <a:off x="1108845" y="761197"/>
              <a:ext cx="3862868" cy="3862868"/>
            </a:xfrm>
            <a:custGeom>
              <a:avLst/>
              <a:gdLst/>
              <a:ahLst/>
              <a:cxnLst/>
              <a:rect l="0" t="0" r="0" b="0"/>
              <a:pathLst>
                <a:path w="3862868" h="3862868" extrusionOk="0">
                  <a:moveTo>
                    <a:pt x="3825067" y="1551184"/>
                  </a:moveTo>
                  <a:arcTo wR="1931434" hR="1931434" stAng="20918746" swAng="1921110"/>
                </a:path>
              </a:pathLst>
            </a:custGeom>
            <a:noFill/>
            <a:ln w="9525" cap="flat" cmpd="sng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1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10" name="9 Rectángulo redondeado"/>
            <p:cNvSpPr/>
            <p:nvPr/>
          </p:nvSpPr>
          <p:spPr bwMode="auto">
            <a:xfrm>
              <a:off x="3163375" y="3384370"/>
              <a:ext cx="2657419" cy="966415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254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2800"/>
                <a:t>Comunicación</a:t>
              </a:r>
              <a:endParaRPr/>
            </a:p>
          </p:txBody>
        </p:sp>
        <p:sp>
          <p:nvSpPr>
            <p:cNvPr id="11" name="10 Forma libre"/>
            <p:cNvSpPr/>
            <p:nvPr/>
          </p:nvSpPr>
          <p:spPr bwMode="auto">
            <a:xfrm>
              <a:off x="966973" y="692865"/>
              <a:ext cx="3862868" cy="3862868"/>
            </a:xfrm>
            <a:custGeom>
              <a:avLst/>
              <a:gdLst/>
              <a:ahLst/>
              <a:cxnLst/>
              <a:rect l="0" t="0" r="0" b="0"/>
              <a:pathLst>
                <a:path w="3862868" h="3862868" extrusionOk="0">
                  <a:moveTo>
                    <a:pt x="2781762" y="3665613"/>
                  </a:moveTo>
                  <a:arcTo wR="1931434" hR="1931434" stAng="3832782" swAng="3134437"/>
                </a:path>
              </a:pathLst>
            </a:custGeom>
            <a:noFill/>
            <a:ln w="9525" cap="flat" cmpd="sng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1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12" name="11 Rectángulo redondeado"/>
            <p:cNvSpPr/>
            <p:nvPr/>
          </p:nvSpPr>
          <p:spPr bwMode="auto">
            <a:xfrm>
              <a:off x="355069" y="3384370"/>
              <a:ext cx="2084736" cy="966415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254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2800"/>
                <a:t>Confianza</a:t>
              </a:r>
              <a:endParaRPr/>
            </a:p>
          </p:txBody>
        </p:sp>
        <p:sp>
          <p:nvSpPr>
            <p:cNvPr id="13" name="12 Forma libre"/>
            <p:cNvSpPr/>
            <p:nvPr/>
          </p:nvSpPr>
          <p:spPr bwMode="auto">
            <a:xfrm>
              <a:off x="993915" y="925956"/>
              <a:ext cx="3862868" cy="3862868"/>
            </a:xfrm>
            <a:custGeom>
              <a:avLst/>
              <a:gdLst/>
              <a:ahLst/>
              <a:cxnLst/>
              <a:rect l="0" t="0" r="0" b="0"/>
              <a:pathLst>
                <a:path w="3862868" h="3862868" extrusionOk="0">
                  <a:moveTo>
                    <a:pt x="70357" y="2447989"/>
                  </a:moveTo>
                  <a:arcTo wR="1931434" hR="1931434" stAng="9869256" swAng="1914651"/>
                </a:path>
              </a:pathLst>
            </a:custGeom>
            <a:noFill/>
            <a:ln w="9525" cap="flat" cmpd="sng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1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14" name="13 Rectángulo redondeado"/>
            <p:cNvSpPr/>
            <p:nvPr/>
          </p:nvSpPr>
          <p:spPr bwMode="auto">
            <a:xfrm>
              <a:off x="0" y="1335323"/>
              <a:ext cx="2333506" cy="966415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254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2800"/>
                <a:t>Compromiso</a:t>
              </a:r>
              <a:endParaRPr/>
            </a:p>
          </p:txBody>
        </p:sp>
        <p:sp>
          <p:nvSpPr>
            <p:cNvPr id="15" name="14 Forma libre"/>
            <p:cNvSpPr/>
            <p:nvPr/>
          </p:nvSpPr>
          <p:spPr bwMode="auto">
            <a:xfrm>
              <a:off x="1272739" y="755808"/>
              <a:ext cx="3862868" cy="3862868"/>
            </a:xfrm>
            <a:custGeom>
              <a:avLst/>
              <a:gdLst/>
              <a:ahLst/>
              <a:cxnLst/>
              <a:rect l="0" t="0" r="0" b="0"/>
              <a:pathLst>
                <a:path w="3862868" h="3862868" extrusionOk="0">
                  <a:moveTo>
                    <a:pt x="556401" y="575070"/>
                  </a:moveTo>
                  <a:arcTo wR="1931434" hR="1931434" stAng="13476503" swAng="1092041"/>
                </a:path>
              </a:pathLst>
            </a:custGeom>
            <a:noFill/>
            <a:ln w="9525" cap="flat" cmpd="sng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1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</p:sp>
      </p:grp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 bwMode="auto">
          <a:xfrm>
            <a:off x="467544" y="620688"/>
            <a:ext cx="8219256" cy="550547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5000"/>
              </a:lnSpc>
              <a:buNone/>
              <a:defRPr/>
            </a:pPr>
            <a:r>
              <a:rPr lang="es-ES" sz="2600" b="1" dirty="0" smtClean="0"/>
              <a:t>Complementariedad:</a:t>
            </a:r>
            <a:r>
              <a:rPr lang="es-ES" sz="2700" dirty="0" smtClean="0">
                <a:solidFill>
                  <a:srgbClr val="92D050"/>
                </a:solidFill>
              </a:rPr>
              <a:t>       </a:t>
            </a:r>
            <a:r>
              <a:rPr lang="es-ES" sz="2500" dirty="0" smtClean="0"/>
              <a:t>cada miembro domina una parcela determinada del proyecto. Todos estos conocimientos son necesarios para alcanzar el éxito.</a:t>
            </a:r>
          </a:p>
          <a:p>
            <a:pPr algn="just">
              <a:lnSpc>
                <a:spcPct val="80000"/>
              </a:lnSpc>
              <a:buNone/>
              <a:defRPr/>
            </a:pPr>
            <a:endParaRPr sz="1200" smtClean="0"/>
          </a:p>
          <a:p>
            <a:pPr algn="just">
              <a:lnSpc>
                <a:spcPct val="80000"/>
              </a:lnSpc>
              <a:buNone/>
              <a:defRPr/>
            </a:pPr>
            <a:r>
              <a:rPr lang="es-ES" sz="2600" b="1" dirty="0" smtClean="0"/>
              <a:t>Coordinación:</a:t>
            </a:r>
            <a:r>
              <a:rPr lang="es-ES" sz="2600" dirty="0" smtClean="0"/>
              <a:t>           </a:t>
            </a:r>
            <a:r>
              <a:rPr lang="es-ES" sz="2500" dirty="0" smtClean="0"/>
              <a:t>el grupo de profesionales, con un líder a la cabeza, debe actuar de forma organizada.</a:t>
            </a:r>
          </a:p>
          <a:p>
            <a:pPr algn="just">
              <a:lnSpc>
                <a:spcPct val="80000"/>
              </a:lnSpc>
              <a:buNone/>
              <a:defRPr/>
            </a:pPr>
            <a:endParaRPr sz="2600" smtClean="0"/>
          </a:p>
          <a:p>
            <a:pPr algn="just">
              <a:lnSpc>
                <a:spcPct val="80000"/>
              </a:lnSpc>
              <a:buNone/>
              <a:defRPr/>
            </a:pPr>
            <a:r>
              <a:rPr lang="es-ES" sz="2600" b="1" dirty="0" smtClean="0"/>
              <a:t>Comunicación:</a:t>
            </a:r>
            <a:r>
              <a:rPr lang="es-ES" sz="2600" dirty="0" smtClean="0">
                <a:solidFill>
                  <a:srgbClr val="7030A0"/>
                </a:solidFill>
              </a:rPr>
              <a:t>          </a:t>
            </a:r>
            <a:r>
              <a:rPr lang="es-ES" sz="2500" dirty="0" smtClean="0"/>
              <a:t>la comunicación debe ser abierta entre todos los miembros, para poder coordinar las actuaciones individuales.</a:t>
            </a:r>
          </a:p>
          <a:p>
            <a:pPr algn="just">
              <a:lnSpc>
                <a:spcPct val="80000"/>
              </a:lnSpc>
              <a:buNone/>
              <a:defRPr/>
            </a:pPr>
            <a:endParaRPr sz="2600" smtClean="0"/>
          </a:p>
          <a:p>
            <a:pPr algn="just">
              <a:lnSpc>
                <a:spcPct val="80000"/>
              </a:lnSpc>
              <a:buNone/>
              <a:defRPr/>
            </a:pPr>
            <a:r>
              <a:rPr lang="es-ES" sz="2600" b="1" dirty="0" smtClean="0"/>
              <a:t>Confianza:        </a:t>
            </a:r>
            <a:r>
              <a:rPr lang="es-ES" sz="2500" dirty="0" smtClean="0"/>
              <a:t>cada miembro confía en el trabajo del resto de compañeros y compañeras, se antepone el éxito del equipo al propio lucimiento personal.</a:t>
            </a:r>
          </a:p>
          <a:p>
            <a:pPr algn="just">
              <a:lnSpc>
                <a:spcPct val="80000"/>
              </a:lnSpc>
              <a:buNone/>
              <a:defRPr/>
            </a:pPr>
            <a:endParaRPr sz="2600" smtClean="0"/>
          </a:p>
          <a:p>
            <a:pPr algn="just">
              <a:lnSpc>
                <a:spcPct val="80000"/>
              </a:lnSpc>
              <a:buNone/>
              <a:defRPr/>
            </a:pPr>
            <a:r>
              <a:rPr lang="es-ES" sz="2600" b="1" dirty="0" smtClean="0"/>
              <a:t>Compromiso:        </a:t>
            </a:r>
            <a:r>
              <a:rPr lang="es-ES" sz="2500" dirty="0" smtClean="0"/>
              <a:t>cada miembro del equipo se compromete a aportar lo mejor de sí mismo, y a poner todo su empeño en sacar el trabajo adelante.</a:t>
            </a:r>
          </a:p>
          <a:p>
            <a:pPr>
              <a:lnSpc>
                <a:spcPct val="80000"/>
              </a:lnSpc>
              <a:defRPr/>
            </a:pPr>
            <a:endParaRPr lang="es-ES" sz="2700" dirty="0"/>
          </a:p>
        </p:txBody>
      </p:sp>
      <p:sp>
        <p:nvSpPr>
          <p:cNvPr id="5" name="4 Flecha derecha"/>
          <p:cNvSpPr/>
          <p:nvPr/>
        </p:nvSpPr>
        <p:spPr>
          <a:xfrm>
            <a:off x="3500430" y="714356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derecha"/>
          <p:cNvSpPr/>
          <p:nvPr/>
        </p:nvSpPr>
        <p:spPr bwMode="auto">
          <a:xfrm>
            <a:off x="2643174" y="1857364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derecha"/>
          <p:cNvSpPr/>
          <p:nvPr/>
        </p:nvSpPr>
        <p:spPr bwMode="auto">
          <a:xfrm>
            <a:off x="2643174" y="2643182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derecha"/>
          <p:cNvSpPr/>
          <p:nvPr/>
        </p:nvSpPr>
        <p:spPr bwMode="auto">
          <a:xfrm>
            <a:off x="2071670" y="3786190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derecha"/>
          <p:cNvSpPr/>
          <p:nvPr/>
        </p:nvSpPr>
        <p:spPr bwMode="auto">
          <a:xfrm>
            <a:off x="2500298" y="4857760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s-ES" b="1" u="sng" dirty="0" smtClean="0"/>
              <a:t>Actividad 3: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s-ES" sz="2600" i="1" u="sng" dirty="0" smtClean="0"/>
              <a:t>Coordinación</a:t>
            </a:r>
            <a:r>
              <a:rPr lang="es-ES" sz="2600" dirty="0" smtClean="0"/>
              <a:t>: en una hoja indicar a quién de tus compañeros le ves como líder-capitán y por qué. Hacer recuento.</a:t>
            </a:r>
          </a:p>
          <a:p>
            <a:pPr lvl="0" algn="just">
              <a:buFont typeface="Wingdings" pitchFamily="2" charset="2"/>
              <a:buChar char="Ø"/>
            </a:pPr>
            <a:endParaRPr lang="es-ES" sz="900" dirty="0" smtClean="0"/>
          </a:p>
          <a:p>
            <a:pPr lvl="0">
              <a:buFont typeface="Wingdings" pitchFamily="2" charset="2"/>
              <a:buChar char="Ø"/>
            </a:pPr>
            <a:r>
              <a:rPr lang="es-ES" sz="2600" i="1" u="sng" dirty="0" smtClean="0"/>
              <a:t>Comunicación</a:t>
            </a:r>
            <a:r>
              <a:rPr lang="es-ES" sz="2600" dirty="0" smtClean="0"/>
              <a:t>: </a:t>
            </a:r>
          </a:p>
          <a:p>
            <a:pPr lvl="2">
              <a:buFont typeface="Wingdings" pitchFamily="2" charset="2"/>
              <a:buChar char="Ø"/>
            </a:pPr>
            <a:r>
              <a:rPr lang="es-ES" sz="2600" dirty="0" smtClean="0"/>
              <a:t>- la farmacia</a:t>
            </a:r>
          </a:p>
          <a:p>
            <a:pPr lvl="2">
              <a:buFont typeface="Wingdings" pitchFamily="2" charset="2"/>
              <a:buChar char="Ø"/>
            </a:pPr>
            <a:r>
              <a:rPr lang="es-ES" sz="2600" dirty="0" smtClean="0"/>
              <a:t>- chatarra </a:t>
            </a:r>
          </a:p>
          <a:p>
            <a:pPr lvl="2">
              <a:buFont typeface="Wingdings" pitchFamily="2" charset="2"/>
              <a:buChar char="Ø"/>
            </a:pPr>
            <a:endParaRPr lang="es-ES" sz="900" dirty="0" smtClean="0"/>
          </a:p>
          <a:p>
            <a:pPr lvl="0" algn="just">
              <a:buFont typeface="Wingdings" pitchFamily="2" charset="2"/>
              <a:buChar char="Ø"/>
            </a:pPr>
            <a:r>
              <a:rPr lang="es-ES" sz="2600" i="1" u="sng" dirty="0" smtClean="0"/>
              <a:t>Confianza</a:t>
            </a:r>
            <a:r>
              <a:rPr lang="es-ES" sz="2600" dirty="0" smtClean="0"/>
              <a:t>: en grupos de dos, uno con los ojos tapados se tiene que dejar llevar por su compañero, o dejarse caer hacia atrás y el otro le tiene que coger, sujetar,… </a:t>
            </a:r>
          </a:p>
          <a:p>
            <a:pPr lvl="0" algn="just">
              <a:buFont typeface="Wingdings" pitchFamily="2" charset="2"/>
              <a:buChar char="Ø"/>
            </a:pPr>
            <a:endParaRPr lang="es-ES" sz="900" dirty="0" smtClean="0"/>
          </a:p>
          <a:p>
            <a:pPr lvl="0">
              <a:buFont typeface="Wingdings" pitchFamily="2" charset="2"/>
              <a:buChar char="Ø"/>
            </a:pPr>
            <a:r>
              <a:rPr lang="es-ES" sz="2600" i="1" u="sng" dirty="0" smtClean="0"/>
              <a:t>Compromiso</a:t>
            </a:r>
            <a:r>
              <a:rPr lang="es-ES" sz="2600" dirty="0" smtClean="0"/>
              <a:t>: Contrato de aprendizaje.</a:t>
            </a:r>
            <a:endParaRPr lang="es-E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s-ES" dirty="0"/>
              <a:t>Trabaja en equipo</a:t>
            </a:r>
          </a:p>
        </p:txBody>
      </p:sp>
      <p:sp>
        <p:nvSpPr>
          <p:cNvPr id="5" name="2 Marcador de contenido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50691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>
              <a:defRPr/>
            </a:pPr>
            <a:endParaRPr lang="es-ES" dirty="0"/>
          </a:p>
          <a:p>
            <a:pPr lvl="0">
              <a:defRPr/>
            </a:pPr>
            <a:endParaRPr lang="es-ES" u="sng" dirty="0"/>
          </a:p>
          <a:p>
            <a:pPr lvl="0">
              <a:defRPr/>
            </a:pPr>
            <a:endParaRPr lang="es-ES" u="sng" dirty="0"/>
          </a:p>
          <a:p>
            <a:pPr lvl="0">
              <a:defRPr/>
            </a:pPr>
            <a:endParaRPr lang="es-ES" u="sng" dirty="0"/>
          </a:p>
          <a:p>
            <a:pPr lvl="0">
              <a:defRPr/>
            </a:pPr>
            <a:endParaRPr lang="es-ES" u="sng" dirty="0"/>
          </a:p>
          <a:p>
            <a:pPr lvl="0">
              <a:defRPr/>
            </a:pPr>
            <a:endParaRPr lang="es-ES" u="sng" dirty="0"/>
          </a:p>
          <a:p>
            <a:pPr lvl="0">
              <a:defRPr/>
            </a:pPr>
            <a:endParaRPr lang="es-ES" u="sng" dirty="0"/>
          </a:p>
          <a:p>
            <a:pPr marL="0" lvl="0" indent="0">
              <a:buNone/>
              <a:defRPr/>
            </a:pPr>
            <a:r>
              <a:rPr lang="es-ES" sz="1900" u="sng" dirty="0">
                <a:hlinkClick r:id="rId2"/>
              </a:rPr>
              <a:t>https://www.youtube.com/watch?v=wNnwufNz760</a:t>
            </a:r>
            <a:endParaRPr lang="es-ES" sz="1900" u="sng" dirty="0"/>
          </a:p>
          <a:p>
            <a:pPr marL="0" indent="0">
              <a:buNone/>
              <a:defRPr/>
            </a:pPr>
            <a:endParaRPr lang="es-ES" sz="1200" dirty="0"/>
          </a:p>
          <a:p>
            <a:pPr marL="0" indent="0">
              <a:buNone/>
              <a:defRPr/>
            </a:pPr>
            <a:r>
              <a:rPr lang="es-ES" sz="2000" u="sng" dirty="0">
                <a:hlinkClick r:id="rId3"/>
              </a:rPr>
              <a:t>https://youtu.be/HrtRcYd36b4</a:t>
            </a:r>
            <a:endParaRPr lang="es-ES" sz="2000" dirty="0"/>
          </a:p>
          <a:p>
            <a:pPr marL="0" indent="0">
              <a:buNone/>
              <a:defRPr/>
            </a:pPr>
            <a:endParaRPr lang="es-ES" sz="1200" dirty="0"/>
          </a:p>
          <a:p>
            <a:pPr marL="0" lvl="0" indent="0">
              <a:buNone/>
              <a:defRPr/>
            </a:pPr>
            <a:endParaRPr lang="es-ES" sz="1200" u="sng" dirty="0"/>
          </a:p>
          <a:p>
            <a:pPr lvl="0">
              <a:defRPr/>
            </a:pPr>
            <a:endParaRPr lang="es-ES" dirty="0"/>
          </a:p>
        </p:txBody>
      </p:sp>
      <p:sp>
        <p:nvSpPr>
          <p:cNvPr id="6" name="4 Marcador de contenido"/>
          <p:cNvSpPr>
            <a:spLocks noGrp="1"/>
          </p:cNvSpPr>
          <p:nvPr>
            <p:ph sz="half" idx="2"/>
          </p:nvPr>
        </p:nvSpPr>
        <p:spPr bwMode="auto"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>
              <a:buNone/>
              <a:defRPr/>
            </a:pPr>
            <a:endParaRPr lang="es-ES"/>
          </a:p>
          <a:p>
            <a:pPr>
              <a:defRPr/>
            </a:pPr>
            <a:r>
              <a:rPr lang="es-ES" u="sng">
                <a:hlinkClick r:id="rId4"/>
              </a:rPr>
              <a:t>https://www.youtube.com/watch?v=cprj0zm0k7k</a:t>
            </a:r>
            <a:endParaRPr lang="es-ES"/>
          </a:p>
          <a:p>
            <a:pPr>
              <a:defRPr/>
            </a:pPr>
            <a:endParaRPr lang="es-ES"/>
          </a:p>
        </p:txBody>
      </p:sp>
      <p:pic>
        <p:nvPicPr>
          <p:cNvPr id="7" name="3 Imagen" descr="Hormigas1.jpg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683568" y="1592795"/>
            <a:ext cx="3744416" cy="3384376"/>
          </a:xfrm>
          <a:prstGeom prst="rect">
            <a:avLst/>
          </a:prstGeom>
        </p:spPr>
      </p:pic>
      <p:pic>
        <p:nvPicPr>
          <p:cNvPr id="8" name="5 Imagen" descr="descarga (1).jpg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5004048" y="3284984"/>
            <a:ext cx="3312368" cy="30963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6 Título"/>
          <p:cNvSpPr>
            <a:spLocks noGrp="1"/>
          </p:cNvSpPr>
          <p:nvPr>
            <p:ph type="title"/>
          </p:nvPr>
        </p:nvSpPr>
        <p:spPr bwMode="auto">
          <a:xfrm>
            <a:off x="722313" y="3212976"/>
            <a:ext cx="7772400" cy="2555999"/>
          </a:xfrm>
        </p:spPr>
        <p:txBody>
          <a:bodyPr/>
          <a:lstStyle/>
          <a:p>
            <a:pPr>
              <a:defRPr/>
            </a:pPr>
            <a:r>
              <a:rPr lang="es-ES" cap="none" dirty="0"/>
              <a:t>Hagamos equipo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4 Título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860648"/>
          </a:xfrm>
        </p:spPr>
        <p:txBody>
          <a:bodyPr/>
          <a:lstStyle/>
          <a:p>
            <a:pPr>
              <a:defRPr/>
            </a:pPr>
            <a:r>
              <a:rPr lang="es-ES"/>
              <a:t>La carreta</a:t>
            </a:r>
          </a:p>
        </p:txBody>
      </p:sp>
      <p:pic>
        <p:nvPicPr>
          <p:cNvPr id="5" name="3 Marcador de contenido" descr="images (1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/>
        </p:blipFill>
        <p:spPr bwMode="auto">
          <a:xfrm>
            <a:off x="251520" y="188640"/>
            <a:ext cx="8568952" cy="48965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 bwMode="auto">
          <a:xfrm>
            <a:off x="1792288" y="5661248"/>
            <a:ext cx="5486400" cy="510952"/>
          </a:xfrm>
        </p:spPr>
        <p:txBody>
          <a:bodyPr/>
          <a:lstStyle/>
          <a:p>
            <a:pPr>
              <a:defRPr/>
            </a:pPr>
            <a:r>
              <a:rPr lang="es-ES" u="sng" dirty="0">
                <a:hlinkClick r:id="rId3"/>
              </a:rPr>
              <a:t>https://www.youtube.com/watch?v=QJhKvfytQh4</a:t>
            </a:r>
            <a:endParaRPr lang="es-ES" dirty="0"/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/>
          <a:stretch/>
        </p:blipFill>
        <p:spPr bwMode="auto">
          <a:xfrm>
            <a:off x="971599" y="908720"/>
            <a:ext cx="6967966" cy="3744416"/>
          </a:xfrm>
          <a:prstGeom prst="rect">
            <a:avLst/>
          </a:prstGeom>
        </p:spPr>
      </p:pic>
      <p:sp>
        <p:nvSpPr>
          <p:cNvPr id="5" name="2 Marcador de contenido"/>
          <p:cNvSpPr>
            <a:spLocks/>
          </p:cNvSpPr>
          <p:nvPr/>
        </p:nvSpPr>
        <p:spPr bwMode="auto">
          <a:xfrm>
            <a:off x="467544" y="4869159"/>
            <a:ext cx="8291264" cy="1224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5000"/>
              </a:lnSpc>
              <a:buFont typeface="Arial"/>
              <a:buNone/>
              <a:defRPr/>
            </a:pPr>
            <a:endParaRPr lang="es-ES" sz="1000"/>
          </a:p>
          <a:p>
            <a:pPr marL="0" indent="0">
              <a:lnSpc>
                <a:spcPct val="80000"/>
              </a:lnSpc>
              <a:buFont typeface="Arial"/>
              <a:buNone/>
              <a:defRPr/>
            </a:pPr>
            <a:endParaRPr lang="es-ES" sz="1000"/>
          </a:p>
          <a:p>
            <a:pPr marL="0" indent="0">
              <a:lnSpc>
                <a:spcPct val="80000"/>
              </a:lnSpc>
              <a:buFont typeface="Arial"/>
              <a:buNone/>
              <a:defRPr/>
            </a:pPr>
            <a:endParaRPr lang="es-ES" sz="1000"/>
          </a:p>
          <a:p>
            <a:pPr marL="0" indent="0">
              <a:lnSpc>
                <a:spcPct val="80000"/>
              </a:lnSpc>
              <a:buFont typeface="Arial"/>
              <a:buNone/>
              <a:defRPr/>
            </a:pPr>
            <a:endParaRPr lang="es-ES" sz="1000"/>
          </a:p>
          <a:p>
            <a:pPr marL="0" indent="0">
              <a:lnSpc>
                <a:spcPct val="80000"/>
              </a:lnSpc>
              <a:buFont typeface="Arial"/>
              <a:buNone/>
              <a:defRPr/>
            </a:pPr>
            <a:endParaRPr lang="es-ES" sz="1000"/>
          </a:p>
          <a:p>
            <a:pPr marL="0" indent="0">
              <a:lnSpc>
                <a:spcPct val="80000"/>
              </a:lnSpc>
              <a:buFont typeface="Arial"/>
              <a:buNone/>
              <a:defRPr/>
            </a:pPr>
            <a:r>
              <a:rPr lang="es-ES" sz="2000" u="sng">
                <a:hlinkClick r:id="rId3"/>
              </a:rPr>
              <a:t>https://www.youtube.com/watch?time_continue=1&amp;v=1U-N3y3F3VY</a:t>
            </a:r>
            <a:endParaRPr lang="es-ES" sz="2000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EL JUEGO DE LA NASA</a:t>
            </a: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95000"/>
              </a:lnSpc>
              <a:buNone/>
              <a:defRPr/>
            </a:pPr>
            <a:r>
              <a:rPr lang="es-ES" sz="2500"/>
              <a:t>“Un grupo de cinco astronautas ha tenido un accidente con su nave espacial en la Luna y ha tenido que abandonarla. Tienen que recorrer a pie una distancia de 300km hasta llegar a otra nave que les llevará a la Tierra. De todo el material que tenían en la nave sólo han podido aprovechar 15 objetos que encontrareis en el cuadro adjunto.  Su supervivencia depende de saber decidir y seleccionar los objetos más imprescindibles y que más útiles les puedan ser para el trayecto a pie que tendrán que hacer hasta llegar a la otra nave, que se encuentra en la superficie iluminada de la Luna. De la preferencia que den a unos objetos o a otros depende la salvación del grupo de astronautas”.  </a:t>
            </a:r>
            <a:endParaRPr sz="2500"/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es-ES" sz="250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es-ES" sz="2500"/>
              <a:t>*Preguntas para la reflexión.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 dirty="0"/>
              <a:t>Equipo de trabajo</a:t>
            </a:r>
          </a:p>
        </p:txBody>
      </p:sp>
      <p:pic>
        <p:nvPicPr>
          <p:cNvPr id="5" name="0 Imagen" descr="NATACIÓN SINCRONICIDA.jpg"/>
          <p:cNvPicPr/>
          <p:nvPr/>
        </p:nvPicPr>
        <p:blipFill>
          <a:blip r:embed="rId2"/>
          <a:stretch/>
        </p:blipFill>
        <p:spPr bwMode="auto">
          <a:xfrm>
            <a:off x="899592" y="1484784"/>
            <a:ext cx="3024336" cy="2038865"/>
          </a:xfrm>
          <a:prstGeom prst="rect">
            <a:avLst/>
          </a:prstGeom>
        </p:spPr>
      </p:pic>
      <p:pic>
        <p:nvPicPr>
          <p:cNvPr id="6" name="1 Imagen" descr="PARTIDO DE FUTBALL.jpg"/>
          <p:cNvPicPr/>
          <p:nvPr/>
        </p:nvPicPr>
        <p:blipFill>
          <a:blip r:embed="rId3"/>
          <a:stretch/>
        </p:blipFill>
        <p:spPr bwMode="auto">
          <a:xfrm>
            <a:off x="4139952" y="1556792"/>
            <a:ext cx="3600400" cy="1878227"/>
          </a:xfrm>
          <a:prstGeom prst="rect">
            <a:avLst/>
          </a:prstGeom>
        </p:spPr>
      </p:pic>
      <p:pic>
        <p:nvPicPr>
          <p:cNvPr id="7" name="2 Imagen" descr="CARRERA CICLISTA.jpg"/>
          <p:cNvPicPr/>
          <p:nvPr/>
        </p:nvPicPr>
        <p:blipFill>
          <a:blip r:embed="rId4"/>
          <a:stretch/>
        </p:blipFill>
        <p:spPr bwMode="auto">
          <a:xfrm>
            <a:off x="827584" y="3645024"/>
            <a:ext cx="2466975" cy="2808312"/>
          </a:xfrm>
          <a:prstGeom prst="rect">
            <a:avLst/>
          </a:prstGeom>
        </p:spPr>
      </p:pic>
      <p:pic>
        <p:nvPicPr>
          <p:cNvPr id="8" name="4 Imagen" descr="jazz.jpg"/>
          <p:cNvPicPr/>
          <p:nvPr/>
        </p:nvPicPr>
        <p:blipFill>
          <a:blip r:embed="rId5"/>
          <a:stretch/>
        </p:blipFill>
        <p:spPr bwMode="auto">
          <a:xfrm>
            <a:off x="3635896" y="3717032"/>
            <a:ext cx="2866767" cy="2736304"/>
          </a:xfrm>
          <a:prstGeom prst="rect">
            <a:avLst/>
          </a:prstGeom>
        </p:spPr>
      </p:pic>
      <p:sp>
        <p:nvSpPr>
          <p:cNvPr id="9" name="AutoShape 2" descr="Image result for equipo de medicos en opera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s-ES"/>
          </a:p>
        </p:txBody>
      </p:sp>
      <p:pic>
        <p:nvPicPr>
          <p:cNvPr id="10" name="9 Imagen" descr="descarga.jpg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6660232" y="3501008"/>
            <a:ext cx="2146548" cy="30963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 dirty="0"/>
              <a:t>Equipo de trabajo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 bwMode="auto">
          <a:xfrm>
            <a:off x="428596" y="4000504"/>
            <a:ext cx="8258204" cy="233997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s-ES" sz="2400" dirty="0" smtClean="0"/>
              <a:t>- ¿</a:t>
            </a:r>
            <a:r>
              <a:rPr lang="es-ES" sz="2400" dirty="0"/>
              <a:t>Son todos iguales?, es decir, </a:t>
            </a:r>
            <a:r>
              <a:rPr lang="es-ES" sz="2400" dirty="0" smtClean="0"/>
              <a:t>¿tienen </a:t>
            </a:r>
            <a:r>
              <a:rPr lang="es-ES" sz="2400" dirty="0"/>
              <a:t>el mismo perfil?</a:t>
            </a:r>
            <a:endParaRPr sz="2400"/>
          </a:p>
          <a:p>
            <a:pPr>
              <a:lnSpc>
                <a:spcPct val="90000"/>
              </a:lnSpc>
              <a:defRPr/>
            </a:pPr>
            <a:endParaRPr lang="es-ES" sz="2600" dirty="0"/>
          </a:p>
          <a:p>
            <a:pPr>
              <a:lnSpc>
                <a:spcPct val="90000"/>
              </a:lnSpc>
              <a:buNone/>
              <a:defRPr/>
            </a:pPr>
            <a:r>
              <a:rPr lang="es-ES" sz="2400" dirty="0" smtClean="0"/>
              <a:t>- </a:t>
            </a:r>
            <a:r>
              <a:rPr lang="es-ES" sz="2400" dirty="0" smtClean="0"/>
              <a:t>¿Realmente </a:t>
            </a:r>
            <a:r>
              <a:rPr lang="es-ES" sz="2400" dirty="0"/>
              <a:t>trabajan en equipo o dividen el trabajo?</a:t>
            </a:r>
            <a:endParaRPr sz="2400"/>
          </a:p>
          <a:p>
            <a:pPr>
              <a:lnSpc>
                <a:spcPct val="90000"/>
              </a:lnSpc>
              <a:buNone/>
              <a:defRPr/>
            </a:pPr>
            <a:endParaRPr lang="es-ES" sz="2400" dirty="0" smtClean="0"/>
          </a:p>
          <a:p>
            <a:pPr>
              <a:lnSpc>
                <a:spcPct val="90000"/>
              </a:lnSpc>
              <a:buNone/>
              <a:defRPr/>
            </a:pPr>
            <a:endParaRPr lang="es-ES" sz="2400" dirty="0"/>
          </a:p>
          <a:p>
            <a:pPr>
              <a:lnSpc>
                <a:spcPct val="90000"/>
              </a:lnSpc>
              <a:buNone/>
              <a:defRPr/>
            </a:pPr>
            <a:r>
              <a:rPr lang="es-ES" sz="2400" dirty="0"/>
              <a:t>Si	¿consecuencias?	No</a:t>
            </a:r>
            <a:r>
              <a:rPr lang="es-ES" sz="3000" dirty="0"/>
              <a:t/>
            </a:r>
            <a:br>
              <a:rPr lang="es-ES" sz="3000" dirty="0"/>
            </a:br>
            <a:endParaRPr lang="es-ES" sz="3000" dirty="0"/>
          </a:p>
        </p:txBody>
      </p:sp>
      <p:cxnSp>
        <p:nvCxnSpPr>
          <p:cNvPr id="6" name="6 Conector recto de flecha"/>
          <p:cNvCxnSpPr>
            <a:cxnSpLocks/>
          </p:cNvCxnSpPr>
          <p:nvPr/>
        </p:nvCxnSpPr>
        <p:spPr bwMode="auto">
          <a:xfrm rot="10800000" flipV="1">
            <a:off x="571472" y="4929198"/>
            <a:ext cx="158702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9 Conector recto de flecha"/>
          <p:cNvCxnSpPr>
            <a:cxnSpLocks/>
          </p:cNvCxnSpPr>
          <p:nvPr/>
        </p:nvCxnSpPr>
        <p:spPr bwMode="auto">
          <a:xfrm>
            <a:off x="2786050" y="4929198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 descr="natacion sincroniza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857364"/>
            <a:ext cx="2428892" cy="1808493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3357554" y="1643050"/>
            <a:ext cx="4857784" cy="2199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4999"/>
              </a:lnSpc>
              <a:defRPr/>
            </a:pPr>
            <a:r>
              <a:rPr lang="es-ES" sz="2800" b="1" dirty="0" err="1" smtClean="0"/>
              <a:t>Warming</a:t>
            </a:r>
            <a:r>
              <a:rPr lang="es-ES" sz="2800" dirty="0" smtClean="0"/>
              <a:t> (5 minutos)</a:t>
            </a:r>
          </a:p>
          <a:p>
            <a:pPr lvl="0">
              <a:lnSpc>
                <a:spcPct val="104999"/>
              </a:lnSpc>
              <a:buFontTx/>
              <a:buChar char="-"/>
              <a:defRPr/>
            </a:pPr>
            <a:r>
              <a:rPr lang="es-ES" sz="2400" dirty="0" smtClean="0"/>
              <a:t>¿Hay un equipo?</a:t>
            </a:r>
          </a:p>
          <a:p>
            <a:pPr lvl="0">
              <a:lnSpc>
                <a:spcPct val="104999"/>
              </a:lnSpc>
              <a:buFontTx/>
              <a:buChar char="-"/>
              <a:defRPr/>
            </a:pPr>
            <a:endParaRPr lang="es-ES" sz="900" dirty="0" smtClean="0"/>
          </a:p>
          <a:p>
            <a:pPr lvl="0">
              <a:lnSpc>
                <a:spcPct val="90000"/>
              </a:lnSpc>
              <a:buFontTx/>
              <a:buChar char="-"/>
              <a:defRPr/>
            </a:pPr>
            <a:r>
              <a:rPr lang="es-ES" sz="2400" dirty="0" smtClean="0"/>
              <a:t> ¿Cuál es el objetivo del  equipo?</a:t>
            </a:r>
          </a:p>
          <a:p>
            <a:pPr lvl="0">
              <a:lnSpc>
                <a:spcPct val="90000"/>
              </a:lnSpc>
              <a:buFontTx/>
              <a:buChar char="-"/>
              <a:defRPr/>
            </a:pPr>
            <a:endParaRPr lang="es-ES" sz="900" dirty="0" smtClean="0"/>
          </a:p>
          <a:p>
            <a:pPr lvl="0">
              <a:lnSpc>
                <a:spcPct val="90000"/>
              </a:lnSpc>
              <a:buFontTx/>
              <a:buChar char="-"/>
              <a:defRPr/>
            </a:pPr>
            <a:r>
              <a:rPr lang="es-ES" sz="2400" dirty="0" smtClean="0"/>
              <a:t> ¿Cuántas personas intervienen? ¿Quiénes?</a:t>
            </a:r>
            <a:endParaRPr lang="es-ES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s-ES" dirty="0" smtClean="0"/>
              <a:t>EQUIPOS DE TRABAJO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600" dirty="0" smtClean="0"/>
              <a:t>Un equipo de trabajo </a:t>
            </a:r>
            <a:r>
              <a:rPr lang="es-ES" sz="2600" b="1" dirty="0" smtClean="0"/>
              <a:t>es un conjunto de personas que colaboran entre sí para llevar a cabo una acción coordinada y conseguir un objetivo, aportando su formación, conocimientos, habilidades y experiencia.</a:t>
            </a:r>
          </a:p>
          <a:p>
            <a:pPr algn="just"/>
            <a:endParaRPr lang="es-ES" sz="1600" dirty="0" smtClean="0"/>
          </a:p>
          <a:p>
            <a:pPr algn="just"/>
            <a:r>
              <a:rPr lang="es-ES" sz="2600" dirty="0" smtClean="0"/>
              <a:t>Un equipo de trabajo </a:t>
            </a:r>
            <a:r>
              <a:rPr lang="es-ES" sz="2600" b="1" dirty="0" smtClean="0"/>
              <a:t>responde globalmente al resultado final</a:t>
            </a:r>
            <a:r>
              <a:rPr lang="es-ES" sz="2600" dirty="0" smtClean="0"/>
              <a:t>. Cada persona está especializada en un área determinada que afecta al proyecto y </a:t>
            </a:r>
            <a:r>
              <a:rPr lang="es-ES" sz="2600" b="1" dirty="0" smtClean="0"/>
              <a:t>sólo si todos cumplen con su función es posible sacar el proyecto adelante.</a:t>
            </a:r>
            <a:endParaRPr lang="es-ES" sz="2600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3 Marcador de contenido"/>
          <p:cNvGrpSpPr/>
          <p:nvPr/>
        </p:nvGrpSpPr>
        <p:grpSpPr bwMode="auto">
          <a:xfrm>
            <a:off x="571472" y="716523"/>
            <a:ext cx="8229599" cy="4270715"/>
            <a:chOff x="0" y="2167"/>
            <a:chExt cx="8229599" cy="4270715"/>
          </a:xfrm>
        </p:grpSpPr>
        <p:sp>
          <p:nvSpPr>
            <p:cNvPr id="5" name="4 Flecha derecha"/>
            <p:cNvSpPr/>
            <p:nvPr/>
          </p:nvSpPr>
          <p:spPr bwMode="auto">
            <a:xfrm>
              <a:off x="3291839" y="2167"/>
              <a:ext cx="4937760" cy="1849722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chemeClr val="accent1">
                <a:tint val="40000"/>
                <a:hueOff val="0"/>
                <a:satOff val="0"/>
                <a:lumOff val="0"/>
                <a:alphaOff val="0"/>
                <a:alpha val="90000"/>
              </a:schemeClr>
            </a:solidFill>
            <a:ln w="25400" cap="flat" cmpd="sng" algn="ctr">
              <a:solidFill>
                <a:schemeClr val="accent1">
                  <a:tint val="40000"/>
                  <a:hueOff val="0"/>
                  <a:satOff val="0"/>
                  <a:lumOff val="0"/>
                  <a:alphaOff val="0"/>
                  <a:alpha val="90000"/>
                </a:schemeClr>
              </a:solidFill>
              <a:prstDash val="solid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/>
          </p:style>
          <p:txBody>
            <a:bodyPr spcFirstLastPara="0" vert="horz" wrap="square" lIns="7620" tIns="7620" rIns="7620" bIns="7620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har char="••"/>
                <a:defRPr/>
              </a:pPr>
              <a:endParaRPr lang="es-ES" sz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har char="••"/>
                <a:defRPr/>
              </a:pPr>
              <a:r>
                <a:rPr lang="es-ES" dirty="0"/>
                <a:t>Resultado final la suma de los trabajos individuales, respondiendo los miembros </a:t>
              </a:r>
              <a:r>
                <a:rPr lang="es-ES" b="1" dirty="0"/>
                <a:t>individualmente</a:t>
              </a:r>
              <a:r>
                <a:rPr lang="es-ES" dirty="0"/>
                <a:t> de su trabajo. </a:t>
              </a:r>
            </a:p>
          </p:txBody>
        </p:sp>
        <p:sp>
          <p:nvSpPr>
            <p:cNvPr id="6" name="5 Rectángulo redondeado"/>
            <p:cNvSpPr/>
            <p:nvPr/>
          </p:nvSpPr>
          <p:spPr bwMode="auto">
            <a:xfrm>
              <a:off x="0" y="2167"/>
              <a:ext cx="3291840" cy="1849722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254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2400" dirty="0"/>
                <a:t>Trabajo en grupo</a:t>
              </a:r>
            </a:p>
          </p:txBody>
        </p:sp>
        <p:sp>
          <p:nvSpPr>
            <p:cNvPr id="7" name="6 Flecha derecha"/>
            <p:cNvSpPr/>
            <p:nvPr/>
          </p:nvSpPr>
          <p:spPr bwMode="auto">
            <a:xfrm>
              <a:off x="3143272" y="1785950"/>
              <a:ext cx="5083868" cy="2486932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chemeClr val="accent1">
                <a:tint val="40000"/>
                <a:hueOff val="0"/>
                <a:satOff val="0"/>
                <a:lumOff val="0"/>
                <a:alphaOff val="0"/>
                <a:alpha val="90000"/>
              </a:schemeClr>
            </a:solidFill>
            <a:ln w="25400" cap="flat" cmpd="sng" algn="ctr">
              <a:solidFill>
                <a:schemeClr val="accent1">
                  <a:tint val="40000"/>
                  <a:hueOff val="0"/>
                  <a:satOff val="0"/>
                  <a:lumOff val="0"/>
                  <a:alphaOff val="0"/>
                  <a:alpha val="90000"/>
                </a:schemeClr>
              </a:solidFill>
              <a:prstDash val="solid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/>
          </p:style>
          <p:txBody>
            <a:bodyPr spcFirstLastPara="0" vert="horz" wrap="square" lIns="8890" tIns="8890" rIns="8890" bIns="8890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har char="••"/>
                <a:defRPr/>
              </a:pPr>
              <a:r>
                <a:rPr lang="es-ES" dirty="0" smtClean="0"/>
                <a:t>Grupo </a:t>
              </a:r>
              <a:r>
                <a:rPr lang="es-ES" dirty="0"/>
                <a:t>de personas que </a:t>
              </a:r>
              <a:r>
                <a:rPr lang="es-ES" b="1" dirty="0"/>
                <a:t>comparten</a:t>
              </a:r>
              <a:r>
                <a:rPr lang="es-ES" dirty="0"/>
                <a:t> un nombre, una misión, una historia y unos </a:t>
              </a:r>
              <a:r>
                <a:rPr lang="es-ES" b="1" dirty="0"/>
                <a:t>objetivos</a:t>
              </a:r>
              <a:r>
                <a:rPr lang="es-ES" dirty="0"/>
                <a:t> </a:t>
              </a:r>
              <a:r>
                <a:rPr lang="es-ES" b="1" dirty="0"/>
                <a:t>comunes</a:t>
              </a:r>
              <a:r>
                <a:rPr lang="es-ES" dirty="0"/>
                <a:t>. </a:t>
              </a:r>
              <a:endParaRPr lang="es-ES" dirty="0" smtClean="0"/>
            </a:p>
            <a:p>
              <a:pPr marL="171450" lvl="1" indent="-171450" algn="l" defTabSz="7112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har char="••"/>
                <a:defRPr/>
              </a:pPr>
              <a:endParaRPr lang="es-ES" sz="9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har char="••"/>
                <a:defRPr/>
              </a:pPr>
              <a:r>
                <a:rPr lang="es-ES" dirty="0"/>
                <a:t>Resultado final es mayor que las contribuciones individuales. Todos se consideran responsables del resultado final.</a:t>
              </a:r>
              <a:endParaRPr lang="es-E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8" name="7 Rectángulo redondeado"/>
            <p:cNvSpPr/>
            <p:nvPr/>
          </p:nvSpPr>
          <p:spPr bwMode="auto">
            <a:xfrm>
              <a:off x="0" y="2214578"/>
              <a:ext cx="3140749" cy="1849722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 w="25400" cap="flat" cmpd="sng" algn="ctr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2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2400" dirty="0"/>
                <a:t>Trabajo en equipo</a:t>
              </a:r>
            </a:p>
          </p:txBody>
        </p:sp>
      </p:grpSp>
      <p:sp>
        <p:nvSpPr>
          <p:cNvPr id="9" name="Text Box 3074"/>
          <p:cNvSpPr>
            <a:spLocks/>
          </p:cNvSpPr>
          <p:nvPr/>
        </p:nvSpPr>
        <p:spPr bwMode="auto">
          <a:xfrm>
            <a:off x="4286248" y="5143512"/>
            <a:ext cx="2552700" cy="554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es-ES" sz="3600" b="1" dirty="0"/>
              <a:t>SINERGIA</a:t>
            </a:r>
            <a:endParaRPr/>
          </a:p>
        </p:txBody>
      </p:sp>
      <p:pic>
        <p:nvPicPr>
          <p:cNvPr id="10" name="Picture 3081" descr="sinergia_motivaciÃ³n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571736" y="4929198"/>
            <a:ext cx="1627828" cy="16644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s-ES" b="1" u="sng" dirty="0" smtClean="0"/>
              <a:t>Actividad 1: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Busca dos ejemplos diferentes de los arriba mencionados de equipos de trabajo de trabajo</a:t>
            </a:r>
          </a:p>
          <a:p>
            <a:endParaRPr lang="es-ES" dirty="0" smtClean="0"/>
          </a:p>
          <a:p>
            <a:r>
              <a:rPr lang="es-ES" dirty="0" smtClean="0"/>
              <a:t>¿Por qué crees que son equipos de trabajo?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6 Título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¿Te gusta trabajar en equipo?</a:t>
            </a:r>
          </a:p>
        </p:txBody>
      </p:sp>
      <p:sp>
        <p:nvSpPr>
          <p:cNvPr id="5" name="7 Marcador de contenido"/>
          <p:cNvSpPr>
            <a:spLocks noGrp="1"/>
          </p:cNvSpPr>
          <p:nvPr>
            <p:ph sz="half" idx="1"/>
          </p:nvPr>
        </p:nvSpPr>
        <p:spPr bwMode="auto">
          <a:xfrm>
            <a:off x="457200" y="1988840"/>
            <a:ext cx="4038600" cy="4137323"/>
          </a:xfrm>
        </p:spPr>
        <p:txBody>
          <a:bodyPr/>
          <a:lstStyle/>
          <a:p>
            <a:pPr>
              <a:defRPr/>
            </a:pPr>
            <a:r>
              <a:rPr lang="es-ES" sz="4000"/>
              <a:t>Ventajas</a:t>
            </a:r>
            <a:endParaRPr/>
          </a:p>
          <a:p>
            <a:pPr>
              <a:defRPr/>
            </a:pPr>
            <a:endParaRPr lang="es-ES"/>
          </a:p>
          <a:p>
            <a:pPr lvl="1">
              <a:defRPr/>
            </a:pPr>
            <a:r>
              <a:rPr lang="es-ES"/>
              <a:t>….</a:t>
            </a:r>
            <a:endParaRPr/>
          </a:p>
          <a:p>
            <a:pPr lvl="1">
              <a:defRPr/>
            </a:pPr>
            <a:r>
              <a:rPr lang="es-ES"/>
              <a:t>…</a:t>
            </a:r>
            <a:endParaRPr/>
          </a:p>
          <a:p>
            <a:pPr lvl="1">
              <a:defRPr/>
            </a:pPr>
            <a:r>
              <a:rPr lang="es-ES"/>
              <a:t>…</a:t>
            </a:r>
          </a:p>
        </p:txBody>
      </p:sp>
      <p:sp>
        <p:nvSpPr>
          <p:cNvPr id="6" name="8 Marcador de contenido"/>
          <p:cNvSpPr>
            <a:spLocks noGrp="1"/>
          </p:cNvSpPr>
          <p:nvPr>
            <p:ph sz="half" idx="2"/>
          </p:nvPr>
        </p:nvSpPr>
        <p:spPr bwMode="auto">
          <a:xfrm>
            <a:off x="4648200" y="1916832"/>
            <a:ext cx="4038600" cy="4209331"/>
          </a:xfrm>
        </p:spPr>
        <p:txBody>
          <a:bodyPr/>
          <a:lstStyle/>
          <a:p>
            <a:pPr>
              <a:defRPr/>
            </a:pPr>
            <a:r>
              <a:rPr lang="es-ES" sz="4000"/>
              <a:t>Desventajas</a:t>
            </a:r>
            <a:endParaRPr/>
          </a:p>
          <a:p>
            <a:pPr lvl="1">
              <a:defRPr/>
            </a:pPr>
            <a:endParaRPr lang="es-ES"/>
          </a:p>
          <a:p>
            <a:pPr lvl="1">
              <a:defRPr/>
            </a:pPr>
            <a:r>
              <a:rPr lang="es-ES"/>
              <a:t>…</a:t>
            </a:r>
            <a:endParaRPr/>
          </a:p>
          <a:p>
            <a:pPr lvl="1">
              <a:defRPr/>
            </a:pPr>
            <a:r>
              <a:rPr lang="es-ES"/>
              <a:t>….</a:t>
            </a:r>
            <a:endParaRPr/>
          </a:p>
          <a:p>
            <a:pPr lvl="1">
              <a:defRPr/>
            </a:pPr>
            <a:r>
              <a:rPr lang="es-ES"/>
              <a:t>….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/>
              <a:t>Ventajas de un equipo de trabajo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es-ES" sz="3000" dirty="0" smtClean="0"/>
              <a:t>El trabajo en equipo es superior a la suma de todos los resultados individuales.</a:t>
            </a:r>
          </a:p>
          <a:p>
            <a:pPr lvl="0" algn="just"/>
            <a:endParaRPr lang="es-ES" sz="1300" dirty="0" smtClean="0"/>
          </a:p>
          <a:p>
            <a:pPr lvl="0" algn="just"/>
            <a:r>
              <a:rPr lang="es-ES" sz="3000" dirty="0" smtClean="0"/>
              <a:t>Los equipos de trabajo son más estables que una persona que trabaja aisladamente.</a:t>
            </a:r>
          </a:p>
          <a:p>
            <a:pPr lvl="0" algn="just"/>
            <a:endParaRPr lang="es-ES" sz="1300" dirty="0" smtClean="0"/>
          </a:p>
          <a:p>
            <a:pPr lvl="0" algn="just"/>
            <a:r>
              <a:rPr lang="es-ES" sz="3000" dirty="0" smtClean="0"/>
              <a:t>La aportación de todos los miembros del equipo proporciona mejores y más rápidas soluciones  a los problemas que surjan.</a:t>
            </a:r>
          </a:p>
          <a:p>
            <a:pPr lvl="0" algn="just"/>
            <a:endParaRPr lang="es-ES" sz="1300" dirty="0" smtClean="0"/>
          </a:p>
          <a:p>
            <a:pPr lvl="0" algn="just"/>
            <a:r>
              <a:rPr lang="es-ES" sz="3000" dirty="0" smtClean="0"/>
              <a:t>Los riesgos se asumen más fácilmente respecto a las personas individuales.</a:t>
            </a:r>
          </a:p>
          <a:p>
            <a:pPr lvl="0" algn="just"/>
            <a:endParaRPr lang="es-ES" sz="3000" dirty="0" smtClean="0"/>
          </a:p>
          <a:p>
            <a:pPr lvl="0" algn="just"/>
            <a:r>
              <a:rPr lang="es-ES" sz="3000" dirty="0" smtClean="0"/>
              <a:t>Se incrementa la motivación y satisfacción de sus miembros en el trabajo.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3600" b="1" dirty="0" smtClean="0"/>
              <a:t>Inconvenientes de un equipo de trabajo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sz="2600" dirty="0" smtClean="0"/>
              <a:t>El desarrollo y coordinación de los equipos de trabajo es más costoso o laborioso.</a:t>
            </a:r>
          </a:p>
          <a:p>
            <a:pPr lvl="0"/>
            <a:endParaRPr lang="es-ES" sz="1100" dirty="0" smtClean="0"/>
          </a:p>
          <a:p>
            <a:pPr lvl="0"/>
            <a:r>
              <a:rPr lang="es-ES" sz="2600" dirty="0" smtClean="0"/>
              <a:t>En el grupo es más fácil diluir la responsabilidad.</a:t>
            </a:r>
          </a:p>
          <a:p>
            <a:pPr lvl="0"/>
            <a:endParaRPr lang="es-ES" sz="1100" dirty="0" smtClean="0"/>
          </a:p>
          <a:p>
            <a:pPr lvl="0"/>
            <a:r>
              <a:rPr lang="es-ES" sz="2600" dirty="0" smtClean="0"/>
              <a:t>Se gasta mucho tiempo y energía en las discusiones.</a:t>
            </a:r>
          </a:p>
          <a:p>
            <a:pPr lvl="0"/>
            <a:endParaRPr lang="es-ES" sz="1100" dirty="0" smtClean="0"/>
          </a:p>
          <a:p>
            <a:pPr lvl="0"/>
            <a:r>
              <a:rPr lang="es-ES" sz="2600" dirty="0" smtClean="0"/>
              <a:t>Si el equipo es muy numeroso, se ralentizan los objetivos propuestos, adoptar una decisión es más difícil.</a:t>
            </a:r>
          </a:p>
          <a:p>
            <a:pPr lvl="0"/>
            <a:endParaRPr lang="es-ES" sz="1100" dirty="0" smtClean="0"/>
          </a:p>
          <a:p>
            <a:pPr lvl="0"/>
            <a:r>
              <a:rPr lang="es-ES" sz="2600" dirty="0" smtClean="0"/>
              <a:t>Es necesaria la presencia de un líder competente que sea aceptado por el resto de los componentes del equipo.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icin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825</Words>
  <Application>ONLYOFFICE/5.4.1.39</Application>
  <DocSecurity>0</DocSecurity>
  <PresentationFormat>Presentación en pantalla (4:3)</PresentationFormat>
  <Paragraphs>134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Vamos a crear algo juntos….</vt:lpstr>
      <vt:lpstr>Equipo de trabajo</vt:lpstr>
      <vt:lpstr>Equipo de trabajo</vt:lpstr>
      <vt:lpstr>EQUIPOS DE TRABAJO</vt:lpstr>
      <vt:lpstr>Diapositiva 5</vt:lpstr>
      <vt:lpstr>Actividad 1:</vt:lpstr>
      <vt:lpstr>¿Te gusta trabajar en equipo?</vt:lpstr>
      <vt:lpstr>Ventajas de un equipo de trabajo</vt:lpstr>
      <vt:lpstr>Inconvenientes de un equipo de trabajo</vt:lpstr>
      <vt:lpstr>Actividad 2:</vt:lpstr>
      <vt:lpstr>Barreras a la participación</vt:lpstr>
      <vt:lpstr>SINERGIA (5C)</vt:lpstr>
      <vt:lpstr>Diapositiva 13</vt:lpstr>
      <vt:lpstr>Actividad 3:</vt:lpstr>
      <vt:lpstr>Trabaja en equipo</vt:lpstr>
      <vt:lpstr>Hagamos equipo</vt:lpstr>
      <vt:lpstr>La carreta</vt:lpstr>
      <vt:lpstr>Diapositiva 18</vt:lpstr>
      <vt:lpstr>EL JUEGO DE LA NASA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Creamos algo juntos.</dc:title>
  <dc:creator>ROSANA</dc:creator>
  <cp:lastModifiedBy>Roberto</cp:lastModifiedBy>
  <cp:revision>105</cp:revision>
  <dcterms:created xsi:type="dcterms:W3CDTF">2016-09-10T21:29:40Z</dcterms:created>
  <dcterms:modified xsi:type="dcterms:W3CDTF">2020-09-17T13:43:35Z</dcterms:modified>
  <dc:identifier/>
  <cp:contentStatus/>
  <dc:language/>
  <cp:version/>
</cp:coreProperties>
</file>